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Default Extension="jpg" ContentType="image/jp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Relationship Id="rId26" Type="http://schemas.openxmlformats.org/officeDocument/2006/relationships/slide" Target="slides/slide21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4.png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6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bg1"/>
                </a:solidFill>
                <a:latin typeface="Microsoft Sans Serif"/>
                <a:cs typeface="Microsoft Sans Serif"/>
              </a:defRPr>
            </a:lvl1pPr>
          </a:lstStyle>
          <a:p>
            <a:pPr marL="38100">
              <a:lnSpc>
                <a:spcPts val="1425"/>
              </a:lnSpc>
            </a:pPr>
            <a:fld id="{81D60167-4931-47E6-BA6A-407CBD079E47}" type="slidenum">
              <a:rPr dirty="0" spc="-5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0071BB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bg1"/>
                </a:solidFill>
                <a:latin typeface="Microsoft Sans Serif"/>
                <a:cs typeface="Microsoft Sans Serif"/>
              </a:defRPr>
            </a:lvl1pPr>
          </a:lstStyle>
          <a:p>
            <a:pPr marL="38100">
              <a:lnSpc>
                <a:spcPts val="1425"/>
              </a:lnSpc>
            </a:pPr>
            <a:fld id="{81D60167-4931-47E6-BA6A-407CBD079E47}" type="slidenum">
              <a:rPr dirty="0" spc="-5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0071BB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bg1"/>
                </a:solidFill>
                <a:latin typeface="Microsoft Sans Serif"/>
                <a:cs typeface="Microsoft Sans Serif"/>
              </a:defRPr>
            </a:lvl1pPr>
          </a:lstStyle>
          <a:p>
            <a:pPr marL="38100">
              <a:lnSpc>
                <a:spcPts val="1425"/>
              </a:lnSpc>
            </a:pPr>
            <a:fld id="{81D60167-4931-47E6-BA6A-407CBD079E47}" type="slidenum">
              <a:rPr dirty="0" spc="-5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6248400" y="0"/>
            <a:ext cx="2895600" cy="6857999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440423" y="1653539"/>
            <a:ext cx="1391412" cy="2151888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rgbClr val="0071BB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bg1"/>
                </a:solidFill>
                <a:latin typeface="Microsoft Sans Serif"/>
                <a:cs typeface="Microsoft Sans Serif"/>
              </a:defRPr>
            </a:lvl1pPr>
          </a:lstStyle>
          <a:p>
            <a:pPr marL="38100">
              <a:lnSpc>
                <a:spcPts val="1425"/>
              </a:lnSpc>
            </a:pPr>
            <a:fld id="{81D60167-4931-47E6-BA6A-407CBD079E47}" type="slidenum">
              <a:rPr dirty="0" spc="-5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8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0" y="1696211"/>
            <a:ext cx="1393825" cy="0"/>
          </a:xfrm>
          <a:custGeom>
            <a:avLst/>
            <a:gdLst/>
            <a:ahLst/>
            <a:cxnLst/>
            <a:rect l="l" t="t" r="r" b="b"/>
            <a:pathLst>
              <a:path w="1393825" h="0">
                <a:moveTo>
                  <a:pt x="0" y="0"/>
                </a:moveTo>
                <a:lnTo>
                  <a:pt x="1393825" y="0"/>
                </a:lnTo>
              </a:path>
            </a:pathLst>
          </a:custGeom>
          <a:ln w="76200">
            <a:solidFill>
              <a:srgbClr val="FFFFFF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18" name="bg object 18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6440423" y="2097023"/>
            <a:ext cx="1391412" cy="1613915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bg1"/>
                </a:solidFill>
                <a:latin typeface="Microsoft Sans Serif"/>
                <a:cs typeface="Microsoft Sans Serif"/>
              </a:defRPr>
            </a:lvl1pPr>
          </a:lstStyle>
          <a:p>
            <a:pPr marL="38100">
              <a:lnSpc>
                <a:spcPts val="1425"/>
              </a:lnSpc>
            </a:pPr>
            <a:fld id="{81D60167-4931-47E6-BA6A-407CBD079E47}" type="slidenum">
              <a:rPr dirty="0" spc="-5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8423147" y="0"/>
            <a:ext cx="717803" cy="6858000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8519159" y="152400"/>
            <a:ext cx="527303" cy="819912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0" y="1117091"/>
            <a:ext cx="1393825" cy="0"/>
          </a:xfrm>
          <a:custGeom>
            <a:avLst/>
            <a:gdLst/>
            <a:ahLst/>
            <a:cxnLst/>
            <a:rect l="l" t="t" r="r" b="b"/>
            <a:pathLst>
              <a:path w="1393825" h="0">
                <a:moveTo>
                  <a:pt x="0" y="0"/>
                </a:moveTo>
                <a:lnTo>
                  <a:pt x="1393825" y="0"/>
                </a:lnTo>
              </a:path>
            </a:pathLst>
          </a:custGeom>
          <a:ln w="76200">
            <a:solidFill>
              <a:srgbClr val="0071B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459740" y="221360"/>
            <a:ext cx="8224519" cy="72072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rgbClr val="0071BB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222250" y="1441450"/>
            <a:ext cx="8096250" cy="47117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672830" y="6516836"/>
            <a:ext cx="247015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bg1"/>
                </a:solidFill>
                <a:latin typeface="Microsoft Sans Serif"/>
                <a:cs typeface="Microsoft Sans Serif"/>
              </a:defRPr>
            </a:lvl1pPr>
          </a:lstStyle>
          <a:p>
            <a:pPr marL="38100">
              <a:lnSpc>
                <a:spcPts val="1425"/>
              </a:lnSpc>
            </a:pPr>
            <a:fld id="{81D60167-4931-47E6-BA6A-407CBD079E47}" type="slidenum">
              <a:rPr dirty="0" spc="-5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1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1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1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Relationship Id="rId3" Type="http://schemas.openxmlformats.org/officeDocument/2006/relationships/image" Target="../media/image2.png"/><Relationship Id="rId4" Type="http://schemas.openxmlformats.org/officeDocument/2006/relationships/image" Target="../media/image47.png"/><Relationship Id="rId5" Type="http://schemas.openxmlformats.org/officeDocument/2006/relationships/image" Target="../media/image48.png"/><Relationship Id="rId6" Type="http://schemas.openxmlformats.org/officeDocument/2006/relationships/image" Target="../media/image49.png"/><Relationship Id="rId7" Type="http://schemas.openxmlformats.org/officeDocument/2006/relationships/image" Target="../media/image50.png"/><Relationship Id="rId8" Type="http://schemas.openxmlformats.org/officeDocument/2006/relationships/image" Target="../media/image51.png"/><Relationship Id="rId9" Type="http://schemas.openxmlformats.org/officeDocument/2006/relationships/image" Target="../media/image52.png"/><Relationship Id="rId10" Type="http://schemas.openxmlformats.org/officeDocument/2006/relationships/image" Target="../media/image53.png"/></Relationships>

</file>

<file path=ppt/slides/_rels/slide1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20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2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6" Type="http://schemas.openxmlformats.org/officeDocument/2006/relationships/image" Target="../media/image11.png"/><Relationship Id="rId7" Type="http://schemas.openxmlformats.org/officeDocument/2006/relationships/image" Target="../media/image12.png"/><Relationship Id="rId8" Type="http://schemas.openxmlformats.org/officeDocument/2006/relationships/image" Target="../media/image13.png"/><Relationship Id="rId9" Type="http://schemas.openxmlformats.org/officeDocument/2006/relationships/image" Target="../media/image14.png"/><Relationship Id="rId10" Type="http://schemas.openxmlformats.org/officeDocument/2006/relationships/image" Target="../media/image15.jpg"/><Relationship Id="rId11" Type="http://schemas.openxmlformats.org/officeDocument/2006/relationships/image" Target="../media/image16.png"/><Relationship Id="rId12" Type="http://schemas.openxmlformats.org/officeDocument/2006/relationships/image" Target="../media/image17.png"/><Relationship Id="rId13" Type="http://schemas.openxmlformats.org/officeDocument/2006/relationships/image" Target="../media/image18.png"/><Relationship Id="rId14" Type="http://schemas.openxmlformats.org/officeDocument/2006/relationships/image" Target="../media/image19.png"/><Relationship Id="rId15" Type="http://schemas.openxmlformats.org/officeDocument/2006/relationships/image" Target="../media/image20.png"/><Relationship Id="rId16" Type="http://schemas.openxmlformats.org/officeDocument/2006/relationships/image" Target="../media/image21.png"/><Relationship Id="rId17" Type="http://schemas.openxmlformats.org/officeDocument/2006/relationships/image" Target="../media/image22.png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7" Type="http://schemas.openxmlformats.org/officeDocument/2006/relationships/image" Target="../media/image28.png"/><Relationship Id="rId8" Type="http://schemas.openxmlformats.org/officeDocument/2006/relationships/image" Target="../media/image29.png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Relationship Id="rId7" Type="http://schemas.openxmlformats.org/officeDocument/2006/relationships/image" Target="../media/image35.png"/><Relationship Id="rId8" Type="http://schemas.openxmlformats.org/officeDocument/2006/relationships/image" Target="../media/image36.png"/><Relationship Id="rId9" Type="http://schemas.openxmlformats.org/officeDocument/2006/relationships/image" Target="../media/image37.png"/><Relationship Id="rId10" Type="http://schemas.openxmlformats.org/officeDocument/2006/relationships/image" Target="../media/image38.png"/><Relationship Id="rId11" Type="http://schemas.openxmlformats.org/officeDocument/2006/relationships/image" Target="../media/image39.png"/><Relationship Id="rId12" Type="http://schemas.openxmlformats.org/officeDocument/2006/relationships/image" Target="../media/image40.png"/><Relationship Id="rId13" Type="http://schemas.openxmlformats.org/officeDocument/2006/relationships/image" Target="../media/image41.png"/><Relationship Id="rId14" Type="http://schemas.openxmlformats.org/officeDocument/2006/relationships/image" Target="../media/image42.png"/><Relationship Id="rId15" Type="http://schemas.openxmlformats.org/officeDocument/2006/relationships/image" Target="../media/image43.png"/><Relationship Id="rId16" Type="http://schemas.openxmlformats.org/officeDocument/2006/relationships/image" Target="../media/image44.png"/><Relationship Id="rId17" Type="http://schemas.openxmlformats.org/officeDocument/2006/relationships/image" Target="../media/image45.png"/><Relationship Id="rId18" Type="http://schemas.openxmlformats.org/officeDocument/2006/relationships/image" Target="../media/image46.pn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4.xml"/></Relationships>

</file>

<file path=ppt/slides/_rels/slide8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9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8340" y="2532634"/>
            <a:ext cx="5433695" cy="14890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400" spc="-55" b="1">
                <a:solidFill>
                  <a:srgbClr val="FFFFFF"/>
                </a:solidFill>
                <a:latin typeface="Arial"/>
                <a:cs typeface="Arial"/>
              </a:rPr>
              <a:t>Тема</a:t>
            </a:r>
            <a:r>
              <a:rPr dirty="0" sz="2400" spc="-3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spc="-5" b="1">
                <a:solidFill>
                  <a:srgbClr val="FFFFFF"/>
                </a:solidFill>
                <a:latin typeface="Arial"/>
                <a:cs typeface="Arial"/>
              </a:rPr>
              <a:t>1.3.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2400" spc="-10" b="1">
                <a:solidFill>
                  <a:srgbClr val="FFFFFF"/>
                </a:solidFill>
                <a:latin typeface="Arial"/>
                <a:cs typeface="Arial"/>
              </a:rPr>
              <a:t>Современное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spc="-10" b="1">
                <a:solidFill>
                  <a:srgbClr val="FFFFFF"/>
                </a:solidFill>
                <a:latin typeface="Arial"/>
                <a:cs typeface="Arial"/>
              </a:rPr>
              <a:t>учебное</a:t>
            </a:r>
            <a:r>
              <a:rPr dirty="0" sz="2400" spc="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spc="-15" b="1">
                <a:solidFill>
                  <a:srgbClr val="FFFFFF"/>
                </a:solidFill>
                <a:latin typeface="Arial"/>
                <a:cs typeface="Arial"/>
              </a:rPr>
              <a:t>занятие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в</a:t>
            </a:r>
            <a:r>
              <a:rPr dirty="0" sz="2400" spc="-20" b="1">
                <a:solidFill>
                  <a:srgbClr val="FFFFFF"/>
                </a:solidFill>
                <a:latin typeface="Arial"/>
                <a:cs typeface="Arial"/>
              </a:rPr>
              <a:t> условиях</a:t>
            </a:r>
            <a:r>
              <a:rPr dirty="0" sz="2400" spc="2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spc="-10" b="1">
                <a:solidFill>
                  <a:srgbClr val="FFFFFF"/>
                </a:solidFill>
                <a:latin typeface="Arial"/>
                <a:cs typeface="Arial"/>
              </a:rPr>
              <a:t>введения обновленных</a:t>
            </a:r>
            <a:endParaRPr sz="24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dirty="0" sz="2400" spc="-10" b="1">
                <a:solidFill>
                  <a:srgbClr val="FFFFFF"/>
                </a:solidFill>
                <a:latin typeface="Arial"/>
                <a:cs typeface="Arial"/>
              </a:rPr>
              <a:t>ФГОС</a:t>
            </a:r>
            <a:r>
              <a:rPr dirty="0" sz="2400" spc="-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НОО,</a:t>
            </a:r>
            <a:r>
              <a:rPr dirty="0" sz="2400" spc="-3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spc="-10" b="1">
                <a:solidFill>
                  <a:srgbClr val="FFFFFF"/>
                </a:solidFill>
                <a:latin typeface="Arial"/>
                <a:cs typeface="Arial"/>
              </a:rPr>
              <a:t>ФГОС</a:t>
            </a:r>
            <a:r>
              <a:rPr dirty="0" sz="2400" spc="-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400" b="1">
                <a:solidFill>
                  <a:srgbClr val="FFFFFF"/>
                </a:solidFill>
                <a:latin typeface="Arial"/>
                <a:cs typeface="Arial"/>
              </a:rPr>
              <a:t>ООО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775817" y="805053"/>
            <a:ext cx="7082155" cy="4381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20">
                <a:solidFill>
                  <a:srgbClr val="FFFFFF"/>
                </a:solidFill>
                <a:latin typeface="Microsoft Sans Serif"/>
                <a:cs typeface="Microsoft Sans Serif"/>
              </a:rPr>
              <a:t>Дополнительная </a:t>
            </a:r>
            <a:r>
              <a:rPr dirty="0" sz="1350" spc="-5">
                <a:solidFill>
                  <a:srgbClr val="FFFFFF"/>
                </a:solidFill>
                <a:latin typeface="Microsoft Sans Serif"/>
                <a:cs typeface="Microsoft Sans Serif"/>
              </a:rPr>
              <a:t>профессиональная</a:t>
            </a:r>
            <a:r>
              <a:rPr dirty="0" sz="1350" spc="-15">
                <a:solidFill>
                  <a:srgbClr val="FFFFFF"/>
                </a:solidFill>
                <a:latin typeface="Microsoft Sans Serif"/>
                <a:cs typeface="Microsoft Sans Serif"/>
              </a:rPr>
              <a:t> программа </a:t>
            </a:r>
            <a:r>
              <a:rPr dirty="0" sz="1350">
                <a:solidFill>
                  <a:srgbClr val="FFFFFF"/>
                </a:solidFill>
                <a:latin typeface="Microsoft Sans Serif"/>
                <a:cs typeface="Microsoft Sans Serif"/>
              </a:rPr>
              <a:t>повышения</a:t>
            </a:r>
            <a:r>
              <a:rPr dirty="0" sz="135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350" spc="-15">
                <a:solidFill>
                  <a:srgbClr val="FFFFFF"/>
                </a:solidFill>
                <a:latin typeface="Microsoft Sans Serif"/>
                <a:cs typeface="Microsoft Sans Serif"/>
              </a:rPr>
              <a:t>квалификации</a:t>
            </a:r>
            <a:endParaRPr sz="135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dirty="0" sz="1350" spc="-10" b="1">
                <a:solidFill>
                  <a:srgbClr val="FFFFFF"/>
                </a:solidFill>
                <a:latin typeface="Arial"/>
                <a:cs typeface="Arial"/>
              </a:rPr>
              <a:t>«Реализация</a:t>
            </a:r>
            <a:r>
              <a:rPr dirty="0" sz="1350" spc="-3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350" spc="-5" b="1">
                <a:solidFill>
                  <a:srgbClr val="FFFFFF"/>
                </a:solidFill>
                <a:latin typeface="Arial"/>
                <a:cs typeface="Arial"/>
              </a:rPr>
              <a:t>требований</a:t>
            </a:r>
            <a:r>
              <a:rPr dirty="0" sz="1350" spc="36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350" spc="-5" b="1">
                <a:solidFill>
                  <a:srgbClr val="FFFFFF"/>
                </a:solidFill>
                <a:latin typeface="Arial"/>
                <a:cs typeface="Arial"/>
              </a:rPr>
              <a:t>обновленных</a:t>
            </a:r>
            <a:r>
              <a:rPr dirty="0" sz="1350" spc="-3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350" spc="-5" b="1">
                <a:solidFill>
                  <a:srgbClr val="FFFFFF"/>
                </a:solidFill>
                <a:latin typeface="Arial"/>
                <a:cs typeface="Arial"/>
              </a:rPr>
              <a:t>ФГОС</a:t>
            </a:r>
            <a:r>
              <a:rPr dirty="0" sz="135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350" b="1">
                <a:solidFill>
                  <a:srgbClr val="FFFFFF"/>
                </a:solidFill>
                <a:latin typeface="Arial"/>
                <a:cs typeface="Arial"/>
              </a:rPr>
              <a:t>НОО,</a:t>
            </a:r>
            <a:r>
              <a:rPr dirty="0" sz="1350" spc="-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350" spc="-5" b="1">
                <a:solidFill>
                  <a:srgbClr val="FFFFFF"/>
                </a:solidFill>
                <a:latin typeface="Arial"/>
                <a:cs typeface="Arial"/>
              </a:rPr>
              <a:t>ФГОС</a:t>
            </a:r>
            <a:r>
              <a:rPr dirty="0" sz="135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350" b="1">
                <a:solidFill>
                  <a:srgbClr val="FFFFFF"/>
                </a:solidFill>
                <a:latin typeface="Arial"/>
                <a:cs typeface="Arial"/>
              </a:rPr>
              <a:t>ООО</a:t>
            </a:r>
            <a:r>
              <a:rPr dirty="0" sz="135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350" b="1">
                <a:solidFill>
                  <a:srgbClr val="FFFFFF"/>
                </a:solidFill>
                <a:latin typeface="Arial"/>
                <a:cs typeface="Arial"/>
              </a:rPr>
              <a:t>в </a:t>
            </a:r>
            <a:r>
              <a:rPr dirty="0" sz="1350" spc="-10" b="1">
                <a:solidFill>
                  <a:srgbClr val="FFFFFF"/>
                </a:solidFill>
                <a:latin typeface="Arial"/>
                <a:cs typeface="Arial"/>
              </a:rPr>
              <a:t>работе</a:t>
            </a:r>
            <a:r>
              <a:rPr dirty="0" sz="1350" spc="1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350" spc="-10" b="1">
                <a:solidFill>
                  <a:srgbClr val="FFFFFF"/>
                </a:solidFill>
                <a:latin typeface="Arial"/>
                <a:cs typeface="Arial"/>
              </a:rPr>
              <a:t>учителя»</a:t>
            </a:r>
            <a:endParaRPr sz="1350"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93444" y="329895"/>
            <a:ext cx="5047615" cy="39179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pc="-5"/>
              <a:t>Варианты </a:t>
            </a:r>
            <a:r>
              <a:rPr dirty="0" spc="-20"/>
              <a:t>комплектования</a:t>
            </a:r>
            <a:r>
              <a:rPr dirty="0" spc="10"/>
              <a:t> </a:t>
            </a:r>
            <a:r>
              <a:rPr dirty="0" spc="-15"/>
              <a:t>групп</a:t>
            </a:r>
          </a:p>
        </p:txBody>
      </p:sp>
      <p:grpSp>
        <p:nvGrpSpPr>
          <p:cNvPr id="3" name="object 3"/>
          <p:cNvGrpSpPr/>
          <p:nvPr/>
        </p:nvGrpSpPr>
        <p:grpSpPr>
          <a:xfrm>
            <a:off x="990600" y="1444497"/>
            <a:ext cx="6248400" cy="4652010"/>
            <a:chOff x="990600" y="1444497"/>
            <a:chExt cx="6248400" cy="4652010"/>
          </a:xfrm>
        </p:grpSpPr>
        <p:sp>
          <p:nvSpPr>
            <p:cNvPr id="4" name="object 4"/>
            <p:cNvSpPr/>
            <p:nvPr/>
          </p:nvSpPr>
          <p:spPr>
            <a:xfrm>
              <a:off x="990600" y="1447799"/>
              <a:ext cx="6248400" cy="4648200"/>
            </a:xfrm>
            <a:custGeom>
              <a:avLst/>
              <a:gdLst/>
              <a:ahLst/>
              <a:cxnLst/>
              <a:rect l="l" t="t" r="r" b="b"/>
              <a:pathLst>
                <a:path w="6248400" h="4648200">
                  <a:moveTo>
                    <a:pt x="6248400" y="0"/>
                  </a:moveTo>
                  <a:lnTo>
                    <a:pt x="0" y="0"/>
                  </a:lnTo>
                  <a:lnTo>
                    <a:pt x="0" y="4648200"/>
                  </a:lnTo>
                  <a:lnTo>
                    <a:pt x="6248400" y="4648200"/>
                  </a:lnTo>
                  <a:lnTo>
                    <a:pt x="6248400" y="0"/>
                  </a:lnTo>
                  <a:close/>
                </a:path>
              </a:pathLst>
            </a:custGeom>
            <a:solidFill>
              <a:srgbClr val="D5DCE4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3363467" y="1450847"/>
              <a:ext cx="1527175" cy="992505"/>
            </a:xfrm>
            <a:custGeom>
              <a:avLst/>
              <a:gdLst/>
              <a:ahLst/>
              <a:cxnLst/>
              <a:rect l="l" t="t" r="r" b="b"/>
              <a:pathLst>
                <a:path w="1527175" h="992505">
                  <a:moveTo>
                    <a:pt x="1361694" y="0"/>
                  </a:moveTo>
                  <a:lnTo>
                    <a:pt x="165354" y="0"/>
                  </a:lnTo>
                  <a:lnTo>
                    <a:pt x="121399" y="5907"/>
                  </a:lnTo>
                  <a:lnTo>
                    <a:pt x="81900" y="22577"/>
                  </a:lnTo>
                  <a:lnTo>
                    <a:pt x="48434" y="48434"/>
                  </a:lnTo>
                  <a:lnTo>
                    <a:pt x="22577" y="81900"/>
                  </a:lnTo>
                  <a:lnTo>
                    <a:pt x="5907" y="121399"/>
                  </a:lnTo>
                  <a:lnTo>
                    <a:pt x="0" y="165353"/>
                  </a:lnTo>
                  <a:lnTo>
                    <a:pt x="0" y="826769"/>
                  </a:lnTo>
                  <a:lnTo>
                    <a:pt x="5907" y="870724"/>
                  </a:lnTo>
                  <a:lnTo>
                    <a:pt x="22577" y="910223"/>
                  </a:lnTo>
                  <a:lnTo>
                    <a:pt x="48434" y="943689"/>
                  </a:lnTo>
                  <a:lnTo>
                    <a:pt x="81900" y="969546"/>
                  </a:lnTo>
                  <a:lnTo>
                    <a:pt x="121399" y="986216"/>
                  </a:lnTo>
                  <a:lnTo>
                    <a:pt x="165354" y="992124"/>
                  </a:lnTo>
                  <a:lnTo>
                    <a:pt x="1361694" y="992124"/>
                  </a:lnTo>
                  <a:lnTo>
                    <a:pt x="1405648" y="986216"/>
                  </a:lnTo>
                  <a:lnTo>
                    <a:pt x="1445147" y="969546"/>
                  </a:lnTo>
                  <a:lnTo>
                    <a:pt x="1478613" y="943689"/>
                  </a:lnTo>
                  <a:lnTo>
                    <a:pt x="1504470" y="910223"/>
                  </a:lnTo>
                  <a:lnTo>
                    <a:pt x="1521140" y="870724"/>
                  </a:lnTo>
                  <a:lnTo>
                    <a:pt x="1527048" y="826769"/>
                  </a:lnTo>
                  <a:lnTo>
                    <a:pt x="1527048" y="165353"/>
                  </a:lnTo>
                  <a:lnTo>
                    <a:pt x="1521140" y="121399"/>
                  </a:lnTo>
                  <a:lnTo>
                    <a:pt x="1504470" y="81900"/>
                  </a:lnTo>
                  <a:lnTo>
                    <a:pt x="1478613" y="48434"/>
                  </a:lnTo>
                  <a:lnTo>
                    <a:pt x="1445147" y="22577"/>
                  </a:lnTo>
                  <a:lnTo>
                    <a:pt x="1405648" y="5907"/>
                  </a:lnTo>
                  <a:lnTo>
                    <a:pt x="136169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3363467" y="1450847"/>
              <a:ext cx="1527175" cy="992505"/>
            </a:xfrm>
            <a:custGeom>
              <a:avLst/>
              <a:gdLst/>
              <a:ahLst/>
              <a:cxnLst/>
              <a:rect l="l" t="t" r="r" b="b"/>
              <a:pathLst>
                <a:path w="1527175" h="992505">
                  <a:moveTo>
                    <a:pt x="0" y="165353"/>
                  </a:moveTo>
                  <a:lnTo>
                    <a:pt x="5907" y="121399"/>
                  </a:lnTo>
                  <a:lnTo>
                    <a:pt x="22577" y="81900"/>
                  </a:lnTo>
                  <a:lnTo>
                    <a:pt x="48434" y="48434"/>
                  </a:lnTo>
                  <a:lnTo>
                    <a:pt x="81900" y="22577"/>
                  </a:lnTo>
                  <a:lnTo>
                    <a:pt x="121399" y="5907"/>
                  </a:lnTo>
                  <a:lnTo>
                    <a:pt x="165354" y="0"/>
                  </a:lnTo>
                  <a:lnTo>
                    <a:pt x="1361694" y="0"/>
                  </a:lnTo>
                  <a:lnTo>
                    <a:pt x="1405648" y="5907"/>
                  </a:lnTo>
                  <a:lnTo>
                    <a:pt x="1445147" y="22577"/>
                  </a:lnTo>
                  <a:lnTo>
                    <a:pt x="1478613" y="48434"/>
                  </a:lnTo>
                  <a:lnTo>
                    <a:pt x="1504470" y="81900"/>
                  </a:lnTo>
                  <a:lnTo>
                    <a:pt x="1521140" y="121399"/>
                  </a:lnTo>
                  <a:lnTo>
                    <a:pt x="1527048" y="165353"/>
                  </a:lnTo>
                  <a:lnTo>
                    <a:pt x="1527048" y="826769"/>
                  </a:lnTo>
                  <a:lnTo>
                    <a:pt x="1521140" y="870724"/>
                  </a:lnTo>
                  <a:lnTo>
                    <a:pt x="1504470" y="910223"/>
                  </a:lnTo>
                  <a:lnTo>
                    <a:pt x="1478613" y="943689"/>
                  </a:lnTo>
                  <a:lnTo>
                    <a:pt x="1445147" y="969546"/>
                  </a:lnTo>
                  <a:lnTo>
                    <a:pt x="1405648" y="986216"/>
                  </a:lnTo>
                  <a:lnTo>
                    <a:pt x="1361694" y="992124"/>
                  </a:lnTo>
                  <a:lnTo>
                    <a:pt x="165354" y="992124"/>
                  </a:lnTo>
                  <a:lnTo>
                    <a:pt x="121399" y="986216"/>
                  </a:lnTo>
                  <a:lnTo>
                    <a:pt x="81900" y="969546"/>
                  </a:lnTo>
                  <a:lnTo>
                    <a:pt x="48434" y="943689"/>
                  </a:lnTo>
                  <a:lnTo>
                    <a:pt x="22577" y="910223"/>
                  </a:lnTo>
                  <a:lnTo>
                    <a:pt x="5907" y="870724"/>
                  </a:lnTo>
                  <a:lnTo>
                    <a:pt x="0" y="826769"/>
                  </a:lnTo>
                  <a:lnTo>
                    <a:pt x="0" y="165353"/>
                  </a:lnTo>
                  <a:close/>
                </a:path>
              </a:pathLst>
            </a:custGeom>
            <a:ln w="12192">
              <a:solidFill>
                <a:srgbClr val="3C4A5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7" name="object 7"/>
          <p:cNvSpPr txBox="1"/>
          <p:nvPr/>
        </p:nvSpPr>
        <p:spPr>
          <a:xfrm>
            <a:off x="3551554" y="1625600"/>
            <a:ext cx="1162685" cy="623570"/>
          </a:xfrm>
          <a:prstGeom prst="rect">
            <a:avLst/>
          </a:prstGeom>
        </p:spPr>
        <p:txBody>
          <a:bodyPr wrap="square" lIns="0" tIns="33655" rIns="0" bIns="0" rtlCol="0" vert="horz">
            <a:spAutoFit/>
          </a:bodyPr>
          <a:lstStyle/>
          <a:p>
            <a:pPr marR="5080" indent="406400">
              <a:lnSpc>
                <a:spcPts val="2300"/>
              </a:lnSpc>
              <a:spcBef>
                <a:spcPts val="265"/>
              </a:spcBef>
            </a:pPr>
            <a:r>
              <a:rPr dirty="0" sz="2000" b="1">
                <a:solidFill>
                  <a:srgbClr val="006FC0"/>
                </a:solidFill>
                <a:latin typeface="Arial"/>
                <a:cs typeface="Arial"/>
              </a:rPr>
              <a:t>По </a:t>
            </a:r>
            <a:r>
              <a:rPr dirty="0" sz="2000" spc="5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2000" spc="-30" b="1">
                <a:solidFill>
                  <a:srgbClr val="006FC0"/>
                </a:solidFill>
                <a:latin typeface="Arial"/>
                <a:cs typeface="Arial"/>
              </a:rPr>
              <a:t>ж</a:t>
            </a:r>
            <a:r>
              <a:rPr dirty="0" sz="2000" spc="-5" b="1">
                <a:solidFill>
                  <a:srgbClr val="006FC0"/>
                </a:solidFill>
                <a:latin typeface="Arial"/>
                <a:cs typeface="Arial"/>
              </a:rPr>
              <a:t>елан</a:t>
            </a:r>
            <a:r>
              <a:rPr dirty="0" sz="2000" spc="5" b="1">
                <a:solidFill>
                  <a:srgbClr val="006FC0"/>
                </a:solidFill>
                <a:latin typeface="Arial"/>
                <a:cs typeface="Arial"/>
              </a:rPr>
              <a:t>и</a:t>
            </a:r>
            <a:r>
              <a:rPr dirty="0" sz="2000" b="1">
                <a:solidFill>
                  <a:srgbClr val="006FC0"/>
                </a:solidFill>
                <a:latin typeface="Arial"/>
                <a:cs typeface="Arial"/>
              </a:rPr>
              <a:t>ю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4898263" y="2100326"/>
            <a:ext cx="2078989" cy="1719580"/>
            <a:chOff x="4898263" y="2100326"/>
            <a:chExt cx="2078989" cy="1719580"/>
          </a:xfrm>
        </p:grpSpPr>
        <p:sp>
          <p:nvSpPr>
            <p:cNvPr id="9" name="object 9"/>
            <p:cNvSpPr/>
            <p:nvPr/>
          </p:nvSpPr>
          <p:spPr>
            <a:xfrm>
              <a:off x="4901438" y="2103501"/>
              <a:ext cx="862330" cy="706755"/>
            </a:xfrm>
            <a:custGeom>
              <a:avLst/>
              <a:gdLst/>
              <a:ahLst/>
              <a:cxnLst/>
              <a:rect l="l" t="t" r="r" b="b"/>
              <a:pathLst>
                <a:path w="862329" h="706755">
                  <a:moveTo>
                    <a:pt x="0" y="0"/>
                  </a:moveTo>
                  <a:lnTo>
                    <a:pt x="45236" y="19862"/>
                  </a:lnTo>
                  <a:lnTo>
                    <a:pt x="89892" y="40811"/>
                  </a:lnTo>
                  <a:lnTo>
                    <a:pt x="133949" y="62832"/>
                  </a:lnTo>
                  <a:lnTo>
                    <a:pt x="177390" y="85911"/>
                  </a:lnTo>
                  <a:lnTo>
                    <a:pt x="220197" y="110032"/>
                  </a:lnTo>
                  <a:lnTo>
                    <a:pt x="262353" y="135183"/>
                  </a:lnTo>
                  <a:lnTo>
                    <a:pt x="303840" y="161347"/>
                  </a:lnTo>
                  <a:lnTo>
                    <a:pt x="344639" y="188512"/>
                  </a:lnTo>
                  <a:lnTo>
                    <a:pt x="384734" y="216663"/>
                  </a:lnTo>
                  <a:lnTo>
                    <a:pt x="424107" y="245785"/>
                  </a:lnTo>
                  <a:lnTo>
                    <a:pt x="462740" y="275864"/>
                  </a:lnTo>
                  <a:lnTo>
                    <a:pt x="500616" y="306886"/>
                  </a:lnTo>
                  <a:lnTo>
                    <a:pt x="537717" y="338836"/>
                  </a:lnTo>
                  <a:lnTo>
                    <a:pt x="574024" y="371701"/>
                  </a:lnTo>
                  <a:lnTo>
                    <a:pt x="609521" y="405465"/>
                  </a:lnTo>
                  <a:lnTo>
                    <a:pt x="644190" y="440114"/>
                  </a:lnTo>
                  <a:lnTo>
                    <a:pt x="678014" y="475635"/>
                  </a:lnTo>
                  <a:lnTo>
                    <a:pt x="710973" y="512012"/>
                  </a:lnTo>
                  <a:lnTo>
                    <a:pt x="743052" y="549232"/>
                  </a:lnTo>
                  <a:lnTo>
                    <a:pt x="774232" y="587279"/>
                  </a:lnTo>
                  <a:lnTo>
                    <a:pt x="804496" y="626140"/>
                  </a:lnTo>
                  <a:lnTo>
                    <a:pt x="833825" y="665801"/>
                  </a:lnTo>
                  <a:lnTo>
                    <a:pt x="862202" y="706247"/>
                  </a:lnTo>
                </a:path>
              </a:pathLst>
            </a:custGeom>
            <a:ln w="6095">
              <a:solidFill>
                <a:srgbClr val="44536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5053584" y="2819400"/>
              <a:ext cx="1917700" cy="993775"/>
            </a:xfrm>
            <a:custGeom>
              <a:avLst/>
              <a:gdLst/>
              <a:ahLst/>
              <a:cxnLst/>
              <a:rect l="l" t="t" r="r" b="b"/>
              <a:pathLst>
                <a:path w="1917700" h="993775">
                  <a:moveTo>
                    <a:pt x="1751584" y="0"/>
                  </a:moveTo>
                  <a:lnTo>
                    <a:pt x="165607" y="0"/>
                  </a:lnTo>
                  <a:lnTo>
                    <a:pt x="121590" y="5917"/>
                  </a:lnTo>
                  <a:lnTo>
                    <a:pt x="82032" y="22615"/>
                  </a:lnTo>
                  <a:lnTo>
                    <a:pt x="48514" y="48513"/>
                  </a:lnTo>
                  <a:lnTo>
                    <a:pt x="22615" y="82032"/>
                  </a:lnTo>
                  <a:lnTo>
                    <a:pt x="5917" y="121590"/>
                  </a:lnTo>
                  <a:lnTo>
                    <a:pt x="0" y="165608"/>
                  </a:lnTo>
                  <a:lnTo>
                    <a:pt x="0" y="828039"/>
                  </a:lnTo>
                  <a:lnTo>
                    <a:pt x="5917" y="872057"/>
                  </a:lnTo>
                  <a:lnTo>
                    <a:pt x="22615" y="911615"/>
                  </a:lnTo>
                  <a:lnTo>
                    <a:pt x="48513" y="945134"/>
                  </a:lnTo>
                  <a:lnTo>
                    <a:pt x="82032" y="971032"/>
                  </a:lnTo>
                  <a:lnTo>
                    <a:pt x="121590" y="987730"/>
                  </a:lnTo>
                  <a:lnTo>
                    <a:pt x="165607" y="993648"/>
                  </a:lnTo>
                  <a:lnTo>
                    <a:pt x="1751584" y="993648"/>
                  </a:lnTo>
                  <a:lnTo>
                    <a:pt x="1795601" y="987730"/>
                  </a:lnTo>
                  <a:lnTo>
                    <a:pt x="1835159" y="971032"/>
                  </a:lnTo>
                  <a:lnTo>
                    <a:pt x="1868678" y="945134"/>
                  </a:lnTo>
                  <a:lnTo>
                    <a:pt x="1894576" y="911615"/>
                  </a:lnTo>
                  <a:lnTo>
                    <a:pt x="1911274" y="872057"/>
                  </a:lnTo>
                  <a:lnTo>
                    <a:pt x="1917191" y="828039"/>
                  </a:lnTo>
                  <a:lnTo>
                    <a:pt x="1917191" y="165608"/>
                  </a:lnTo>
                  <a:lnTo>
                    <a:pt x="1911274" y="121590"/>
                  </a:lnTo>
                  <a:lnTo>
                    <a:pt x="1894576" y="82032"/>
                  </a:lnTo>
                  <a:lnTo>
                    <a:pt x="1868678" y="48514"/>
                  </a:lnTo>
                  <a:lnTo>
                    <a:pt x="1835159" y="22615"/>
                  </a:lnTo>
                  <a:lnTo>
                    <a:pt x="1795601" y="5917"/>
                  </a:lnTo>
                  <a:lnTo>
                    <a:pt x="175158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5053584" y="2819400"/>
              <a:ext cx="1917700" cy="993775"/>
            </a:xfrm>
            <a:custGeom>
              <a:avLst/>
              <a:gdLst/>
              <a:ahLst/>
              <a:cxnLst/>
              <a:rect l="l" t="t" r="r" b="b"/>
              <a:pathLst>
                <a:path w="1917700" h="993775">
                  <a:moveTo>
                    <a:pt x="0" y="165608"/>
                  </a:moveTo>
                  <a:lnTo>
                    <a:pt x="5917" y="121590"/>
                  </a:lnTo>
                  <a:lnTo>
                    <a:pt x="22615" y="82032"/>
                  </a:lnTo>
                  <a:lnTo>
                    <a:pt x="48514" y="48513"/>
                  </a:lnTo>
                  <a:lnTo>
                    <a:pt x="82032" y="22615"/>
                  </a:lnTo>
                  <a:lnTo>
                    <a:pt x="121590" y="5917"/>
                  </a:lnTo>
                  <a:lnTo>
                    <a:pt x="165607" y="0"/>
                  </a:lnTo>
                  <a:lnTo>
                    <a:pt x="1751584" y="0"/>
                  </a:lnTo>
                  <a:lnTo>
                    <a:pt x="1795601" y="5917"/>
                  </a:lnTo>
                  <a:lnTo>
                    <a:pt x="1835159" y="22615"/>
                  </a:lnTo>
                  <a:lnTo>
                    <a:pt x="1868678" y="48514"/>
                  </a:lnTo>
                  <a:lnTo>
                    <a:pt x="1894576" y="82032"/>
                  </a:lnTo>
                  <a:lnTo>
                    <a:pt x="1911274" y="121590"/>
                  </a:lnTo>
                  <a:lnTo>
                    <a:pt x="1917191" y="165608"/>
                  </a:lnTo>
                  <a:lnTo>
                    <a:pt x="1917191" y="828039"/>
                  </a:lnTo>
                  <a:lnTo>
                    <a:pt x="1911274" y="872057"/>
                  </a:lnTo>
                  <a:lnTo>
                    <a:pt x="1894576" y="911615"/>
                  </a:lnTo>
                  <a:lnTo>
                    <a:pt x="1868678" y="945134"/>
                  </a:lnTo>
                  <a:lnTo>
                    <a:pt x="1835159" y="971032"/>
                  </a:lnTo>
                  <a:lnTo>
                    <a:pt x="1795601" y="987730"/>
                  </a:lnTo>
                  <a:lnTo>
                    <a:pt x="1751584" y="993648"/>
                  </a:lnTo>
                  <a:lnTo>
                    <a:pt x="165607" y="993648"/>
                  </a:lnTo>
                  <a:lnTo>
                    <a:pt x="121590" y="987730"/>
                  </a:lnTo>
                  <a:lnTo>
                    <a:pt x="82032" y="971032"/>
                  </a:lnTo>
                  <a:lnTo>
                    <a:pt x="48513" y="945134"/>
                  </a:lnTo>
                  <a:lnTo>
                    <a:pt x="22615" y="911615"/>
                  </a:lnTo>
                  <a:lnTo>
                    <a:pt x="5917" y="872057"/>
                  </a:lnTo>
                  <a:lnTo>
                    <a:pt x="0" y="828039"/>
                  </a:lnTo>
                  <a:lnTo>
                    <a:pt x="0" y="165608"/>
                  </a:lnTo>
                  <a:close/>
                </a:path>
              </a:pathLst>
            </a:custGeom>
            <a:ln w="12192">
              <a:solidFill>
                <a:srgbClr val="3C4A5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2" name="object 12"/>
          <p:cNvSpPr txBox="1"/>
          <p:nvPr/>
        </p:nvSpPr>
        <p:spPr>
          <a:xfrm>
            <a:off x="5269103" y="2994736"/>
            <a:ext cx="1499870" cy="62420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 marR="5080">
              <a:lnSpc>
                <a:spcPts val="2355"/>
              </a:lnSpc>
              <a:spcBef>
                <a:spcPts val="105"/>
              </a:spcBef>
            </a:pPr>
            <a:r>
              <a:rPr dirty="0" sz="2000" spc="-5" b="1">
                <a:solidFill>
                  <a:srgbClr val="006FC0"/>
                </a:solidFill>
                <a:latin typeface="Arial"/>
                <a:cs typeface="Arial"/>
              </a:rPr>
              <a:t>С</a:t>
            </a:r>
            <a:r>
              <a:rPr dirty="0" sz="2000" spc="-25" b="1">
                <a:solidFill>
                  <a:srgbClr val="006FC0"/>
                </a:solidFill>
                <a:latin typeface="Arial"/>
                <a:cs typeface="Arial"/>
              </a:rPr>
              <a:t>л</a:t>
            </a:r>
            <a:r>
              <a:rPr dirty="0" sz="2000" spc="-40" b="1">
                <a:solidFill>
                  <a:srgbClr val="006FC0"/>
                </a:solidFill>
                <a:latin typeface="Arial"/>
                <a:cs typeface="Arial"/>
              </a:rPr>
              <a:t>у</a:t>
            </a:r>
            <a:r>
              <a:rPr dirty="0" sz="2000" b="1">
                <a:solidFill>
                  <a:srgbClr val="006FC0"/>
                </a:solidFill>
                <a:latin typeface="Arial"/>
                <a:cs typeface="Arial"/>
              </a:rPr>
              <a:t>чайным</a:t>
            </a:r>
            <a:endParaRPr sz="2000">
              <a:latin typeface="Arial"/>
              <a:cs typeface="Arial"/>
            </a:endParaRPr>
          </a:p>
          <a:p>
            <a:pPr algn="ctr" marR="6985">
              <a:lnSpc>
                <a:spcPts val="2355"/>
              </a:lnSpc>
            </a:pPr>
            <a:r>
              <a:rPr dirty="0" sz="2000" spc="-10" b="1">
                <a:solidFill>
                  <a:srgbClr val="006FC0"/>
                </a:solidFill>
                <a:latin typeface="Arial"/>
                <a:cs typeface="Arial"/>
              </a:rPr>
              <a:t>образом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4335526" y="3821176"/>
            <a:ext cx="2445385" cy="2229485"/>
            <a:chOff x="4335526" y="3821176"/>
            <a:chExt cx="2445385" cy="2229485"/>
          </a:xfrm>
        </p:grpSpPr>
        <p:sp>
          <p:nvSpPr>
            <p:cNvPr id="14" name="object 14"/>
            <p:cNvSpPr/>
            <p:nvPr/>
          </p:nvSpPr>
          <p:spPr>
            <a:xfrm>
              <a:off x="5978271" y="3824351"/>
              <a:ext cx="172085" cy="1216025"/>
            </a:xfrm>
            <a:custGeom>
              <a:avLst/>
              <a:gdLst/>
              <a:ahLst/>
              <a:cxnLst/>
              <a:rect l="l" t="t" r="r" b="b"/>
              <a:pathLst>
                <a:path w="172085" h="1216025">
                  <a:moveTo>
                    <a:pt x="129539" y="0"/>
                  </a:moveTo>
                  <a:lnTo>
                    <a:pt x="139242" y="49148"/>
                  </a:lnTo>
                  <a:lnTo>
                    <a:pt x="147685" y="98433"/>
                  </a:lnTo>
                  <a:lnTo>
                    <a:pt x="154870" y="147832"/>
                  </a:lnTo>
                  <a:lnTo>
                    <a:pt x="160802" y="197320"/>
                  </a:lnTo>
                  <a:lnTo>
                    <a:pt x="165482" y="246874"/>
                  </a:lnTo>
                  <a:lnTo>
                    <a:pt x="168912" y="296472"/>
                  </a:lnTo>
                  <a:lnTo>
                    <a:pt x="171095" y="346090"/>
                  </a:lnTo>
                  <a:lnTo>
                    <a:pt x="172034" y="395704"/>
                  </a:lnTo>
                  <a:lnTo>
                    <a:pt x="171730" y="445291"/>
                  </a:lnTo>
                  <a:lnTo>
                    <a:pt x="170188" y="494828"/>
                  </a:lnTo>
                  <a:lnTo>
                    <a:pt x="167408" y="544292"/>
                  </a:lnTo>
                  <a:lnTo>
                    <a:pt x="163394" y="593659"/>
                  </a:lnTo>
                  <a:lnTo>
                    <a:pt x="158147" y="642906"/>
                  </a:lnTo>
                  <a:lnTo>
                    <a:pt x="151672" y="692010"/>
                  </a:lnTo>
                  <a:lnTo>
                    <a:pt x="143969" y="740947"/>
                  </a:lnTo>
                  <a:lnTo>
                    <a:pt x="135041" y="789694"/>
                  </a:lnTo>
                  <a:lnTo>
                    <a:pt x="124892" y="838228"/>
                  </a:lnTo>
                  <a:lnTo>
                    <a:pt x="113523" y="886525"/>
                  </a:lnTo>
                  <a:lnTo>
                    <a:pt x="100937" y="934563"/>
                  </a:lnTo>
                  <a:lnTo>
                    <a:pt x="87136" y="982317"/>
                  </a:lnTo>
                  <a:lnTo>
                    <a:pt x="72123" y="1029765"/>
                  </a:lnTo>
                  <a:lnTo>
                    <a:pt x="55900" y="1076883"/>
                  </a:lnTo>
                  <a:lnTo>
                    <a:pt x="38470" y="1123648"/>
                  </a:lnTo>
                  <a:lnTo>
                    <a:pt x="19836" y="1170036"/>
                  </a:lnTo>
                  <a:lnTo>
                    <a:pt x="0" y="1216025"/>
                  </a:lnTo>
                </a:path>
              </a:pathLst>
            </a:custGeom>
            <a:ln w="6096">
              <a:solidFill>
                <a:srgbClr val="44536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4341876" y="5052060"/>
              <a:ext cx="2432685" cy="992505"/>
            </a:xfrm>
            <a:custGeom>
              <a:avLst/>
              <a:gdLst/>
              <a:ahLst/>
              <a:cxnLst/>
              <a:rect l="l" t="t" r="r" b="b"/>
              <a:pathLst>
                <a:path w="2432684" h="992504">
                  <a:moveTo>
                    <a:pt x="2266950" y="0"/>
                  </a:moveTo>
                  <a:lnTo>
                    <a:pt x="165353" y="0"/>
                  </a:lnTo>
                  <a:lnTo>
                    <a:pt x="121399" y="5907"/>
                  </a:lnTo>
                  <a:lnTo>
                    <a:pt x="81900" y="22577"/>
                  </a:lnTo>
                  <a:lnTo>
                    <a:pt x="48434" y="48434"/>
                  </a:lnTo>
                  <a:lnTo>
                    <a:pt x="22577" y="81900"/>
                  </a:lnTo>
                  <a:lnTo>
                    <a:pt x="5907" y="121399"/>
                  </a:lnTo>
                  <a:lnTo>
                    <a:pt x="0" y="165353"/>
                  </a:lnTo>
                  <a:lnTo>
                    <a:pt x="0" y="826769"/>
                  </a:lnTo>
                  <a:lnTo>
                    <a:pt x="5907" y="870728"/>
                  </a:lnTo>
                  <a:lnTo>
                    <a:pt x="22577" y="910228"/>
                  </a:lnTo>
                  <a:lnTo>
                    <a:pt x="48434" y="943694"/>
                  </a:lnTo>
                  <a:lnTo>
                    <a:pt x="81900" y="969549"/>
                  </a:lnTo>
                  <a:lnTo>
                    <a:pt x="121399" y="986217"/>
                  </a:lnTo>
                  <a:lnTo>
                    <a:pt x="165353" y="992123"/>
                  </a:lnTo>
                  <a:lnTo>
                    <a:pt x="2266950" y="992123"/>
                  </a:lnTo>
                  <a:lnTo>
                    <a:pt x="2310904" y="986217"/>
                  </a:lnTo>
                  <a:lnTo>
                    <a:pt x="2350403" y="969549"/>
                  </a:lnTo>
                  <a:lnTo>
                    <a:pt x="2383869" y="943694"/>
                  </a:lnTo>
                  <a:lnTo>
                    <a:pt x="2409726" y="910228"/>
                  </a:lnTo>
                  <a:lnTo>
                    <a:pt x="2426396" y="870728"/>
                  </a:lnTo>
                  <a:lnTo>
                    <a:pt x="2432304" y="826769"/>
                  </a:lnTo>
                  <a:lnTo>
                    <a:pt x="2432304" y="165353"/>
                  </a:lnTo>
                  <a:lnTo>
                    <a:pt x="2426396" y="121399"/>
                  </a:lnTo>
                  <a:lnTo>
                    <a:pt x="2409726" y="81900"/>
                  </a:lnTo>
                  <a:lnTo>
                    <a:pt x="2383869" y="48434"/>
                  </a:lnTo>
                  <a:lnTo>
                    <a:pt x="2350403" y="22577"/>
                  </a:lnTo>
                  <a:lnTo>
                    <a:pt x="2310904" y="5907"/>
                  </a:lnTo>
                  <a:lnTo>
                    <a:pt x="226695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4341876" y="5052060"/>
              <a:ext cx="2432685" cy="992505"/>
            </a:xfrm>
            <a:custGeom>
              <a:avLst/>
              <a:gdLst/>
              <a:ahLst/>
              <a:cxnLst/>
              <a:rect l="l" t="t" r="r" b="b"/>
              <a:pathLst>
                <a:path w="2432684" h="992504">
                  <a:moveTo>
                    <a:pt x="0" y="165353"/>
                  </a:moveTo>
                  <a:lnTo>
                    <a:pt x="5907" y="121399"/>
                  </a:lnTo>
                  <a:lnTo>
                    <a:pt x="22577" y="81900"/>
                  </a:lnTo>
                  <a:lnTo>
                    <a:pt x="48434" y="48434"/>
                  </a:lnTo>
                  <a:lnTo>
                    <a:pt x="81900" y="22577"/>
                  </a:lnTo>
                  <a:lnTo>
                    <a:pt x="121399" y="5907"/>
                  </a:lnTo>
                  <a:lnTo>
                    <a:pt x="165353" y="0"/>
                  </a:lnTo>
                  <a:lnTo>
                    <a:pt x="2266950" y="0"/>
                  </a:lnTo>
                  <a:lnTo>
                    <a:pt x="2310904" y="5907"/>
                  </a:lnTo>
                  <a:lnTo>
                    <a:pt x="2350403" y="22577"/>
                  </a:lnTo>
                  <a:lnTo>
                    <a:pt x="2383869" y="48434"/>
                  </a:lnTo>
                  <a:lnTo>
                    <a:pt x="2409726" y="81900"/>
                  </a:lnTo>
                  <a:lnTo>
                    <a:pt x="2426396" y="121399"/>
                  </a:lnTo>
                  <a:lnTo>
                    <a:pt x="2432304" y="165353"/>
                  </a:lnTo>
                  <a:lnTo>
                    <a:pt x="2432304" y="826769"/>
                  </a:lnTo>
                  <a:lnTo>
                    <a:pt x="2426396" y="870728"/>
                  </a:lnTo>
                  <a:lnTo>
                    <a:pt x="2409726" y="910228"/>
                  </a:lnTo>
                  <a:lnTo>
                    <a:pt x="2383869" y="943694"/>
                  </a:lnTo>
                  <a:lnTo>
                    <a:pt x="2350403" y="969549"/>
                  </a:lnTo>
                  <a:lnTo>
                    <a:pt x="2310904" y="986217"/>
                  </a:lnTo>
                  <a:lnTo>
                    <a:pt x="2266950" y="992123"/>
                  </a:lnTo>
                  <a:lnTo>
                    <a:pt x="165353" y="992123"/>
                  </a:lnTo>
                  <a:lnTo>
                    <a:pt x="121399" y="986217"/>
                  </a:lnTo>
                  <a:lnTo>
                    <a:pt x="81900" y="969549"/>
                  </a:lnTo>
                  <a:lnTo>
                    <a:pt x="48434" y="943694"/>
                  </a:lnTo>
                  <a:lnTo>
                    <a:pt x="22577" y="910228"/>
                  </a:lnTo>
                  <a:lnTo>
                    <a:pt x="5907" y="870728"/>
                  </a:lnTo>
                  <a:lnTo>
                    <a:pt x="0" y="826769"/>
                  </a:lnTo>
                  <a:lnTo>
                    <a:pt x="0" y="165353"/>
                  </a:lnTo>
                  <a:close/>
                </a:path>
              </a:pathLst>
            </a:custGeom>
            <a:ln w="12191">
              <a:solidFill>
                <a:srgbClr val="3C4A5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7" name="object 17"/>
          <p:cNvSpPr txBox="1"/>
          <p:nvPr/>
        </p:nvSpPr>
        <p:spPr>
          <a:xfrm>
            <a:off x="4865496" y="5227701"/>
            <a:ext cx="1402715" cy="623570"/>
          </a:xfrm>
          <a:prstGeom prst="rect">
            <a:avLst/>
          </a:prstGeom>
        </p:spPr>
        <p:txBody>
          <a:bodyPr wrap="square" lIns="0" tIns="33020" rIns="0" bIns="0" rtlCol="0" vert="horz">
            <a:spAutoFit/>
          </a:bodyPr>
          <a:lstStyle/>
          <a:p>
            <a:pPr marL="139700" marR="5080" indent="-140335">
              <a:lnSpc>
                <a:spcPts val="2300"/>
              </a:lnSpc>
              <a:spcBef>
                <a:spcPts val="260"/>
              </a:spcBef>
            </a:pPr>
            <a:r>
              <a:rPr dirty="0" sz="2000" b="1">
                <a:solidFill>
                  <a:srgbClr val="006FC0"/>
                </a:solidFill>
                <a:latin typeface="Arial"/>
                <a:cs typeface="Arial"/>
              </a:rPr>
              <a:t>По</a:t>
            </a:r>
            <a:r>
              <a:rPr dirty="0" sz="2000" spc="-80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2000" spc="-5" b="1">
                <a:solidFill>
                  <a:srgbClr val="006FC0"/>
                </a:solidFill>
                <a:latin typeface="Arial"/>
                <a:cs typeface="Arial"/>
              </a:rPr>
              <a:t>выбору </a:t>
            </a:r>
            <a:r>
              <a:rPr dirty="0" sz="2000" spc="-540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2000" spc="-5" b="1">
                <a:solidFill>
                  <a:srgbClr val="006FC0"/>
                </a:solidFill>
                <a:latin typeface="Arial"/>
                <a:cs typeface="Arial"/>
              </a:rPr>
              <a:t>педагога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18" name="object 18"/>
          <p:cNvGrpSpPr/>
          <p:nvPr/>
        </p:nvGrpSpPr>
        <p:grpSpPr>
          <a:xfrm>
            <a:off x="1651761" y="5028946"/>
            <a:ext cx="2915920" cy="1017905"/>
            <a:chOff x="1651761" y="5028946"/>
            <a:chExt cx="2915920" cy="1017905"/>
          </a:xfrm>
        </p:grpSpPr>
        <p:sp>
          <p:nvSpPr>
            <p:cNvPr id="19" name="object 19"/>
            <p:cNvSpPr/>
            <p:nvPr/>
          </p:nvSpPr>
          <p:spPr>
            <a:xfrm>
              <a:off x="4270375" y="5906960"/>
              <a:ext cx="294005" cy="136525"/>
            </a:xfrm>
            <a:custGeom>
              <a:avLst/>
              <a:gdLst/>
              <a:ahLst/>
              <a:cxnLst/>
              <a:rect l="l" t="t" r="r" b="b"/>
              <a:pathLst>
                <a:path w="294004" h="136525">
                  <a:moveTo>
                    <a:pt x="293750" y="136436"/>
                  </a:moveTo>
                  <a:lnTo>
                    <a:pt x="243284" y="117056"/>
                  </a:lnTo>
                  <a:lnTo>
                    <a:pt x="193378" y="96316"/>
                  </a:lnTo>
                  <a:lnTo>
                    <a:pt x="144065" y="74228"/>
                  </a:lnTo>
                  <a:lnTo>
                    <a:pt x="95376" y="50804"/>
                  </a:lnTo>
                  <a:lnTo>
                    <a:pt x="47344" y="26057"/>
                  </a:lnTo>
                  <a:lnTo>
                    <a:pt x="0" y="0"/>
                  </a:lnTo>
                </a:path>
              </a:pathLst>
            </a:custGeom>
            <a:ln w="6096">
              <a:solidFill>
                <a:srgbClr val="44536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658111" y="5035296"/>
              <a:ext cx="2609215" cy="992505"/>
            </a:xfrm>
            <a:custGeom>
              <a:avLst/>
              <a:gdLst/>
              <a:ahLst/>
              <a:cxnLst/>
              <a:rect l="l" t="t" r="r" b="b"/>
              <a:pathLst>
                <a:path w="2609215" h="992504">
                  <a:moveTo>
                    <a:pt x="2443734" y="0"/>
                  </a:moveTo>
                  <a:lnTo>
                    <a:pt x="165354" y="0"/>
                  </a:lnTo>
                  <a:lnTo>
                    <a:pt x="121399" y="5907"/>
                  </a:lnTo>
                  <a:lnTo>
                    <a:pt x="81900" y="22577"/>
                  </a:lnTo>
                  <a:lnTo>
                    <a:pt x="48434" y="48434"/>
                  </a:lnTo>
                  <a:lnTo>
                    <a:pt x="22577" y="81900"/>
                  </a:lnTo>
                  <a:lnTo>
                    <a:pt x="5907" y="121399"/>
                  </a:lnTo>
                  <a:lnTo>
                    <a:pt x="0" y="165353"/>
                  </a:lnTo>
                  <a:lnTo>
                    <a:pt x="0" y="826769"/>
                  </a:lnTo>
                  <a:lnTo>
                    <a:pt x="5907" y="870728"/>
                  </a:lnTo>
                  <a:lnTo>
                    <a:pt x="22577" y="910228"/>
                  </a:lnTo>
                  <a:lnTo>
                    <a:pt x="48434" y="943694"/>
                  </a:lnTo>
                  <a:lnTo>
                    <a:pt x="81900" y="969549"/>
                  </a:lnTo>
                  <a:lnTo>
                    <a:pt x="121399" y="986217"/>
                  </a:lnTo>
                  <a:lnTo>
                    <a:pt x="165354" y="992123"/>
                  </a:lnTo>
                  <a:lnTo>
                    <a:pt x="2443734" y="992123"/>
                  </a:lnTo>
                  <a:lnTo>
                    <a:pt x="2487688" y="986217"/>
                  </a:lnTo>
                  <a:lnTo>
                    <a:pt x="2527187" y="969549"/>
                  </a:lnTo>
                  <a:lnTo>
                    <a:pt x="2560653" y="943694"/>
                  </a:lnTo>
                  <a:lnTo>
                    <a:pt x="2586510" y="910228"/>
                  </a:lnTo>
                  <a:lnTo>
                    <a:pt x="2603180" y="870728"/>
                  </a:lnTo>
                  <a:lnTo>
                    <a:pt x="2609088" y="826769"/>
                  </a:lnTo>
                  <a:lnTo>
                    <a:pt x="2609088" y="165353"/>
                  </a:lnTo>
                  <a:lnTo>
                    <a:pt x="2603180" y="121399"/>
                  </a:lnTo>
                  <a:lnTo>
                    <a:pt x="2586510" y="81900"/>
                  </a:lnTo>
                  <a:lnTo>
                    <a:pt x="2560653" y="48434"/>
                  </a:lnTo>
                  <a:lnTo>
                    <a:pt x="2527187" y="22577"/>
                  </a:lnTo>
                  <a:lnTo>
                    <a:pt x="2487688" y="5907"/>
                  </a:lnTo>
                  <a:lnTo>
                    <a:pt x="244373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658111" y="5035296"/>
              <a:ext cx="2609215" cy="992505"/>
            </a:xfrm>
            <a:custGeom>
              <a:avLst/>
              <a:gdLst/>
              <a:ahLst/>
              <a:cxnLst/>
              <a:rect l="l" t="t" r="r" b="b"/>
              <a:pathLst>
                <a:path w="2609215" h="992504">
                  <a:moveTo>
                    <a:pt x="0" y="165353"/>
                  </a:moveTo>
                  <a:lnTo>
                    <a:pt x="5907" y="121399"/>
                  </a:lnTo>
                  <a:lnTo>
                    <a:pt x="22577" y="81900"/>
                  </a:lnTo>
                  <a:lnTo>
                    <a:pt x="48434" y="48434"/>
                  </a:lnTo>
                  <a:lnTo>
                    <a:pt x="81900" y="22577"/>
                  </a:lnTo>
                  <a:lnTo>
                    <a:pt x="121399" y="5907"/>
                  </a:lnTo>
                  <a:lnTo>
                    <a:pt x="165354" y="0"/>
                  </a:lnTo>
                  <a:lnTo>
                    <a:pt x="2443734" y="0"/>
                  </a:lnTo>
                  <a:lnTo>
                    <a:pt x="2487688" y="5907"/>
                  </a:lnTo>
                  <a:lnTo>
                    <a:pt x="2527187" y="22577"/>
                  </a:lnTo>
                  <a:lnTo>
                    <a:pt x="2560653" y="48434"/>
                  </a:lnTo>
                  <a:lnTo>
                    <a:pt x="2586510" y="81900"/>
                  </a:lnTo>
                  <a:lnTo>
                    <a:pt x="2603180" y="121399"/>
                  </a:lnTo>
                  <a:lnTo>
                    <a:pt x="2609088" y="165353"/>
                  </a:lnTo>
                  <a:lnTo>
                    <a:pt x="2609088" y="826769"/>
                  </a:lnTo>
                  <a:lnTo>
                    <a:pt x="2603180" y="870728"/>
                  </a:lnTo>
                  <a:lnTo>
                    <a:pt x="2586510" y="910228"/>
                  </a:lnTo>
                  <a:lnTo>
                    <a:pt x="2560653" y="943694"/>
                  </a:lnTo>
                  <a:lnTo>
                    <a:pt x="2527187" y="969549"/>
                  </a:lnTo>
                  <a:lnTo>
                    <a:pt x="2487688" y="986217"/>
                  </a:lnTo>
                  <a:lnTo>
                    <a:pt x="2443734" y="992123"/>
                  </a:lnTo>
                  <a:lnTo>
                    <a:pt x="165354" y="992123"/>
                  </a:lnTo>
                  <a:lnTo>
                    <a:pt x="121399" y="986217"/>
                  </a:lnTo>
                  <a:lnTo>
                    <a:pt x="81900" y="969549"/>
                  </a:lnTo>
                  <a:lnTo>
                    <a:pt x="48434" y="943694"/>
                  </a:lnTo>
                  <a:lnTo>
                    <a:pt x="22577" y="910228"/>
                  </a:lnTo>
                  <a:lnTo>
                    <a:pt x="5907" y="870728"/>
                  </a:lnTo>
                  <a:lnTo>
                    <a:pt x="0" y="826769"/>
                  </a:lnTo>
                  <a:lnTo>
                    <a:pt x="0" y="165353"/>
                  </a:lnTo>
                  <a:close/>
                </a:path>
              </a:pathLst>
            </a:custGeom>
            <a:ln w="12192">
              <a:solidFill>
                <a:srgbClr val="3C4A5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/>
          <p:cNvSpPr txBox="1"/>
          <p:nvPr/>
        </p:nvSpPr>
        <p:spPr>
          <a:xfrm>
            <a:off x="1965960" y="5065267"/>
            <a:ext cx="2009775" cy="91630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 marR="7620">
              <a:lnSpc>
                <a:spcPts val="2350"/>
              </a:lnSpc>
              <a:spcBef>
                <a:spcPts val="100"/>
              </a:spcBef>
            </a:pPr>
            <a:r>
              <a:rPr dirty="0" sz="2000" b="1">
                <a:solidFill>
                  <a:srgbClr val="006FC0"/>
                </a:solidFill>
                <a:latin typeface="Arial"/>
                <a:cs typeface="Arial"/>
              </a:rPr>
              <a:t>По</a:t>
            </a:r>
            <a:endParaRPr sz="2000">
              <a:latin typeface="Arial"/>
              <a:cs typeface="Arial"/>
            </a:endParaRPr>
          </a:p>
          <a:p>
            <a:pPr algn="ctr" marR="5080">
              <a:lnSpc>
                <a:spcPts val="2300"/>
              </a:lnSpc>
              <a:spcBef>
                <a:spcPts val="114"/>
              </a:spcBef>
            </a:pPr>
            <a:r>
              <a:rPr dirty="0" sz="2000" b="1">
                <a:solidFill>
                  <a:srgbClr val="006FC0"/>
                </a:solidFill>
                <a:latin typeface="Arial"/>
                <a:cs typeface="Arial"/>
              </a:rPr>
              <a:t>опреде</a:t>
            </a:r>
            <a:r>
              <a:rPr dirty="0" sz="2000" spc="-20" b="1">
                <a:solidFill>
                  <a:srgbClr val="006FC0"/>
                </a:solidFill>
                <a:latin typeface="Arial"/>
                <a:cs typeface="Arial"/>
              </a:rPr>
              <a:t>л</a:t>
            </a:r>
            <a:r>
              <a:rPr dirty="0" sz="2000" spc="-5" b="1">
                <a:solidFill>
                  <a:srgbClr val="006FC0"/>
                </a:solidFill>
                <a:latin typeface="Arial"/>
                <a:cs typeface="Arial"/>
              </a:rPr>
              <a:t>енн</a:t>
            </a:r>
            <a:r>
              <a:rPr dirty="0" sz="2000" spc="-25" b="1">
                <a:solidFill>
                  <a:srgbClr val="006FC0"/>
                </a:solidFill>
                <a:latin typeface="Arial"/>
                <a:cs typeface="Arial"/>
              </a:rPr>
              <a:t>о</a:t>
            </a:r>
            <a:r>
              <a:rPr dirty="0" sz="2000" spc="-30" b="1">
                <a:solidFill>
                  <a:srgbClr val="006FC0"/>
                </a:solidFill>
                <a:latin typeface="Arial"/>
                <a:cs typeface="Arial"/>
              </a:rPr>
              <a:t>м</a:t>
            </a:r>
            <a:r>
              <a:rPr dirty="0" sz="2000" b="1">
                <a:solidFill>
                  <a:srgbClr val="006FC0"/>
                </a:solidFill>
                <a:latin typeface="Arial"/>
                <a:cs typeface="Arial"/>
              </a:rPr>
              <a:t>у  </a:t>
            </a:r>
            <a:r>
              <a:rPr dirty="0" sz="2000" b="1">
                <a:solidFill>
                  <a:srgbClr val="006FC0"/>
                </a:solidFill>
                <a:latin typeface="Arial"/>
                <a:cs typeface="Arial"/>
              </a:rPr>
              <a:t>признаку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1252474" y="2813050"/>
            <a:ext cx="1980564" cy="2214880"/>
            <a:chOff x="1252474" y="2813050"/>
            <a:chExt cx="1980564" cy="2214880"/>
          </a:xfrm>
        </p:grpSpPr>
        <p:sp>
          <p:nvSpPr>
            <p:cNvPr id="24" name="object 24"/>
            <p:cNvSpPr/>
            <p:nvPr/>
          </p:nvSpPr>
          <p:spPr>
            <a:xfrm>
              <a:off x="2145754" y="3824350"/>
              <a:ext cx="331470" cy="1200150"/>
            </a:xfrm>
            <a:custGeom>
              <a:avLst/>
              <a:gdLst/>
              <a:ahLst/>
              <a:cxnLst/>
              <a:rect l="l" t="t" r="r" b="b"/>
              <a:pathLst>
                <a:path w="331469" h="1200150">
                  <a:moveTo>
                    <a:pt x="330999" y="1199896"/>
                  </a:moveTo>
                  <a:lnTo>
                    <a:pt x="303337" y="1157061"/>
                  </a:lnTo>
                  <a:lnTo>
                    <a:pt x="276835" y="1113613"/>
                  </a:lnTo>
                  <a:lnTo>
                    <a:pt x="251500" y="1069575"/>
                  </a:lnTo>
                  <a:lnTo>
                    <a:pt x="227338" y="1024971"/>
                  </a:lnTo>
                  <a:lnTo>
                    <a:pt x="204356" y="979826"/>
                  </a:lnTo>
                  <a:lnTo>
                    <a:pt x="182560" y="934162"/>
                  </a:lnTo>
                  <a:lnTo>
                    <a:pt x="161958" y="888005"/>
                  </a:lnTo>
                  <a:lnTo>
                    <a:pt x="142555" y="841377"/>
                  </a:lnTo>
                  <a:lnTo>
                    <a:pt x="124359" y="794304"/>
                  </a:lnTo>
                  <a:lnTo>
                    <a:pt x="107375" y="746808"/>
                  </a:lnTo>
                  <a:lnTo>
                    <a:pt x="91612" y="698914"/>
                  </a:lnTo>
                  <a:lnTo>
                    <a:pt x="77075" y="650646"/>
                  </a:lnTo>
                  <a:lnTo>
                    <a:pt x="63770" y="602028"/>
                  </a:lnTo>
                  <a:lnTo>
                    <a:pt x="51706" y="553083"/>
                  </a:lnTo>
                  <a:lnTo>
                    <a:pt x="40887" y="503836"/>
                  </a:lnTo>
                  <a:lnTo>
                    <a:pt x="31322" y="454310"/>
                  </a:lnTo>
                  <a:lnTo>
                    <a:pt x="23016" y="404530"/>
                  </a:lnTo>
                  <a:lnTo>
                    <a:pt x="15976" y="354519"/>
                  </a:lnTo>
                  <a:lnTo>
                    <a:pt x="10208" y="304302"/>
                  </a:lnTo>
                  <a:lnTo>
                    <a:pt x="5720" y="253902"/>
                  </a:lnTo>
                  <a:lnTo>
                    <a:pt x="2519" y="203343"/>
                  </a:lnTo>
                  <a:lnTo>
                    <a:pt x="609" y="152650"/>
                  </a:lnTo>
                  <a:lnTo>
                    <a:pt x="0" y="101845"/>
                  </a:lnTo>
                  <a:lnTo>
                    <a:pt x="695" y="50954"/>
                  </a:lnTo>
                  <a:lnTo>
                    <a:pt x="2704" y="0"/>
                  </a:lnTo>
                </a:path>
              </a:pathLst>
            </a:custGeom>
            <a:ln w="6096">
              <a:solidFill>
                <a:srgbClr val="44536A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258824" y="2819400"/>
              <a:ext cx="1967864" cy="993775"/>
            </a:xfrm>
            <a:custGeom>
              <a:avLst/>
              <a:gdLst/>
              <a:ahLst/>
              <a:cxnLst/>
              <a:rect l="l" t="t" r="r" b="b"/>
              <a:pathLst>
                <a:path w="1967864" h="993775">
                  <a:moveTo>
                    <a:pt x="1801876" y="0"/>
                  </a:moveTo>
                  <a:lnTo>
                    <a:pt x="165607" y="0"/>
                  </a:lnTo>
                  <a:lnTo>
                    <a:pt x="121590" y="5917"/>
                  </a:lnTo>
                  <a:lnTo>
                    <a:pt x="82032" y="22615"/>
                  </a:lnTo>
                  <a:lnTo>
                    <a:pt x="48513" y="48513"/>
                  </a:lnTo>
                  <a:lnTo>
                    <a:pt x="22615" y="82032"/>
                  </a:lnTo>
                  <a:lnTo>
                    <a:pt x="5917" y="121590"/>
                  </a:lnTo>
                  <a:lnTo>
                    <a:pt x="0" y="165608"/>
                  </a:lnTo>
                  <a:lnTo>
                    <a:pt x="0" y="828039"/>
                  </a:lnTo>
                  <a:lnTo>
                    <a:pt x="5917" y="872057"/>
                  </a:lnTo>
                  <a:lnTo>
                    <a:pt x="22615" y="911615"/>
                  </a:lnTo>
                  <a:lnTo>
                    <a:pt x="48513" y="945134"/>
                  </a:lnTo>
                  <a:lnTo>
                    <a:pt x="82032" y="971032"/>
                  </a:lnTo>
                  <a:lnTo>
                    <a:pt x="121590" y="987730"/>
                  </a:lnTo>
                  <a:lnTo>
                    <a:pt x="165607" y="993648"/>
                  </a:lnTo>
                  <a:lnTo>
                    <a:pt x="1801876" y="993648"/>
                  </a:lnTo>
                  <a:lnTo>
                    <a:pt x="1845893" y="987730"/>
                  </a:lnTo>
                  <a:lnTo>
                    <a:pt x="1885451" y="971032"/>
                  </a:lnTo>
                  <a:lnTo>
                    <a:pt x="1918970" y="945134"/>
                  </a:lnTo>
                  <a:lnTo>
                    <a:pt x="1944868" y="911615"/>
                  </a:lnTo>
                  <a:lnTo>
                    <a:pt x="1961566" y="872057"/>
                  </a:lnTo>
                  <a:lnTo>
                    <a:pt x="1967483" y="828039"/>
                  </a:lnTo>
                  <a:lnTo>
                    <a:pt x="1967483" y="165608"/>
                  </a:lnTo>
                  <a:lnTo>
                    <a:pt x="1961566" y="121590"/>
                  </a:lnTo>
                  <a:lnTo>
                    <a:pt x="1944868" y="82032"/>
                  </a:lnTo>
                  <a:lnTo>
                    <a:pt x="1918970" y="48514"/>
                  </a:lnTo>
                  <a:lnTo>
                    <a:pt x="1885451" y="22615"/>
                  </a:lnTo>
                  <a:lnTo>
                    <a:pt x="1845893" y="5917"/>
                  </a:lnTo>
                  <a:lnTo>
                    <a:pt x="180187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1258824" y="2819400"/>
              <a:ext cx="1967864" cy="993775"/>
            </a:xfrm>
            <a:custGeom>
              <a:avLst/>
              <a:gdLst/>
              <a:ahLst/>
              <a:cxnLst/>
              <a:rect l="l" t="t" r="r" b="b"/>
              <a:pathLst>
                <a:path w="1967864" h="993775">
                  <a:moveTo>
                    <a:pt x="0" y="165608"/>
                  </a:moveTo>
                  <a:lnTo>
                    <a:pt x="5917" y="121590"/>
                  </a:lnTo>
                  <a:lnTo>
                    <a:pt x="22615" y="82032"/>
                  </a:lnTo>
                  <a:lnTo>
                    <a:pt x="48513" y="48513"/>
                  </a:lnTo>
                  <a:lnTo>
                    <a:pt x="82032" y="22615"/>
                  </a:lnTo>
                  <a:lnTo>
                    <a:pt x="121590" y="5917"/>
                  </a:lnTo>
                  <a:lnTo>
                    <a:pt x="165607" y="0"/>
                  </a:lnTo>
                  <a:lnTo>
                    <a:pt x="1801876" y="0"/>
                  </a:lnTo>
                  <a:lnTo>
                    <a:pt x="1845893" y="5917"/>
                  </a:lnTo>
                  <a:lnTo>
                    <a:pt x="1885451" y="22615"/>
                  </a:lnTo>
                  <a:lnTo>
                    <a:pt x="1918970" y="48514"/>
                  </a:lnTo>
                  <a:lnTo>
                    <a:pt x="1944868" y="82032"/>
                  </a:lnTo>
                  <a:lnTo>
                    <a:pt x="1961566" y="121590"/>
                  </a:lnTo>
                  <a:lnTo>
                    <a:pt x="1967483" y="165608"/>
                  </a:lnTo>
                  <a:lnTo>
                    <a:pt x="1967483" y="828039"/>
                  </a:lnTo>
                  <a:lnTo>
                    <a:pt x="1961566" y="872057"/>
                  </a:lnTo>
                  <a:lnTo>
                    <a:pt x="1944868" y="911615"/>
                  </a:lnTo>
                  <a:lnTo>
                    <a:pt x="1918970" y="945134"/>
                  </a:lnTo>
                  <a:lnTo>
                    <a:pt x="1885451" y="971032"/>
                  </a:lnTo>
                  <a:lnTo>
                    <a:pt x="1845893" y="987730"/>
                  </a:lnTo>
                  <a:lnTo>
                    <a:pt x="1801876" y="993648"/>
                  </a:lnTo>
                  <a:lnTo>
                    <a:pt x="165607" y="993648"/>
                  </a:lnTo>
                  <a:lnTo>
                    <a:pt x="121590" y="987730"/>
                  </a:lnTo>
                  <a:lnTo>
                    <a:pt x="82032" y="971032"/>
                  </a:lnTo>
                  <a:lnTo>
                    <a:pt x="48513" y="945134"/>
                  </a:lnTo>
                  <a:lnTo>
                    <a:pt x="22615" y="911615"/>
                  </a:lnTo>
                  <a:lnTo>
                    <a:pt x="5917" y="872057"/>
                  </a:lnTo>
                  <a:lnTo>
                    <a:pt x="0" y="828039"/>
                  </a:lnTo>
                  <a:lnTo>
                    <a:pt x="0" y="165608"/>
                  </a:lnTo>
                  <a:close/>
                </a:path>
              </a:pathLst>
            </a:custGeom>
            <a:ln w="12192">
              <a:solidFill>
                <a:srgbClr val="3C4A5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/>
          <p:cNvSpPr txBox="1"/>
          <p:nvPr/>
        </p:nvSpPr>
        <p:spPr>
          <a:xfrm>
            <a:off x="1550161" y="2994736"/>
            <a:ext cx="1403350" cy="62420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ctr" marR="5080">
              <a:lnSpc>
                <a:spcPts val="2355"/>
              </a:lnSpc>
              <a:spcBef>
                <a:spcPts val="105"/>
              </a:spcBef>
            </a:pPr>
            <a:r>
              <a:rPr dirty="0" sz="2000" b="1">
                <a:solidFill>
                  <a:srgbClr val="006FC0"/>
                </a:solidFill>
                <a:latin typeface="Arial"/>
                <a:cs typeface="Arial"/>
              </a:rPr>
              <a:t>По</a:t>
            </a:r>
            <a:r>
              <a:rPr dirty="0" sz="2000" spc="-55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2000" spc="-5" b="1">
                <a:solidFill>
                  <a:srgbClr val="006FC0"/>
                </a:solidFill>
                <a:latin typeface="Arial"/>
                <a:cs typeface="Arial"/>
              </a:rPr>
              <a:t>выбору</a:t>
            </a:r>
            <a:endParaRPr sz="2000">
              <a:latin typeface="Arial"/>
              <a:cs typeface="Arial"/>
            </a:endParaRPr>
          </a:p>
          <a:p>
            <a:pPr algn="ctr" marR="10795">
              <a:lnSpc>
                <a:spcPts val="2355"/>
              </a:lnSpc>
            </a:pPr>
            <a:r>
              <a:rPr dirty="0" sz="2000" spc="-5" b="1">
                <a:solidFill>
                  <a:srgbClr val="006FC0"/>
                </a:solidFill>
                <a:latin typeface="Arial"/>
                <a:cs typeface="Arial"/>
              </a:rPr>
              <a:t>лидера</a:t>
            </a:r>
            <a:endParaRPr sz="2000">
              <a:latin typeface="Arial"/>
              <a:cs typeface="Arial"/>
            </a:endParaRPr>
          </a:p>
        </p:txBody>
      </p:sp>
      <p:sp>
        <p:nvSpPr>
          <p:cNvPr id="28" name="object 28"/>
          <p:cNvSpPr/>
          <p:nvPr/>
        </p:nvSpPr>
        <p:spPr>
          <a:xfrm>
            <a:off x="2491358" y="2103501"/>
            <a:ext cx="862330" cy="706755"/>
          </a:xfrm>
          <a:custGeom>
            <a:avLst/>
            <a:gdLst/>
            <a:ahLst/>
            <a:cxnLst/>
            <a:rect l="l" t="t" r="r" b="b"/>
            <a:pathLst>
              <a:path w="862329" h="706755">
                <a:moveTo>
                  <a:pt x="0" y="706247"/>
                </a:moveTo>
                <a:lnTo>
                  <a:pt x="28376" y="665801"/>
                </a:lnTo>
                <a:lnTo>
                  <a:pt x="57704" y="626140"/>
                </a:lnTo>
                <a:lnTo>
                  <a:pt x="87964" y="587279"/>
                </a:lnTo>
                <a:lnTo>
                  <a:pt x="119140" y="549232"/>
                </a:lnTo>
                <a:lnTo>
                  <a:pt x="151213" y="512012"/>
                </a:lnTo>
                <a:lnTo>
                  <a:pt x="184167" y="475635"/>
                </a:lnTo>
                <a:lnTo>
                  <a:pt x="217983" y="440114"/>
                </a:lnTo>
                <a:lnTo>
                  <a:pt x="252645" y="405465"/>
                </a:lnTo>
                <a:lnTo>
                  <a:pt x="288135" y="371701"/>
                </a:lnTo>
                <a:lnTo>
                  <a:pt x="324434" y="338836"/>
                </a:lnTo>
                <a:lnTo>
                  <a:pt x="361527" y="306886"/>
                </a:lnTo>
                <a:lnTo>
                  <a:pt x="399394" y="275864"/>
                </a:lnTo>
                <a:lnTo>
                  <a:pt x="438019" y="245785"/>
                </a:lnTo>
                <a:lnTo>
                  <a:pt x="477384" y="216663"/>
                </a:lnTo>
                <a:lnTo>
                  <a:pt x="517471" y="188512"/>
                </a:lnTo>
                <a:lnTo>
                  <a:pt x="558264" y="161347"/>
                </a:lnTo>
                <a:lnTo>
                  <a:pt x="599743" y="135183"/>
                </a:lnTo>
                <a:lnTo>
                  <a:pt x="641893" y="110032"/>
                </a:lnTo>
                <a:lnTo>
                  <a:pt x="684695" y="85911"/>
                </a:lnTo>
                <a:lnTo>
                  <a:pt x="728132" y="62832"/>
                </a:lnTo>
                <a:lnTo>
                  <a:pt x="772186" y="40811"/>
                </a:lnTo>
                <a:lnTo>
                  <a:pt x="816840" y="19862"/>
                </a:lnTo>
                <a:lnTo>
                  <a:pt x="862076" y="0"/>
                </a:lnTo>
              </a:path>
            </a:pathLst>
          </a:custGeom>
          <a:ln w="6096">
            <a:solidFill>
              <a:srgbClr val="44536A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9" name="object 29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 spc="-5"/>
              <a:t>14</a:t>
            </a:fld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725169" y="1345183"/>
            <a:ext cx="7399655" cy="5234940"/>
            <a:chOff x="725169" y="1345183"/>
            <a:chExt cx="7399655" cy="5234940"/>
          </a:xfrm>
        </p:grpSpPr>
        <p:sp>
          <p:nvSpPr>
            <p:cNvPr id="3" name="object 3"/>
            <p:cNvSpPr/>
            <p:nvPr/>
          </p:nvSpPr>
          <p:spPr>
            <a:xfrm>
              <a:off x="737006" y="1351533"/>
              <a:ext cx="1096645" cy="5222240"/>
            </a:xfrm>
            <a:custGeom>
              <a:avLst/>
              <a:gdLst/>
              <a:ahLst/>
              <a:cxnLst/>
              <a:rect l="l" t="t" r="r" b="b"/>
              <a:pathLst>
                <a:path w="1096645" h="5222240">
                  <a:moveTo>
                    <a:pt x="15303" y="0"/>
                  </a:moveTo>
                  <a:lnTo>
                    <a:pt x="49349" y="34503"/>
                  </a:lnTo>
                  <a:lnTo>
                    <a:pt x="82850" y="69340"/>
                  </a:lnTo>
                  <a:lnTo>
                    <a:pt x="115806" y="104504"/>
                  </a:lnTo>
                  <a:lnTo>
                    <a:pt x="148218" y="139991"/>
                  </a:lnTo>
                  <a:lnTo>
                    <a:pt x="180084" y="175795"/>
                  </a:lnTo>
                  <a:lnTo>
                    <a:pt x="211407" y="211910"/>
                  </a:lnTo>
                  <a:lnTo>
                    <a:pt x="242184" y="248331"/>
                  </a:lnTo>
                  <a:lnTo>
                    <a:pt x="272417" y="285054"/>
                  </a:lnTo>
                  <a:lnTo>
                    <a:pt x="302104" y="322071"/>
                  </a:lnTo>
                  <a:lnTo>
                    <a:pt x="331248" y="359379"/>
                  </a:lnTo>
                  <a:lnTo>
                    <a:pt x="359846" y="396972"/>
                  </a:lnTo>
                  <a:lnTo>
                    <a:pt x="387900" y="434843"/>
                  </a:lnTo>
                  <a:lnTo>
                    <a:pt x="415409" y="472989"/>
                  </a:lnTo>
                  <a:lnTo>
                    <a:pt x="442373" y="511404"/>
                  </a:lnTo>
                  <a:lnTo>
                    <a:pt x="468792" y="550081"/>
                  </a:lnTo>
                  <a:lnTo>
                    <a:pt x="494667" y="589017"/>
                  </a:lnTo>
                  <a:lnTo>
                    <a:pt x="519997" y="628204"/>
                  </a:lnTo>
                  <a:lnTo>
                    <a:pt x="544783" y="667639"/>
                  </a:lnTo>
                  <a:lnTo>
                    <a:pt x="569023" y="707316"/>
                  </a:lnTo>
                  <a:lnTo>
                    <a:pt x="592719" y="747229"/>
                  </a:lnTo>
                  <a:lnTo>
                    <a:pt x="615870" y="787373"/>
                  </a:lnTo>
                  <a:lnTo>
                    <a:pt x="638477" y="827743"/>
                  </a:lnTo>
                  <a:lnTo>
                    <a:pt x="660538" y="868333"/>
                  </a:lnTo>
                  <a:lnTo>
                    <a:pt x="682055" y="909138"/>
                  </a:lnTo>
                  <a:lnTo>
                    <a:pt x="703027" y="950152"/>
                  </a:lnTo>
                  <a:lnTo>
                    <a:pt x="723455" y="991371"/>
                  </a:lnTo>
                  <a:lnTo>
                    <a:pt x="743337" y="1032788"/>
                  </a:lnTo>
                  <a:lnTo>
                    <a:pt x="762675" y="1074399"/>
                  </a:lnTo>
                  <a:lnTo>
                    <a:pt x="781469" y="1116197"/>
                  </a:lnTo>
                  <a:lnTo>
                    <a:pt x="799717" y="1158178"/>
                  </a:lnTo>
                  <a:lnTo>
                    <a:pt x="817421" y="1200337"/>
                  </a:lnTo>
                  <a:lnTo>
                    <a:pt x="834580" y="1242667"/>
                  </a:lnTo>
                  <a:lnTo>
                    <a:pt x="851194" y="1285164"/>
                  </a:lnTo>
                  <a:lnTo>
                    <a:pt x="867264" y="1327822"/>
                  </a:lnTo>
                  <a:lnTo>
                    <a:pt x="882789" y="1370636"/>
                  </a:lnTo>
                  <a:lnTo>
                    <a:pt x="897769" y="1413600"/>
                  </a:lnTo>
                  <a:lnTo>
                    <a:pt x="912204" y="1456710"/>
                  </a:lnTo>
                  <a:lnTo>
                    <a:pt x="926095" y="1499959"/>
                  </a:lnTo>
                  <a:lnTo>
                    <a:pt x="939441" y="1543342"/>
                  </a:lnTo>
                  <a:lnTo>
                    <a:pt x="952242" y="1586854"/>
                  </a:lnTo>
                  <a:lnTo>
                    <a:pt x="964499" y="1630490"/>
                  </a:lnTo>
                  <a:lnTo>
                    <a:pt x="976210" y="1674244"/>
                  </a:lnTo>
                  <a:lnTo>
                    <a:pt x="987377" y="1718111"/>
                  </a:lnTo>
                  <a:lnTo>
                    <a:pt x="998000" y="1762085"/>
                  </a:lnTo>
                  <a:lnTo>
                    <a:pt x="1008077" y="1806161"/>
                  </a:lnTo>
                  <a:lnTo>
                    <a:pt x="1017610" y="1850334"/>
                  </a:lnTo>
                  <a:lnTo>
                    <a:pt x="1026598" y="1894598"/>
                  </a:lnTo>
                  <a:lnTo>
                    <a:pt x="1035041" y="1938948"/>
                  </a:lnTo>
                  <a:lnTo>
                    <a:pt x="1042940" y="1983379"/>
                  </a:lnTo>
                  <a:lnTo>
                    <a:pt x="1050294" y="2027885"/>
                  </a:lnTo>
                  <a:lnTo>
                    <a:pt x="1057103" y="2072460"/>
                  </a:lnTo>
                  <a:lnTo>
                    <a:pt x="1063368" y="2117101"/>
                  </a:lnTo>
                  <a:lnTo>
                    <a:pt x="1069087" y="2161800"/>
                  </a:lnTo>
                  <a:lnTo>
                    <a:pt x="1074262" y="2206553"/>
                  </a:lnTo>
                  <a:lnTo>
                    <a:pt x="1078892" y="2251354"/>
                  </a:lnTo>
                  <a:lnTo>
                    <a:pt x="1082978" y="2296199"/>
                  </a:lnTo>
                  <a:lnTo>
                    <a:pt x="1086519" y="2341081"/>
                  </a:lnTo>
                  <a:lnTo>
                    <a:pt x="1089515" y="2385995"/>
                  </a:lnTo>
                  <a:lnTo>
                    <a:pt x="1091966" y="2430936"/>
                  </a:lnTo>
                  <a:lnTo>
                    <a:pt x="1093873" y="2475898"/>
                  </a:lnTo>
                  <a:lnTo>
                    <a:pt x="1095234" y="2520877"/>
                  </a:lnTo>
                  <a:lnTo>
                    <a:pt x="1096051" y="2565866"/>
                  </a:lnTo>
                  <a:lnTo>
                    <a:pt x="1096324" y="2610861"/>
                  </a:lnTo>
                  <a:lnTo>
                    <a:pt x="1096051" y="2655855"/>
                  </a:lnTo>
                  <a:lnTo>
                    <a:pt x="1095234" y="2700845"/>
                  </a:lnTo>
                  <a:lnTo>
                    <a:pt x="1093873" y="2745823"/>
                  </a:lnTo>
                  <a:lnTo>
                    <a:pt x="1091966" y="2790786"/>
                  </a:lnTo>
                  <a:lnTo>
                    <a:pt x="1089515" y="2835727"/>
                  </a:lnTo>
                  <a:lnTo>
                    <a:pt x="1086519" y="2880641"/>
                  </a:lnTo>
                  <a:lnTo>
                    <a:pt x="1082978" y="2925522"/>
                  </a:lnTo>
                  <a:lnTo>
                    <a:pt x="1078892" y="2970367"/>
                  </a:lnTo>
                  <a:lnTo>
                    <a:pt x="1074262" y="3015168"/>
                  </a:lnTo>
                  <a:lnTo>
                    <a:pt x="1069087" y="3059921"/>
                  </a:lnTo>
                  <a:lnTo>
                    <a:pt x="1063368" y="3104620"/>
                  </a:lnTo>
                  <a:lnTo>
                    <a:pt x="1057103" y="3149260"/>
                  </a:lnTo>
                  <a:lnTo>
                    <a:pt x="1050294" y="3193836"/>
                  </a:lnTo>
                  <a:lnTo>
                    <a:pt x="1042940" y="3238341"/>
                  </a:lnTo>
                  <a:lnTo>
                    <a:pt x="1035041" y="3282772"/>
                  </a:lnTo>
                  <a:lnTo>
                    <a:pt x="1026598" y="3327122"/>
                  </a:lnTo>
                  <a:lnTo>
                    <a:pt x="1017610" y="3371386"/>
                  </a:lnTo>
                  <a:lnTo>
                    <a:pt x="1008077" y="3415558"/>
                  </a:lnTo>
                  <a:lnTo>
                    <a:pt x="998000" y="3459634"/>
                  </a:lnTo>
                  <a:lnTo>
                    <a:pt x="987377" y="3503608"/>
                  </a:lnTo>
                  <a:lnTo>
                    <a:pt x="976210" y="3547475"/>
                  </a:lnTo>
                  <a:lnTo>
                    <a:pt x="964499" y="3591228"/>
                  </a:lnTo>
                  <a:lnTo>
                    <a:pt x="952242" y="3634864"/>
                  </a:lnTo>
                  <a:lnTo>
                    <a:pt x="939441" y="3678375"/>
                  </a:lnTo>
                  <a:lnTo>
                    <a:pt x="926095" y="3721758"/>
                  </a:lnTo>
                  <a:lnTo>
                    <a:pt x="912204" y="3765007"/>
                  </a:lnTo>
                  <a:lnTo>
                    <a:pt x="897769" y="3808116"/>
                  </a:lnTo>
                  <a:lnTo>
                    <a:pt x="882789" y="3851080"/>
                  </a:lnTo>
                  <a:lnTo>
                    <a:pt x="867264" y="3893893"/>
                  </a:lnTo>
                  <a:lnTo>
                    <a:pt x="851194" y="3936551"/>
                  </a:lnTo>
                  <a:lnTo>
                    <a:pt x="834580" y="3979047"/>
                  </a:lnTo>
                  <a:lnTo>
                    <a:pt x="817421" y="4021377"/>
                  </a:lnTo>
                  <a:lnTo>
                    <a:pt x="799717" y="4063535"/>
                  </a:lnTo>
                  <a:lnTo>
                    <a:pt x="781469" y="4105516"/>
                  </a:lnTo>
                  <a:lnTo>
                    <a:pt x="762675" y="4147314"/>
                  </a:lnTo>
                  <a:lnTo>
                    <a:pt x="743337" y="4188924"/>
                  </a:lnTo>
                  <a:lnTo>
                    <a:pt x="723455" y="4230341"/>
                  </a:lnTo>
                  <a:lnTo>
                    <a:pt x="703027" y="4271559"/>
                  </a:lnTo>
                  <a:lnTo>
                    <a:pt x="682055" y="4312573"/>
                  </a:lnTo>
                  <a:lnTo>
                    <a:pt x="660538" y="4353377"/>
                  </a:lnTo>
                  <a:lnTo>
                    <a:pt x="638477" y="4393966"/>
                  </a:lnTo>
                  <a:lnTo>
                    <a:pt x="615870" y="4434335"/>
                  </a:lnTo>
                  <a:lnTo>
                    <a:pt x="592719" y="4474479"/>
                  </a:lnTo>
                  <a:lnTo>
                    <a:pt x="569023" y="4514391"/>
                  </a:lnTo>
                  <a:lnTo>
                    <a:pt x="544783" y="4554067"/>
                  </a:lnTo>
                  <a:lnTo>
                    <a:pt x="519997" y="4593502"/>
                  </a:lnTo>
                  <a:lnTo>
                    <a:pt x="494667" y="4632689"/>
                  </a:lnTo>
                  <a:lnTo>
                    <a:pt x="468792" y="4671624"/>
                  </a:lnTo>
                  <a:lnTo>
                    <a:pt x="442373" y="4710301"/>
                  </a:lnTo>
                  <a:lnTo>
                    <a:pt x="415409" y="4748714"/>
                  </a:lnTo>
                  <a:lnTo>
                    <a:pt x="387900" y="4786859"/>
                  </a:lnTo>
                  <a:lnTo>
                    <a:pt x="359846" y="4824730"/>
                  </a:lnTo>
                  <a:lnTo>
                    <a:pt x="331248" y="4862322"/>
                  </a:lnTo>
                  <a:lnTo>
                    <a:pt x="302104" y="4899629"/>
                  </a:lnTo>
                  <a:lnTo>
                    <a:pt x="272417" y="4936646"/>
                  </a:lnTo>
                  <a:lnTo>
                    <a:pt x="242184" y="4973368"/>
                  </a:lnTo>
                  <a:lnTo>
                    <a:pt x="211407" y="5009788"/>
                  </a:lnTo>
                  <a:lnTo>
                    <a:pt x="180084" y="5045903"/>
                  </a:lnTo>
                  <a:lnTo>
                    <a:pt x="148218" y="5081705"/>
                  </a:lnTo>
                  <a:lnTo>
                    <a:pt x="115806" y="5117191"/>
                  </a:lnTo>
                  <a:lnTo>
                    <a:pt x="82850" y="5152355"/>
                  </a:lnTo>
                  <a:lnTo>
                    <a:pt x="49349" y="5187191"/>
                  </a:lnTo>
                  <a:lnTo>
                    <a:pt x="15303" y="5221693"/>
                  </a:lnTo>
                  <a:lnTo>
                    <a:pt x="0" y="5206403"/>
                  </a:lnTo>
                  <a:lnTo>
                    <a:pt x="33846" y="5172102"/>
                  </a:lnTo>
                  <a:lnTo>
                    <a:pt x="67150" y="5137469"/>
                  </a:lnTo>
                  <a:lnTo>
                    <a:pt x="99914" y="5102512"/>
                  </a:lnTo>
                  <a:lnTo>
                    <a:pt x="132135" y="5067233"/>
                  </a:lnTo>
                  <a:lnTo>
                    <a:pt x="163815" y="5031640"/>
                  </a:lnTo>
                  <a:lnTo>
                    <a:pt x="194954" y="4995737"/>
                  </a:lnTo>
                  <a:lnTo>
                    <a:pt x="225551" y="4959529"/>
                  </a:lnTo>
                  <a:lnTo>
                    <a:pt x="255607" y="4923023"/>
                  </a:lnTo>
                  <a:lnTo>
                    <a:pt x="285120" y="4886222"/>
                  </a:lnTo>
                  <a:lnTo>
                    <a:pt x="314093" y="4849134"/>
                  </a:lnTo>
                  <a:lnTo>
                    <a:pt x="342524" y="4811762"/>
                  </a:lnTo>
                  <a:lnTo>
                    <a:pt x="370413" y="4774113"/>
                  </a:lnTo>
                  <a:lnTo>
                    <a:pt x="397761" y="4736191"/>
                  </a:lnTo>
                  <a:lnTo>
                    <a:pt x="424567" y="4698002"/>
                  </a:lnTo>
                  <a:lnTo>
                    <a:pt x="450832" y="4659552"/>
                  </a:lnTo>
                  <a:lnTo>
                    <a:pt x="476555" y="4620845"/>
                  </a:lnTo>
                  <a:lnTo>
                    <a:pt x="501737" y="4581887"/>
                  </a:lnTo>
                  <a:lnTo>
                    <a:pt x="526377" y="4542684"/>
                  </a:lnTo>
                  <a:lnTo>
                    <a:pt x="550475" y="4503240"/>
                  </a:lnTo>
                  <a:lnTo>
                    <a:pt x="574032" y="4463561"/>
                  </a:lnTo>
                  <a:lnTo>
                    <a:pt x="597048" y="4423653"/>
                  </a:lnTo>
                  <a:lnTo>
                    <a:pt x="619522" y="4383520"/>
                  </a:lnTo>
                  <a:lnTo>
                    <a:pt x="641454" y="4343168"/>
                  </a:lnTo>
                  <a:lnTo>
                    <a:pt x="662845" y="4302603"/>
                  </a:lnTo>
                  <a:lnTo>
                    <a:pt x="683694" y="4261830"/>
                  </a:lnTo>
                  <a:lnTo>
                    <a:pt x="704002" y="4220853"/>
                  </a:lnTo>
                  <a:lnTo>
                    <a:pt x="723768" y="4179679"/>
                  </a:lnTo>
                  <a:lnTo>
                    <a:pt x="742993" y="4138313"/>
                  </a:lnTo>
                  <a:lnTo>
                    <a:pt x="761676" y="4096760"/>
                  </a:lnTo>
                  <a:lnTo>
                    <a:pt x="779818" y="4055025"/>
                  </a:lnTo>
                  <a:lnTo>
                    <a:pt x="797418" y="4013114"/>
                  </a:lnTo>
                  <a:lnTo>
                    <a:pt x="814476" y="3971032"/>
                  </a:lnTo>
                  <a:lnTo>
                    <a:pt x="830993" y="3928784"/>
                  </a:lnTo>
                  <a:lnTo>
                    <a:pt x="846969" y="3886377"/>
                  </a:lnTo>
                  <a:lnTo>
                    <a:pt x="862402" y="3843814"/>
                  </a:lnTo>
                  <a:lnTo>
                    <a:pt x="877295" y="3801102"/>
                  </a:lnTo>
                  <a:lnTo>
                    <a:pt x="891646" y="3758246"/>
                  </a:lnTo>
                  <a:lnTo>
                    <a:pt x="905455" y="3715251"/>
                  </a:lnTo>
                  <a:lnTo>
                    <a:pt x="918723" y="3672122"/>
                  </a:lnTo>
                  <a:lnTo>
                    <a:pt x="931449" y="3628866"/>
                  </a:lnTo>
                  <a:lnTo>
                    <a:pt x="943633" y="3585486"/>
                  </a:lnTo>
                  <a:lnTo>
                    <a:pt x="955277" y="3541989"/>
                  </a:lnTo>
                  <a:lnTo>
                    <a:pt x="966378" y="3498380"/>
                  </a:lnTo>
                  <a:lnTo>
                    <a:pt x="976938" y="3454664"/>
                  </a:lnTo>
                  <a:lnTo>
                    <a:pt x="986957" y="3410846"/>
                  </a:lnTo>
                  <a:lnTo>
                    <a:pt x="996434" y="3366933"/>
                  </a:lnTo>
                  <a:lnTo>
                    <a:pt x="1005369" y="3322928"/>
                  </a:lnTo>
                  <a:lnTo>
                    <a:pt x="1013763" y="3278839"/>
                  </a:lnTo>
                  <a:lnTo>
                    <a:pt x="1021615" y="3234669"/>
                  </a:lnTo>
                  <a:lnTo>
                    <a:pt x="1028926" y="3190424"/>
                  </a:lnTo>
                  <a:lnTo>
                    <a:pt x="1035695" y="3146110"/>
                  </a:lnTo>
                  <a:lnTo>
                    <a:pt x="1041923" y="3101732"/>
                  </a:lnTo>
                  <a:lnTo>
                    <a:pt x="1047609" y="3057295"/>
                  </a:lnTo>
                  <a:lnTo>
                    <a:pt x="1052754" y="3012805"/>
                  </a:lnTo>
                  <a:lnTo>
                    <a:pt x="1057357" y="2968266"/>
                  </a:lnTo>
                  <a:lnTo>
                    <a:pt x="1061418" y="2923685"/>
                  </a:lnTo>
                  <a:lnTo>
                    <a:pt x="1064938" y="2879067"/>
                  </a:lnTo>
                  <a:lnTo>
                    <a:pt x="1067917" y="2834416"/>
                  </a:lnTo>
                  <a:lnTo>
                    <a:pt x="1070354" y="2789739"/>
                  </a:lnTo>
                  <a:lnTo>
                    <a:pt x="1072249" y="2745041"/>
                  </a:lnTo>
                  <a:lnTo>
                    <a:pt x="1073603" y="2700326"/>
                  </a:lnTo>
                  <a:lnTo>
                    <a:pt x="1074415" y="2655601"/>
                  </a:lnTo>
                  <a:lnTo>
                    <a:pt x="1074686" y="2610870"/>
                  </a:lnTo>
                  <a:lnTo>
                    <a:pt x="1074415" y="2566140"/>
                  </a:lnTo>
                  <a:lnTo>
                    <a:pt x="1073603" y="2521415"/>
                  </a:lnTo>
                  <a:lnTo>
                    <a:pt x="1072249" y="2476700"/>
                  </a:lnTo>
                  <a:lnTo>
                    <a:pt x="1070354" y="2432002"/>
                  </a:lnTo>
                  <a:lnTo>
                    <a:pt x="1067917" y="2387324"/>
                  </a:lnTo>
                  <a:lnTo>
                    <a:pt x="1064938" y="2342674"/>
                  </a:lnTo>
                  <a:lnTo>
                    <a:pt x="1061418" y="2298056"/>
                  </a:lnTo>
                  <a:lnTo>
                    <a:pt x="1057357" y="2253475"/>
                  </a:lnTo>
                  <a:lnTo>
                    <a:pt x="1052754" y="2208936"/>
                  </a:lnTo>
                  <a:lnTo>
                    <a:pt x="1047609" y="2164446"/>
                  </a:lnTo>
                  <a:lnTo>
                    <a:pt x="1041923" y="2120010"/>
                  </a:lnTo>
                  <a:lnTo>
                    <a:pt x="1035695" y="2075632"/>
                  </a:lnTo>
                  <a:lnTo>
                    <a:pt x="1028926" y="2031318"/>
                  </a:lnTo>
                  <a:lnTo>
                    <a:pt x="1021615" y="1987073"/>
                  </a:lnTo>
                  <a:lnTo>
                    <a:pt x="1013763" y="1942903"/>
                  </a:lnTo>
                  <a:lnTo>
                    <a:pt x="1005369" y="1898814"/>
                  </a:lnTo>
                  <a:lnTo>
                    <a:pt x="996434" y="1854810"/>
                  </a:lnTo>
                  <a:lnTo>
                    <a:pt x="986957" y="1810896"/>
                  </a:lnTo>
                  <a:lnTo>
                    <a:pt x="976938" y="1767079"/>
                  </a:lnTo>
                  <a:lnTo>
                    <a:pt x="966378" y="1723364"/>
                  </a:lnTo>
                  <a:lnTo>
                    <a:pt x="955277" y="1679755"/>
                  </a:lnTo>
                  <a:lnTo>
                    <a:pt x="943633" y="1636258"/>
                  </a:lnTo>
                  <a:lnTo>
                    <a:pt x="931449" y="1592879"/>
                  </a:lnTo>
                  <a:lnTo>
                    <a:pt x="918723" y="1549622"/>
                  </a:lnTo>
                  <a:lnTo>
                    <a:pt x="905455" y="1506494"/>
                  </a:lnTo>
                  <a:lnTo>
                    <a:pt x="891646" y="1463499"/>
                  </a:lnTo>
                  <a:lnTo>
                    <a:pt x="877295" y="1420643"/>
                  </a:lnTo>
                  <a:lnTo>
                    <a:pt x="862402" y="1377932"/>
                  </a:lnTo>
                  <a:lnTo>
                    <a:pt x="846969" y="1335370"/>
                  </a:lnTo>
                  <a:lnTo>
                    <a:pt x="830993" y="1292963"/>
                  </a:lnTo>
                  <a:lnTo>
                    <a:pt x="814476" y="1250716"/>
                  </a:lnTo>
                  <a:lnTo>
                    <a:pt x="797418" y="1208634"/>
                  </a:lnTo>
                  <a:lnTo>
                    <a:pt x="779818" y="1166724"/>
                  </a:lnTo>
                  <a:lnTo>
                    <a:pt x="761676" y="1124989"/>
                  </a:lnTo>
                  <a:lnTo>
                    <a:pt x="742993" y="1083437"/>
                  </a:lnTo>
                  <a:lnTo>
                    <a:pt x="723768" y="1042071"/>
                  </a:lnTo>
                  <a:lnTo>
                    <a:pt x="704002" y="1000897"/>
                  </a:lnTo>
                  <a:lnTo>
                    <a:pt x="683694" y="959921"/>
                  </a:lnTo>
                  <a:lnTo>
                    <a:pt x="662845" y="919148"/>
                  </a:lnTo>
                  <a:lnTo>
                    <a:pt x="641454" y="878584"/>
                  </a:lnTo>
                  <a:lnTo>
                    <a:pt x="619522" y="838233"/>
                  </a:lnTo>
                  <a:lnTo>
                    <a:pt x="597048" y="798101"/>
                  </a:lnTo>
                  <a:lnTo>
                    <a:pt x="574032" y="758193"/>
                  </a:lnTo>
                  <a:lnTo>
                    <a:pt x="550475" y="718515"/>
                  </a:lnTo>
                  <a:lnTo>
                    <a:pt x="526377" y="679072"/>
                  </a:lnTo>
                  <a:lnTo>
                    <a:pt x="501737" y="639869"/>
                  </a:lnTo>
                  <a:lnTo>
                    <a:pt x="476555" y="600912"/>
                  </a:lnTo>
                  <a:lnTo>
                    <a:pt x="450832" y="562206"/>
                  </a:lnTo>
                  <a:lnTo>
                    <a:pt x="424567" y="523756"/>
                  </a:lnTo>
                  <a:lnTo>
                    <a:pt x="397761" y="485568"/>
                  </a:lnTo>
                  <a:lnTo>
                    <a:pt x="370413" y="447647"/>
                  </a:lnTo>
                  <a:lnTo>
                    <a:pt x="342524" y="409998"/>
                  </a:lnTo>
                  <a:lnTo>
                    <a:pt x="314093" y="372627"/>
                  </a:lnTo>
                  <a:lnTo>
                    <a:pt x="285120" y="335539"/>
                  </a:lnTo>
                  <a:lnTo>
                    <a:pt x="255607" y="298740"/>
                  </a:lnTo>
                  <a:lnTo>
                    <a:pt x="225551" y="262234"/>
                  </a:lnTo>
                  <a:lnTo>
                    <a:pt x="194954" y="226027"/>
                  </a:lnTo>
                  <a:lnTo>
                    <a:pt x="163815" y="190125"/>
                  </a:lnTo>
                  <a:lnTo>
                    <a:pt x="132135" y="154532"/>
                  </a:lnTo>
                  <a:lnTo>
                    <a:pt x="99914" y="119255"/>
                  </a:lnTo>
                  <a:lnTo>
                    <a:pt x="67150" y="84298"/>
                  </a:lnTo>
                  <a:lnTo>
                    <a:pt x="33846" y="49667"/>
                  </a:lnTo>
                  <a:lnTo>
                    <a:pt x="0" y="15366"/>
                  </a:lnTo>
                  <a:lnTo>
                    <a:pt x="15303" y="0"/>
                  </a:lnTo>
                  <a:close/>
                </a:path>
              </a:pathLst>
            </a:custGeom>
            <a:ln w="12192">
              <a:solidFill>
                <a:srgbClr val="88689D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092707" y="1383791"/>
              <a:ext cx="7025640" cy="826135"/>
            </a:xfrm>
            <a:custGeom>
              <a:avLst/>
              <a:gdLst/>
              <a:ahLst/>
              <a:cxnLst/>
              <a:rect l="l" t="t" r="r" b="b"/>
              <a:pathLst>
                <a:path w="7025640" h="826135">
                  <a:moveTo>
                    <a:pt x="7025640" y="0"/>
                  </a:moveTo>
                  <a:lnTo>
                    <a:pt x="0" y="0"/>
                  </a:lnTo>
                  <a:lnTo>
                    <a:pt x="0" y="826008"/>
                  </a:lnTo>
                  <a:lnTo>
                    <a:pt x="7025640" y="826008"/>
                  </a:lnTo>
                  <a:lnTo>
                    <a:pt x="7025640" y="0"/>
                  </a:lnTo>
                  <a:close/>
                </a:path>
              </a:pathLst>
            </a:custGeom>
            <a:solidFill>
              <a:srgbClr val="DCD7D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092707" y="1383791"/>
              <a:ext cx="7025640" cy="826135"/>
            </a:xfrm>
            <a:custGeom>
              <a:avLst/>
              <a:gdLst/>
              <a:ahLst/>
              <a:cxnLst/>
              <a:rect l="l" t="t" r="r" b="b"/>
              <a:pathLst>
                <a:path w="7025640" h="826135">
                  <a:moveTo>
                    <a:pt x="0" y="826008"/>
                  </a:moveTo>
                  <a:lnTo>
                    <a:pt x="7025640" y="826008"/>
                  </a:lnTo>
                  <a:lnTo>
                    <a:pt x="7025640" y="0"/>
                  </a:lnTo>
                  <a:lnTo>
                    <a:pt x="0" y="0"/>
                  </a:lnTo>
                  <a:lnTo>
                    <a:pt x="0" y="826008"/>
                  </a:lnTo>
                  <a:close/>
                </a:path>
              </a:pathLst>
            </a:custGeom>
            <a:ln w="1219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731519" y="1435607"/>
              <a:ext cx="722630" cy="722630"/>
            </a:xfrm>
            <a:custGeom>
              <a:avLst/>
              <a:gdLst/>
              <a:ahLst/>
              <a:cxnLst/>
              <a:rect l="l" t="t" r="r" b="b"/>
              <a:pathLst>
                <a:path w="722630" h="722630">
                  <a:moveTo>
                    <a:pt x="361188" y="0"/>
                  </a:moveTo>
                  <a:lnTo>
                    <a:pt x="312176" y="3296"/>
                  </a:lnTo>
                  <a:lnTo>
                    <a:pt x="265169" y="12899"/>
                  </a:lnTo>
                  <a:lnTo>
                    <a:pt x="220597" y="28378"/>
                  </a:lnTo>
                  <a:lnTo>
                    <a:pt x="178889" y="49304"/>
                  </a:lnTo>
                  <a:lnTo>
                    <a:pt x="140476" y="75246"/>
                  </a:lnTo>
                  <a:lnTo>
                    <a:pt x="105789" y="105775"/>
                  </a:lnTo>
                  <a:lnTo>
                    <a:pt x="75257" y="140460"/>
                  </a:lnTo>
                  <a:lnTo>
                    <a:pt x="49312" y="178872"/>
                  </a:lnTo>
                  <a:lnTo>
                    <a:pt x="28383" y="220581"/>
                  </a:lnTo>
                  <a:lnTo>
                    <a:pt x="12901" y="265156"/>
                  </a:lnTo>
                  <a:lnTo>
                    <a:pt x="3297" y="312168"/>
                  </a:lnTo>
                  <a:lnTo>
                    <a:pt x="0" y="361188"/>
                  </a:lnTo>
                  <a:lnTo>
                    <a:pt x="3297" y="410207"/>
                  </a:lnTo>
                  <a:lnTo>
                    <a:pt x="12901" y="457219"/>
                  </a:lnTo>
                  <a:lnTo>
                    <a:pt x="28383" y="501794"/>
                  </a:lnTo>
                  <a:lnTo>
                    <a:pt x="49312" y="543503"/>
                  </a:lnTo>
                  <a:lnTo>
                    <a:pt x="75257" y="581915"/>
                  </a:lnTo>
                  <a:lnTo>
                    <a:pt x="105789" y="616600"/>
                  </a:lnTo>
                  <a:lnTo>
                    <a:pt x="140476" y="647129"/>
                  </a:lnTo>
                  <a:lnTo>
                    <a:pt x="178889" y="673071"/>
                  </a:lnTo>
                  <a:lnTo>
                    <a:pt x="220597" y="693997"/>
                  </a:lnTo>
                  <a:lnTo>
                    <a:pt x="265169" y="709476"/>
                  </a:lnTo>
                  <a:lnTo>
                    <a:pt x="312176" y="719079"/>
                  </a:lnTo>
                  <a:lnTo>
                    <a:pt x="361188" y="722376"/>
                  </a:lnTo>
                  <a:lnTo>
                    <a:pt x="410207" y="719079"/>
                  </a:lnTo>
                  <a:lnTo>
                    <a:pt x="457219" y="709476"/>
                  </a:lnTo>
                  <a:lnTo>
                    <a:pt x="501794" y="693997"/>
                  </a:lnTo>
                  <a:lnTo>
                    <a:pt x="543503" y="673071"/>
                  </a:lnTo>
                  <a:lnTo>
                    <a:pt x="581915" y="647129"/>
                  </a:lnTo>
                  <a:lnTo>
                    <a:pt x="616600" y="616600"/>
                  </a:lnTo>
                  <a:lnTo>
                    <a:pt x="647129" y="581915"/>
                  </a:lnTo>
                  <a:lnTo>
                    <a:pt x="673071" y="543503"/>
                  </a:lnTo>
                  <a:lnTo>
                    <a:pt x="693997" y="501794"/>
                  </a:lnTo>
                  <a:lnTo>
                    <a:pt x="709476" y="457219"/>
                  </a:lnTo>
                  <a:lnTo>
                    <a:pt x="719079" y="410207"/>
                  </a:lnTo>
                  <a:lnTo>
                    <a:pt x="722376" y="361188"/>
                  </a:lnTo>
                  <a:lnTo>
                    <a:pt x="719079" y="312168"/>
                  </a:lnTo>
                  <a:lnTo>
                    <a:pt x="709476" y="265156"/>
                  </a:lnTo>
                  <a:lnTo>
                    <a:pt x="693997" y="220581"/>
                  </a:lnTo>
                  <a:lnTo>
                    <a:pt x="673071" y="178872"/>
                  </a:lnTo>
                  <a:lnTo>
                    <a:pt x="647129" y="140460"/>
                  </a:lnTo>
                  <a:lnTo>
                    <a:pt x="616600" y="105775"/>
                  </a:lnTo>
                  <a:lnTo>
                    <a:pt x="581915" y="75246"/>
                  </a:lnTo>
                  <a:lnTo>
                    <a:pt x="543503" y="49304"/>
                  </a:lnTo>
                  <a:lnTo>
                    <a:pt x="501794" y="28378"/>
                  </a:lnTo>
                  <a:lnTo>
                    <a:pt x="457219" y="12899"/>
                  </a:lnTo>
                  <a:lnTo>
                    <a:pt x="410207" y="3296"/>
                  </a:lnTo>
                  <a:lnTo>
                    <a:pt x="36118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731519" y="1435607"/>
              <a:ext cx="722630" cy="722630"/>
            </a:xfrm>
            <a:custGeom>
              <a:avLst/>
              <a:gdLst/>
              <a:ahLst/>
              <a:cxnLst/>
              <a:rect l="l" t="t" r="r" b="b"/>
              <a:pathLst>
                <a:path w="722630" h="722630">
                  <a:moveTo>
                    <a:pt x="0" y="361188"/>
                  </a:moveTo>
                  <a:lnTo>
                    <a:pt x="3297" y="312168"/>
                  </a:lnTo>
                  <a:lnTo>
                    <a:pt x="12901" y="265156"/>
                  </a:lnTo>
                  <a:lnTo>
                    <a:pt x="28383" y="220581"/>
                  </a:lnTo>
                  <a:lnTo>
                    <a:pt x="49312" y="178872"/>
                  </a:lnTo>
                  <a:lnTo>
                    <a:pt x="75257" y="140460"/>
                  </a:lnTo>
                  <a:lnTo>
                    <a:pt x="105789" y="105775"/>
                  </a:lnTo>
                  <a:lnTo>
                    <a:pt x="140476" y="75246"/>
                  </a:lnTo>
                  <a:lnTo>
                    <a:pt x="178889" y="49304"/>
                  </a:lnTo>
                  <a:lnTo>
                    <a:pt x="220597" y="28378"/>
                  </a:lnTo>
                  <a:lnTo>
                    <a:pt x="265169" y="12899"/>
                  </a:lnTo>
                  <a:lnTo>
                    <a:pt x="312176" y="3296"/>
                  </a:lnTo>
                  <a:lnTo>
                    <a:pt x="361188" y="0"/>
                  </a:lnTo>
                  <a:lnTo>
                    <a:pt x="410207" y="3296"/>
                  </a:lnTo>
                  <a:lnTo>
                    <a:pt x="457219" y="12899"/>
                  </a:lnTo>
                  <a:lnTo>
                    <a:pt x="501794" y="28378"/>
                  </a:lnTo>
                  <a:lnTo>
                    <a:pt x="543503" y="49304"/>
                  </a:lnTo>
                  <a:lnTo>
                    <a:pt x="581915" y="75246"/>
                  </a:lnTo>
                  <a:lnTo>
                    <a:pt x="616600" y="105775"/>
                  </a:lnTo>
                  <a:lnTo>
                    <a:pt x="647129" y="140460"/>
                  </a:lnTo>
                  <a:lnTo>
                    <a:pt x="673071" y="178872"/>
                  </a:lnTo>
                  <a:lnTo>
                    <a:pt x="693997" y="220581"/>
                  </a:lnTo>
                  <a:lnTo>
                    <a:pt x="709476" y="265156"/>
                  </a:lnTo>
                  <a:lnTo>
                    <a:pt x="719079" y="312168"/>
                  </a:lnTo>
                  <a:lnTo>
                    <a:pt x="722376" y="361188"/>
                  </a:lnTo>
                  <a:lnTo>
                    <a:pt x="719079" y="410207"/>
                  </a:lnTo>
                  <a:lnTo>
                    <a:pt x="709476" y="457219"/>
                  </a:lnTo>
                  <a:lnTo>
                    <a:pt x="693997" y="501794"/>
                  </a:lnTo>
                  <a:lnTo>
                    <a:pt x="673071" y="543503"/>
                  </a:lnTo>
                  <a:lnTo>
                    <a:pt x="647129" y="581915"/>
                  </a:lnTo>
                  <a:lnTo>
                    <a:pt x="616600" y="616600"/>
                  </a:lnTo>
                  <a:lnTo>
                    <a:pt x="581915" y="647129"/>
                  </a:lnTo>
                  <a:lnTo>
                    <a:pt x="543503" y="673071"/>
                  </a:lnTo>
                  <a:lnTo>
                    <a:pt x="501794" y="693997"/>
                  </a:lnTo>
                  <a:lnTo>
                    <a:pt x="457219" y="709476"/>
                  </a:lnTo>
                  <a:lnTo>
                    <a:pt x="410207" y="719079"/>
                  </a:lnTo>
                  <a:lnTo>
                    <a:pt x="361188" y="722376"/>
                  </a:lnTo>
                  <a:lnTo>
                    <a:pt x="312176" y="719079"/>
                  </a:lnTo>
                  <a:lnTo>
                    <a:pt x="265169" y="709476"/>
                  </a:lnTo>
                  <a:lnTo>
                    <a:pt x="220597" y="693997"/>
                  </a:lnTo>
                  <a:lnTo>
                    <a:pt x="178889" y="673071"/>
                  </a:lnTo>
                  <a:lnTo>
                    <a:pt x="140476" y="647129"/>
                  </a:lnTo>
                  <a:lnTo>
                    <a:pt x="105789" y="616600"/>
                  </a:lnTo>
                  <a:lnTo>
                    <a:pt x="75257" y="581915"/>
                  </a:lnTo>
                  <a:lnTo>
                    <a:pt x="49312" y="543503"/>
                  </a:lnTo>
                  <a:lnTo>
                    <a:pt x="28383" y="501794"/>
                  </a:lnTo>
                  <a:lnTo>
                    <a:pt x="12901" y="457219"/>
                  </a:lnTo>
                  <a:lnTo>
                    <a:pt x="3297" y="410207"/>
                  </a:lnTo>
                  <a:lnTo>
                    <a:pt x="0" y="361188"/>
                  </a:lnTo>
                  <a:close/>
                </a:path>
              </a:pathLst>
            </a:custGeom>
            <a:ln w="12192">
              <a:solidFill>
                <a:srgbClr val="AC84C5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8" name="object 8"/>
            <p:cNvSpPr/>
            <p:nvPr/>
          </p:nvSpPr>
          <p:spPr>
            <a:xfrm>
              <a:off x="1568195" y="2286000"/>
              <a:ext cx="6550659" cy="754380"/>
            </a:xfrm>
            <a:custGeom>
              <a:avLst/>
              <a:gdLst/>
              <a:ahLst/>
              <a:cxnLst/>
              <a:rect l="l" t="t" r="r" b="b"/>
              <a:pathLst>
                <a:path w="6550659" h="754380">
                  <a:moveTo>
                    <a:pt x="6550152" y="0"/>
                  </a:moveTo>
                  <a:lnTo>
                    <a:pt x="0" y="0"/>
                  </a:lnTo>
                  <a:lnTo>
                    <a:pt x="0" y="754379"/>
                  </a:lnTo>
                  <a:lnTo>
                    <a:pt x="6550152" y="754379"/>
                  </a:lnTo>
                  <a:lnTo>
                    <a:pt x="6550152" y="0"/>
                  </a:lnTo>
                  <a:close/>
                </a:path>
              </a:pathLst>
            </a:custGeom>
            <a:solidFill>
              <a:srgbClr val="DCD7D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1568195" y="2286000"/>
              <a:ext cx="6550659" cy="754380"/>
            </a:xfrm>
            <a:custGeom>
              <a:avLst/>
              <a:gdLst/>
              <a:ahLst/>
              <a:cxnLst/>
              <a:rect l="l" t="t" r="r" b="b"/>
              <a:pathLst>
                <a:path w="6550659" h="754380">
                  <a:moveTo>
                    <a:pt x="0" y="754379"/>
                  </a:moveTo>
                  <a:lnTo>
                    <a:pt x="6550152" y="754379"/>
                  </a:lnTo>
                  <a:lnTo>
                    <a:pt x="6550152" y="0"/>
                  </a:lnTo>
                  <a:lnTo>
                    <a:pt x="0" y="0"/>
                  </a:lnTo>
                  <a:lnTo>
                    <a:pt x="0" y="754379"/>
                  </a:lnTo>
                  <a:close/>
                </a:path>
              </a:pathLst>
            </a:custGeom>
            <a:ln w="1219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1207007" y="2302763"/>
              <a:ext cx="721360" cy="721360"/>
            </a:xfrm>
            <a:custGeom>
              <a:avLst/>
              <a:gdLst/>
              <a:ahLst/>
              <a:cxnLst/>
              <a:rect l="l" t="t" r="r" b="b"/>
              <a:pathLst>
                <a:path w="721360" h="721360">
                  <a:moveTo>
                    <a:pt x="360425" y="0"/>
                  </a:moveTo>
                  <a:lnTo>
                    <a:pt x="311528" y="3291"/>
                  </a:lnTo>
                  <a:lnTo>
                    <a:pt x="264627" y="12878"/>
                  </a:lnTo>
                  <a:lnTo>
                    <a:pt x="220152" y="28330"/>
                  </a:lnTo>
                  <a:lnTo>
                    <a:pt x="178533" y="49219"/>
                  </a:lnTo>
                  <a:lnTo>
                    <a:pt x="140201" y="75114"/>
                  </a:lnTo>
                  <a:lnTo>
                    <a:pt x="105584" y="105584"/>
                  </a:lnTo>
                  <a:lnTo>
                    <a:pt x="75114" y="140201"/>
                  </a:lnTo>
                  <a:lnTo>
                    <a:pt x="49219" y="178533"/>
                  </a:lnTo>
                  <a:lnTo>
                    <a:pt x="28330" y="220152"/>
                  </a:lnTo>
                  <a:lnTo>
                    <a:pt x="12878" y="264627"/>
                  </a:lnTo>
                  <a:lnTo>
                    <a:pt x="3291" y="311528"/>
                  </a:lnTo>
                  <a:lnTo>
                    <a:pt x="0" y="360425"/>
                  </a:lnTo>
                  <a:lnTo>
                    <a:pt x="3291" y="409323"/>
                  </a:lnTo>
                  <a:lnTo>
                    <a:pt x="12878" y="456224"/>
                  </a:lnTo>
                  <a:lnTo>
                    <a:pt x="28330" y="500699"/>
                  </a:lnTo>
                  <a:lnTo>
                    <a:pt x="49219" y="542318"/>
                  </a:lnTo>
                  <a:lnTo>
                    <a:pt x="75114" y="580650"/>
                  </a:lnTo>
                  <a:lnTo>
                    <a:pt x="105584" y="615267"/>
                  </a:lnTo>
                  <a:lnTo>
                    <a:pt x="140201" y="645737"/>
                  </a:lnTo>
                  <a:lnTo>
                    <a:pt x="178533" y="671632"/>
                  </a:lnTo>
                  <a:lnTo>
                    <a:pt x="220152" y="692521"/>
                  </a:lnTo>
                  <a:lnTo>
                    <a:pt x="264627" y="707973"/>
                  </a:lnTo>
                  <a:lnTo>
                    <a:pt x="311528" y="717560"/>
                  </a:lnTo>
                  <a:lnTo>
                    <a:pt x="360425" y="720851"/>
                  </a:lnTo>
                  <a:lnTo>
                    <a:pt x="409323" y="717560"/>
                  </a:lnTo>
                  <a:lnTo>
                    <a:pt x="456224" y="707973"/>
                  </a:lnTo>
                  <a:lnTo>
                    <a:pt x="500699" y="692521"/>
                  </a:lnTo>
                  <a:lnTo>
                    <a:pt x="542318" y="671632"/>
                  </a:lnTo>
                  <a:lnTo>
                    <a:pt x="580650" y="645737"/>
                  </a:lnTo>
                  <a:lnTo>
                    <a:pt x="615267" y="615267"/>
                  </a:lnTo>
                  <a:lnTo>
                    <a:pt x="645737" y="580650"/>
                  </a:lnTo>
                  <a:lnTo>
                    <a:pt x="671632" y="542318"/>
                  </a:lnTo>
                  <a:lnTo>
                    <a:pt x="692521" y="500699"/>
                  </a:lnTo>
                  <a:lnTo>
                    <a:pt x="707973" y="456224"/>
                  </a:lnTo>
                  <a:lnTo>
                    <a:pt x="717560" y="409323"/>
                  </a:lnTo>
                  <a:lnTo>
                    <a:pt x="720852" y="360425"/>
                  </a:lnTo>
                  <a:lnTo>
                    <a:pt x="717560" y="311528"/>
                  </a:lnTo>
                  <a:lnTo>
                    <a:pt x="707973" y="264627"/>
                  </a:lnTo>
                  <a:lnTo>
                    <a:pt x="692521" y="220152"/>
                  </a:lnTo>
                  <a:lnTo>
                    <a:pt x="671632" y="178533"/>
                  </a:lnTo>
                  <a:lnTo>
                    <a:pt x="645737" y="140201"/>
                  </a:lnTo>
                  <a:lnTo>
                    <a:pt x="615267" y="105584"/>
                  </a:lnTo>
                  <a:lnTo>
                    <a:pt x="580650" y="75114"/>
                  </a:lnTo>
                  <a:lnTo>
                    <a:pt x="542318" y="49219"/>
                  </a:lnTo>
                  <a:lnTo>
                    <a:pt x="500699" y="28330"/>
                  </a:lnTo>
                  <a:lnTo>
                    <a:pt x="456224" y="12878"/>
                  </a:lnTo>
                  <a:lnTo>
                    <a:pt x="409323" y="3291"/>
                  </a:lnTo>
                  <a:lnTo>
                    <a:pt x="36042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207007" y="2302763"/>
              <a:ext cx="721360" cy="721360"/>
            </a:xfrm>
            <a:custGeom>
              <a:avLst/>
              <a:gdLst/>
              <a:ahLst/>
              <a:cxnLst/>
              <a:rect l="l" t="t" r="r" b="b"/>
              <a:pathLst>
                <a:path w="721360" h="721360">
                  <a:moveTo>
                    <a:pt x="0" y="360425"/>
                  </a:moveTo>
                  <a:lnTo>
                    <a:pt x="3291" y="311528"/>
                  </a:lnTo>
                  <a:lnTo>
                    <a:pt x="12878" y="264627"/>
                  </a:lnTo>
                  <a:lnTo>
                    <a:pt x="28330" y="220152"/>
                  </a:lnTo>
                  <a:lnTo>
                    <a:pt x="49219" y="178533"/>
                  </a:lnTo>
                  <a:lnTo>
                    <a:pt x="75114" y="140201"/>
                  </a:lnTo>
                  <a:lnTo>
                    <a:pt x="105584" y="105584"/>
                  </a:lnTo>
                  <a:lnTo>
                    <a:pt x="140201" y="75114"/>
                  </a:lnTo>
                  <a:lnTo>
                    <a:pt x="178533" y="49219"/>
                  </a:lnTo>
                  <a:lnTo>
                    <a:pt x="220152" y="28330"/>
                  </a:lnTo>
                  <a:lnTo>
                    <a:pt x="264627" y="12878"/>
                  </a:lnTo>
                  <a:lnTo>
                    <a:pt x="311528" y="3291"/>
                  </a:lnTo>
                  <a:lnTo>
                    <a:pt x="360425" y="0"/>
                  </a:lnTo>
                  <a:lnTo>
                    <a:pt x="409323" y="3291"/>
                  </a:lnTo>
                  <a:lnTo>
                    <a:pt x="456224" y="12878"/>
                  </a:lnTo>
                  <a:lnTo>
                    <a:pt x="500699" y="28330"/>
                  </a:lnTo>
                  <a:lnTo>
                    <a:pt x="542318" y="49219"/>
                  </a:lnTo>
                  <a:lnTo>
                    <a:pt x="580650" y="75114"/>
                  </a:lnTo>
                  <a:lnTo>
                    <a:pt x="615267" y="105584"/>
                  </a:lnTo>
                  <a:lnTo>
                    <a:pt x="645737" y="140201"/>
                  </a:lnTo>
                  <a:lnTo>
                    <a:pt x="671632" y="178533"/>
                  </a:lnTo>
                  <a:lnTo>
                    <a:pt x="692521" y="220152"/>
                  </a:lnTo>
                  <a:lnTo>
                    <a:pt x="707973" y="264627"/>
                  </a:lnTo>
                  <a:lnTo>
                    <a:pt x="717560" y="311528"/>
                  </a:lnTo>
                  <a:lnTo>
                    <a:pt x="720852" y="360425"/>
                  </a:lnTo>
                  <a:lnTo>
                    <a:pt x="717560" y="409323"/>
                  </a:lnTo>
                  <a:lnTo>
                    <a:pt x="707973" y="456224"/>
                  </a:lnTo>
                  <a:lnTo>
                    <a:pt x="692521" y="500699"/>
                  </a:lnTo>
                  <a:lnTo>
                    <a:pt x="671632" y="542318"/>
                  </a:lnTo>
                  <a:lnTo>
                    <a:pt x="645737" y="580650"/>
                  </a:lnTo>
                  <a:lnTo>
                    <a:pt x="615267" y="615267"/>
                  </a:lnTo>
                  <a:lnTo>
                    <a:pt x="580650" y="645737"/>
                  </a:lnTo>
                  <a:lnTo>
                    <a:pt x="542318" y="671632"/>
                  </a:lnTo>
                  <a:lnTo>
                    <a:pt x="500699" y="692521"/>
                  </a:lnTo>
                  <a:lnTo>
                    <a:pt x="456224" y="707973"/>
                  </a:lnTo>
                  <a:lnTo>
                    <a:pt x="409323" y="717560"/>
                  </a:lnTo>
                  <a:lnTo>
                    <a:pt x="360425" y="720851"/>
                  </a:lnTo>
                  <a:lnTo>
                    <a:pt x="311528" y="717560"/>
                  </a:lnTo>
                  <a:lnTo>
                    <a:pt x="264627" y="707973"/>
                  </a:lnTo>
                  <a:lnTo>
                    <a:pt x="220152" y="692521"/>
                  </a:lnTo>
                  <a:lnTo>
                    <a:pt x="178533" y="671632"/>
                  </a:lnTo>
                  <a:lnTo>
                    <a:pt x="140201" y="645737"/>
                  </a:lnTo>
                  <a:lnTo>
                    <a:pt x="105584" y="615267"/>
                  </a:lnTo>
                  <a:lnTo>
                    <a:pt x="75114" y="580650"/>
                  </a:lnTo>
                  <a:lnTo>
                    <a:pt x="49219" y="542318"/>
                  </a:lnTo>
                  <a:lnTo>
                    <a:pt x="28330" y="500699"/>
                  </a:lnTo>
                  <a:lnTo>
                    <a:pt x="12878" y="456224"/>
                  </a:lnTo>
                  <a:lnTo>
                    <a:pt x="3291" y="409323"/>
                  </a:lnTo>
                  <a:lnTo>
                    <a:pt x="0" y="360425"/>
                  </a:lnTo>
                  <a:close/>
                </a:path>
              </a:pathLst>
            </a:custGeom>
            <a:ln w="12192">
              <a:solidFill>
                <a:srgbClr val="AC84C5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784603" y="3124200"/>
              <a:ext cx="6334125" cy="810895"/>
            </a:xfrm>
            <a:custGeom>
              <a:avLst/>
              <a:gdLst/>
              <a:ahLst/>
              <a:cxnLst/>
              <a:rect l="l" t="t" r="r" b="b"/>
              <a:pathLst>
                <a:path w="6334125" h="810895">
                  <a:moveTo>
                    <a:pt x="6333744" y="0"/>
                  </a:moveTo>
                  <a:lnTo>
                    <a:pt x="0" y="0"/>
                  </a:lnTo>
                  <a:lnTo>
                    <a:pt x="0" y="810768"/>
                  </a:lnTo>
                  <a:lnTo>
                    <a:pt x="6333744" y="810768"/>
                  </a:lnTo>
                  <a:lnTo>
                    <a:pt x="6333744" y="0"/>
                  </a:lnTo>
                  <a:close/>
                </a:path>
              </a:pathLst>
            </a:custGeom>
            <a:solidFill>
              <a:srgbClr val="DCD7D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1784603" y="3124200"/>
              <a:ext cx="6334125" cy="810895"/>
            </a:xfrm>
            <a:custGeom>
              <a:avLst/>
              <a:gdLst/>
              <a:ahLst/>
              <a:cxnLst/>
              <a:rect l="l" t="t" r="r" b="b"/>
              <a:pathLst>
                <a:path w="6334125" h="810895">
                  <a:moveTo>
                    <a:pt x="0" y="810768"/>
                  </a:moveTo>
                  <a:lnTo>
                    <a:pt x="6333744" y="810768"/>
                  </a:lnTo>
                  <a:lnTo>
                    <a:pt x="6333744" y="0"/>
                  </a:lnTo>
                  <a:lnTo>
                    <a:pt x="0" y="0"/>
                  </a:lnTo>
                  <a:lnTo>
                    <a:pt x="0" y="810768"/>
                  </a:lnTo>
                  <a:close/>
                </a:path>
              </a:pathLst>
            </a:custGeom>
            <a:ln w="1219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423415" y="3168395"/>
              <a:ext cx="722630" cy="722630"/>
            </a:xfrm>
            <a:custGeom>
              <a:avLst/>
              <a:gdLst/>
              <a:ahLst/>
              <a:cxnLst/>
              <a:rect l="l" t="t" r="r" b="b"/>
              <a:pathLst>
                <a:path w="722630" h="722629">
                  <a:moveTo>
                    <a:pt x="361188" y="0"/>
                  </a:moveTo>
                  <a:lnTo>
                    <a:pt x="312168" y="3296"/>
                  </a:lnTo>
                  <a:lnTo>
                    <a:pt x="265156" y="12899"/>
                  </a:lnTo>
                  <a:lnTo>
                    <a:pt x="220581" y="28378"/>
                  </a:lnTo>
                  <a:lnTo>
                    <a:pt x="178872" y="49304"/>
                  </a:lnTo>
                  <a:lnTo>
                    <a:pt x="140460" y="75246"/>
                  </a:lnTo>
                  <a:lnTo>
                    <a:pt x="105775" y="105775"/>
                  </a:lnTo>
                  <a:lnTo>
                    <a:pt x="75246" y="140460"/>
                  </a:lnTo>
                  <a:lnTo>
                    <a:pt x="49304" y="178872"/>
                  </a:lnTo>
                  <a:lnTo>
                    <a:pt x="28378" y="220581"/>
                  </a:lnTo>
                  <a:lnTo>
                    <a:pt x="12899" y="265156"/>
                  </a:lnTo>
                  <a:lnTo>
                    <a:pt x="3296" y="312168"/>
                  </a:lnTo>
                  <a:lnTo>
                    <a:pt x="0" y="361188"/>
                  </a:lnTo>
                  <a:lnTo>
                    <a:pt x="3296" y="410207"/>
                  </a:lnTo>
                  <a:lnTo>
                    <a:pt x="12899" y="457219"/>
                  </a:lnTo>
                  <a:lnTo>
                    <a:pt x="28378" y="501794"/>
                  </a:lnTo>
                  <a:lnTo>
                    <a:pt x="49304" y="543503"/>
                  </a:lnTo>
                  <a:lnTo>
                    <a:pt x="75246" y="581915"/>
                  </a:lnTo>
                  <a:lnTo>
                    <a:pt x="105775" y="616600"/>
                  </a:lnTo>
                  <a:lnTo>
                    <a:pt x="140460" y="647129"/>
                  </a:lnTo>
                  <a:lnTo>
                    <a:pt x="178872" y="673071"/>
                  </a:lnTo>
                  <a:lnTo>
                    <a:pt x="220581" y="693997"/>
                  </a:lnTo>
                  <a:lnTo>
                    <a:pt x="265156" y="709476"/>
                  </a:lnTo>
                  <a:lnTo>
                    <a:pt x="312168" y="719079"/>
                  </a:lnTo>
                  <a:lnTo>
                    <a:pt x="361188" y="722376"/>
                  </a:lnTo>
                  <a:lnTo>
                    <a:pt x="410207" y="719079"/>
                  </a:lnTo>
                  <a:lnTo>
                    <a:pt x="457219" y="709476"/>
                  </a:lnTo>
                  <a:lnTo>
                    <a:pt x="501794" y="693997"/>
                  </a:lnTo>
                  <a:lnTo>
                    <a:pt x="543503" y="673071"/>
                  </a:lnTo>
                  <a:lnTo>
                    <a:pt x="581915" y="647129"/>
                  </a:lnTo>
                  <a:lnTo>
                    <a:pt x="616600" y="616600"/>
                  </a:lnTo>
                  <a:lnTo>
                    <a:pt x="647129" y="581915"/>
                  </a:lnTo>
                  <a:lnTo>
                    <a:pt x="673071" y="543503"/>
                  </a:lnTo>
                  <a:lnTo>
                    <a:pt x="693997" y="501794"/>
                  </a:lnTo>
                  <a:lnTo>
                    <a:pt x="709476" y="457219"/>
                  </a:lnTo>
                  <a:lnTo>
                    <a:pt x="719079" y="410207"/>
                  </a:lnTo>
                  <a:lnTo>
                    <a:pt x="722376" y="361188"/>
                  </a:lnTo>
                  <a:lnTo>
                    <a:pt x="719079" y="312168"/>
                  </a:lnTo>
                  <a:lnTo>
                    <a:pt x="709476" y="265156"/>
                  </a:lnTo>
                  <a:lnTo>
                    <a:pt x="693997" y="220581"/>
                  </a:lnTo>
                  <a:lnTo>
                    <a:pt x="673071" y="178872"/>
                  </a:lnTo>
                  <a:lnTo>
                    <a:pt x="647129" y="140460"/>
                  </a:lnTo>
                  <a:lnTo>
                    <a:pt x="616600" y="105775"/>
                  </a:lnTo>
                  <a:lnTo>
                    <a:pt x="581915" y="75246"/>
                  </a:lnTo>
                  <a:lnTo>
                    <a:pt x="543503" y="49304"/>
                  </a:lnTo>
                  <a:lnTo>
                    <a:pt x="501794" y="28378"/>
                  </a:lnTo>
                  <a:lnTo>
                    <a:pt x="457219" y="12899"/>
                  </a:lnTo>
                  <a:lnTo>
                    <a:pt x="410207" y="3296"/>
                  </a:lnTo>
                  <a:lnTo>
                    <a:pt x="36118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5" name="object 15"/>
            <p:cNvSpPr/>
            <p:nvPr/>
          </p:nvSpPr>
          <p:spPr>
            <a:xfrm>
              <a:off x="1423415" y="3168395"/>
              <a:ext cx="722630" cy="722630"/>
            </a:xfrm>
            <a:custGeom>
              <a:avLst/>
              <a:gdLst/>
              <a:ahLst/>
              <a:cxnLst/>
              <a:rect l="l" t="t" r="r" b="b"/>
              <a:pathLst>
                <a:path w="722630" h="722629">
                  <a:moveTo>
                    <a:pt x="0" y="361188"/>
                  </a:moveTo>
                  <a:lnTo>
                    <a:pt x="3296" y="312168"/>
                  </a:lnTo>
                  <a:lnTo>
                    <a:pt x="12899" y="265156"/>
                  </a:lnTo>
                  <a:lnTo>
                    <a:pt x="28378" y="220581"/>
                  </a:lnTo>
                  <a:lnTo>
                    <a:pt x="49304" y="178872"/>
                  </a:lnTo>
                  <a:lnTo>
                    <a:pt x="75246" y="140460"/>
                  </a:lnTo>
                  <a:lnTo>
                    <a:pt x="105775" y="105775"/>
                  </a:lnTo>
                  <a:lnTo>
                    <a:pt x="140460" y="75246"/>
                  </a:lnTo>
                  <a:lnTo>
                    <a:pt x="178872" y="49304"/>
                  </a:lnTo>
                  <a:lnTo>
                    <a:pt x="220581" y="28378"/>
                  </a:lnTo>
                  <a:lnTo>
                    <a:pt x="265156" y="12899"/>
                  </a:lnTo>
                  <a:lnTo>
                    <a:pt x="312168" y="3296"/>
                  </a:lnTo>
                  <a:lnTo>
                    <a:pt x="361188" y="0"/>
                  </a:lnTo>
                  <a:lnTo>
                    <a:pt x="410207" y="3296"/>
                  </a:lnTo>
                  <a:lnTo>
                    <a:pt x="457219" y="12899"/>
                  </a:lnTo>
                  <a:lnTo>
                    <a:pt x="501794" y="28378"/>
                  </a:lnTo>
                  <a:lnTo>
                    <a:pt x="543503" y="49304"/>
                  </a:lnTo>
                  <a:lnTo>
                    <a:pt x="581915" y="75246"/>
                  </a:lnTo>
                  <a:lnTo>
                    <a:pt x="616600" y="105775"/>
                  </a:lnTo>
                  <a:lnTo>
                    <a:pt x="647129" y="140460"/>
                  </a:lnTo>
                  <a:lnTo>
                    <a:pt x="673071" y="178872"/>
                  </a:lnTo>
                  <a:lnTo>
                    <a:pt x="693997" y="220581"/>
                  </a:lnTo>
                  <a:lnTo>
                    <a:pt x="709476" y="265156"/>
                  </a:lnTo>
                  <a:lnTo>
                    <a:pt x="719079" y="312168"/>
                  </a:lnTo>
                  <a:lnTo>
                    <a:pt x="722376" y="361188"/>
                  </a:lnTo>
                  <a:lnTo>
                    <a:pt x="719079" y="410207"/>
                  </a:lnTo>
                  <a:lnTo>
                    <a:pt x="709476" y="457219"/>
                  </a:lnTo>
                  <a:lnTo>
                    <a:pt x="693997" y="501794"/>
                  </a:lnTo>
                  <a:lnTo>
                    <a:pt x="673071" y="543503"/>
                  </a:lnTo>
                  <a:lnTo>
                    <a:pt x="647129" y="581915"/>
                  </a:lnTo>
                  <a:lnTo>
                    <a:pt x="616600" y="616600"/>
                  </a:lnTo>
                  <a:lnTo>
                    <a:pt x="581915" y="647129"/>
                  </a:lnTo>
                  <a:lnTo>
                    <a:pt x="543503" y="673071"/>
                  </a:lnTo>
                  <a:lnTo>
                    <a:pt x="501794" y="693997"/>
                  </a:lnTo>
                  <a:lnTo>
                    <a:pt x="457219" y="709476"/>
                  </a:lnTo>
                  <a:lnTo>
                    <a:pt x="410207" y="719079"/>
                  </a:lnTo>
                  <a:lnTo>
                    <a:pt x="361188" y="722376"/>
                  </a:lnTo>
                  <a:lnTo>
                    <a:pt x="312168" y="719079"/>
                  </a:lnTo>
                  <a:lnTo>
                    <a:pt x="265156" y="709476"/>
                  </a:lnTo>
                  <a:lnTo>
                    <a:pt x="220581" y="693997"/>
                  </a:lnTo>
                  <a:lnTo>
                    <a:pt x="178872" y="673071"/>
                  </a:lnTo>
                  <a:lnTo>
                    <a:pt x="140460" y="647129"/>
                  </a:lnTo>
                  <a:lnTo>
                    <a:pt x="105775" y="616600"/>
                  </a:lnTo>
                  <a:lnTo>
                    <a:pt x="75246" y="581915"/>
                  </a:lnTo>
                  <a:lnTo>
                    <a:pt x="49304" y="543503"/>
                  </a:lnTo>
                  <a:lnTo>
                    <a:pt x="28378" y="501794"/>
                  </a:lnTo>
                  <a:lnTo>
                    <a:pt x="12899" y="457219"/>
                  </a:lnTo>
                  <a:lnTo>
                    <a:pt x="3296" y="410207"/>
                  </a:lnTo>
                  <a:lnTo>
                    <a:pt x="0" y="361188"/>
                  </a:lnTo>
                  <a:close/>
                </a:path>
              </a:pathLst>
            </a:custGeom>
            <a:ln w="12192">
              <a:solidFill>
                <a:srgbClr val="AC84C5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784603" y="3962400"/>
              <a:ext cx="6334125" cy="866140"/>
            </a:xfrm>
            <a:custGeom>
              <a:avLst/>
              <a:gdLst/>
              <a:ahLst/>
              <a:cxnLst/>
              <a:rect l="l" t="t" r="r" b="b"/>
              <a:pathLst>
                <a:path w="6334125" h="866139">
                  <a:moveTo>
                    <a:pt x="6333744" y="0"/>
                  </a:moveTo>
                  <a:lnTo>
                    <a:pt x="0" y="0"/>
                  </a:lnTo>
                  <a:lnTo>
                    <a:pt x="0" y="865632"/>
                  </a:lnTo>
                  <a:lnTo>
                    <a:pt x="6333744" y="865632"/>
                  </a:lnTo>
                  <a:lnTo>
                    <a:pt x="6333744" y="0"/>
                  </a:lnTo>
                  <a:close/>
                </a:path>
              </a:pathLst>
            </a:custGeom>
            <a:solidFill>
              <a:srgbClr val="DCD7D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784603" y="3962400"/>
              <a:ext cx="6334125" cy="866140"/>
            </a:xfrm>
            <a:custGeom>
              <a:avLst/>
              <a:gdLst/>
              <a:ahLst/>
              <a:cxnLst/>
              <a:rect l="l" t="t" r="r" b="b"/>
              <a:pathLst>
                <a:path w="6334125" h="866139">
                  <a:moveTo>
                    <a:pt x="0" y="865632"/>
                  </a:moveTo>
                  <a:lnTo>
                    <a:pt x="6333744" y="865632"/>
                  </a:lnTo>
                  <a:lnTo>
                    <a:pt x="6333744" y="0"/>
                  </a:lnTo>
                  <a:lnTo>
                    <a:pt x="0" y="0"/>
                  </a:lnTo>
                  <a:lnTo>
                    <a:pt x="0" y="865632"/>
                  </a:lnTo>
                  <a:close/>
                </a:path>
              </a:pathLst>
            </a:custGeom>
            <a:ln w="1219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1423415" y="4034027"/>
              <a:ext cx="722630" cy="722630"/>
            </a:xfrm>
            <a:custGeom>
              <a:avLst/>
              <a:gdLst/>
              <a:ahLst/>
              <a:cxnLst/>
              <a:rect l="l" t="t" r="r" b="b"/>
              <a:pathLst>
                <a:path w="722630" h="722629">
                  <a:moveTo>
                    <a:pt x="361188" y="0"/>
                  </a:moveTo>
                  <a:lnTo>
                    <a:pt x="312168" y="3296"/>
                  </a:lnTo>
                  <a:lnTo>
                    <a:pt x="265156" y="12899"/>
                  </a:lnTo>
                  <a:lnTo>
                    <a:pt x="220581" y="28378"/>
                  </a:lnTo>
                  <a:lnTo>
                    <a:pt x="178872" y="49304"/>
                  </a:lnTo>
                  <a:lnTo>
                    <a:pt x="140460" y="75246"/>
                  </a:lnTo>
                  <a:lnTo>
                    <a:pt x="105775" y="105775"/>
                  </a:lnTo>
                  <a:lnTo>
                    <a:pt x="75246" y="140460"/>
                  </a:lnTo>
                  <a:lnTo>
                    <a:pt x="49304" y="178872"/>
                  </a:lnTo>
                  <a:lnTo>
                    <a:pt x="28378" y="220581"/>
                  </a:lnTo>
                  <a:lnTo>
                    <a:pt x="12899" y="265156"/>
                  </a:lnTo>
                  <a:lnTo>
                    <a:pt x="3296" y="312168"/>
                  </a:lnTo>
                  <a:lnTo>
                    <a:pt x="0" y="361188"/>
                  </a:lnTo>
                  <a:lnTo>
                    <a:pt x="3296" y="410207"/>
                  </a:lnTo>
                  <a:lnTo>
                    <a:pt x="12899" y="457219"/>
                  </a:lnTo>
                  <a:lnTo>
                    <a:pt x="28378" y="501794"/>
                  </a:lnTo>
                  <a:lnTo>
                    <a:pt x="49304" y="543503"/>
                  </a:lnTo>
                  <a:lnTo>
                    <a:pt x="75246" y="581915"/>
                  </a:lnTo>
                  <a:lnTo>
                    <a:pt x="105775" y="616600"/>
                  </a:lnTo>
                  <a:lnTo>
                    <a:pt x="140460" y="647129"/>
                  </a:lnTo>
                  <a:lnTo>
                    <a:pt x="178872" y="673071"/>
                  </a:lnTo>
                  <a:lnTo>
                    <a:pt x="220581" y="693997"/>
                  </a:lnTo>
                  <a:lnTo>
                    <a:pt x="265156" y="709476"/>
                  </a:lnTo>
                  <a:lnTo>
                    <a:pt x="312168" y="719079"/>
                  </a:lnTo>
                  <a:lnTo>
                    <a:pt x="361188" y="722376"/>
                  </a:lnTo>
                  <a:lnTo>
                    <a:pt x="410207" y="719079"/>
                  </a:lnTo>
                  <a:lnTo>
                    <a:pt x="457219" y="709476"/>
                  </a:lnTo>
                  <a:lnTo>
                    <a:pt x="501794" y="693997"/>
                  </a:lnTo>
                  <a:lnTo>
                    <a:pt x="543503" y="673071"/>
                  </a:lnTo>
                  <a:lnTo>
                    <a:pt x="581915" y="647129"/>
                  </a:lnTo>
                  <a:lnTo>
                    <a:pt x="616600" y="616600"/>
                  </a:lnTo>
                  <a:lnTo>
                    <a:pt x="647129" y="581915"/>
                  </a:lnTo>
                  <a:lnTo>
                    <a:pt x="673071" y="543503"/>
                  </a:lnTo>
                  <a:lnTo>
                    <a:pt x="693997" y="501794"/>
                  </a:lnTo>
                  <a:lnTo>
                    <a:pt x="709476" y="457219"/>
                  </a:lnTo>
                  <a:lnTo>
                    <a:pt x="719079" y="410207"/>
                  </a:lnTo>
                  <a:lnTo>
                    <a:pt x="722376" y="361188"/>
                  </a:lnTo>
                  <a:lnTo>
                    <a:pt x="719079" y="312168"/>
                  </a:lnTo>
                  <a:lnTo>
                    <a:pt x="709476" y="265156"/>
                  </a:lnTo>
                  <a:lnTo>
                    <a:pt x="693997" y="220581"/>
                  </a:lnTo>
                  <a:lnTo>
                    <a:pt x="673071" y="178872"/>
                  </a:lnTo>
                  <a:lnTo>
                    <a:pt x="647129" y="140460"/>
                  </a:lnTo>
                  <a:lnTo>
                    <a:pt x="616600" y="105775"/>
                  </a:lnTo>
                  <a:lnTo>
                    <a:pt x="581915" y="75246"/>
                  </a:lnTo>
                  <a:lnTo>
                    <a:pt x="543503" y="49304"/>
                  </a:lnTo>
                  <a:lnTo>
                    <a:pt x="501794" y="28378"/>
                  </a:lnTo>
                  <a:lnTo>
                    <a:pt x="457219" y="12899"/>
                  </a:lnTo>
                  <a:lnTo>
                    <a:pt x="410207" y="3296"/>
                  </a:lnTo>
                  <a:lnTo>
                    <a:pt x="36118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1423415" y="4034027"/>
              <a:ext cx="722630" cy="722630"/>
            </a:xfrm>
            <a:custGeom>
              <a:avLst/>
              <a:gdLst/>
              <a:ahLst/>
              <a:cxnLst/>
              <a:rect l="l" t="t" r="r" b="b"/>
              <a:pathLst>
                <a:path w="722630" h="722629">
                  <a:moveTo>
                    <a:pt x="0" y="361188"/>
                  </a:moveTo>
                  <a:lnTo>
                    <a:pt x="3296" y="312168"/>
                  </a:lnTo>
                  <a:lnTo>
                    <a:pt x="12899" y="265156"/>
                  </a:lnTo>
                  <a:lnTo>
                    <a:pt x="28378" y="220581"/>
                  </a:lnTo>
                  <a:lnTo>
                    <a:pt x="49304" y="178872"/>
                  </a:lnTo>
                  <a:lnTo>
                    <a:pt x="75246" y="140460"/>
                  </a:lnTo>
                  <a:lnTo>
                    <a:pt x="105775" y="105775"/>
                  </a:lnTo>
                  <a:lnTo>
                    <a:pt x="140460" y="75246"/>
                  </a:lnTo>
                  <a:lnTo>
                    <a:pt x="178872" y="49304"/>
                  </a:lnTo>
                  <a:lnTo>
                    <a:pt x="220581" y="28378"/>
                  </a:lnTo>
                  <a:lnTo>
                    <a:pt x="265156" y="12899"/>
                  </a:lnTo>
                  <a:lnTo>
                    <a:pt x="312168" y="3296"/>
                  </a:lnTo>
                  <a:lnTo>
                    <a:pt x="361188" y="0"/>
                  </a:lnTo>
                  <a:lnTo>
                    <a:pt x="410207" y="3296"/>
                  </a:lnTo>
                  <a:lnTo>
                    <a:pt x="457219" y="12899"/>
                  </a:lnTo>
                  <a:lnTo>
                    <a:pt x="501794" y="28378"/>
                  </a:lnTo>
                  <a:lnTo>
                    <a:pt x="543503" y="49304"/>
                  </a:lnTo>
                  <a:lnTo>
                    <a:pt x="581915" y="75246"/>
                  </a:lnTo>
                  <a:lnTo>
                    <a:pt x="616600" y="105775"/>
                  </a:lnTo>
                  <a:lnTo>
                    <a:pt x="647129" y="140460"/>
                  </a:lnTo>
                  <a:lnTo>
                    <a:pt x="673071" y="178872"/>
                  </a:lnTo>
                  <a:lnTo>
                    <a:pt x="693997" y="220581"/>
                  </a:lnTo>
                  <a:lnTo>
                    <a:pt x="709476" y="265156"/>
                  </a:lnTo>
                  <a:lnTo>
                    <a:pt x="719079" y="312168"/>
                  </a:lnTo>
                  <a:lnTo>
                    <a:pt x="722376" y="361188"/>
                  </a:lnTo>
                  <a:lnTo>
                    <a:pt x="719079" y="410207"/>
                  </a:lnTo>
                  <a:lnTo>
                    <a:pt x="709476" y="457219"/>
                  </a:lnTo>
                  <a:lnTo>
                    <a:pt x="693997" y="501794"/>
                  </a:lnTo>
                  <a:lnTo>
                    <a:pt x="673071" y="543503"/>
                  </a:lnTo>
                  <a:lnTo>
                    <a:pt x="647129" y="581915"/>
                  </a:lnTo>
                  <a:lnTo>
                    <a:pt x="616600" y="616600"/>
                  </a:lnTo>
                  <a:lnTo>
                    <a:pt x="581915" y="647129"/>
                  </a:lnTo>
                  <a:lnTo>
                    <a:pt x="543503" y="673071"/>
                  </a:lnTo>
                  <a:lnTo>
                    <a:pt x="501794" y="693997"/>
                  </a:lnTo>
                  <a:lnTo>
                    <a:pt x="457219" y="709476"/>
                  </a:lnTo>
                  <a:lnTo>
                    <a:pt x="410207" y="719079"/>
                  </a:lnTo>
                  <a:lnTo>
                    <a:pt x="361188" y="722376"/>
                  </a:lnTo>
                  <a:lnTo>
                    <a:pt x="312168" y="719079"/>
                  </a:lnTo>
                  <a:lnTo>
                    <a:pt x="265156" y="709476"/>
                  </a:lnTo>
                  <a:lnTo>
                    <a:pt x="220581" y="693997"/>
                  </a:lnTo>
                  <a:lnTo>
                    <a:pt x="178872" y="673071"/>
                  </a:lnTo>
                  <a:lnTo>
                    <a:pt x="140460" y="647129"/>
                  </a:lnTo>
                  <a:lnTo>
                    <a:pt x="105775" y="616600"/>
                  </a:lnTo>
                  <a:lnTo>
                    <a:pt x="75246" y="581915"/>
                  </a:lnTo>
                  <a:lnTo>
                    <a:pt x="49304" y="543503"/>
                  </a:lnTo>
                  <a:lnTo>
                    <a:pt x="28378" y="501794"/>
                  </a:lnTo>
                  <a:lnTo>
                    <a:pt x="12899" y="457219"/>
                  </a:lnTo>
                  <a:lnTo>
                    <a:pt x="3296" y="410207"/>
                  </a:lnTo>
                  <a:lnTo>
                    <a:pt x="0" y="361188"/>
                  </a:lnTo>
                  <a:close/>
                </a:path>
              </a:pathLst>
            </a:custGeom>
            <a:ln w="12192">
              <a:solidFill>
                <a:srgbClr val="AC84C5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1568195" y="4876799"/>
              <a:ext cx="6550659" cy="769620"/>
            </a:xfrm>
            <a:custGeom>
              <a:avLst/>
              <a:gdLst/>
              <a:ahLst/>
              <a:cxnLst/>
              <a:rect l="l" t="t" r="r" b="b"/>
              <a:pathLst>
                <a:path w="6550659" h="769620">
                  <a:moveTo>
                    <a:pt x="6550152" y="0"/>
                  </a:moveTo>
                  <a:lnTo>
                    <a:pt x="0" y="0"/>
                  </a:lnTo>
                  <a:lnTo>
                    <a:pt x="0" y="769619"/>
                  </a:lnTo>
                  <a:lnTo>
                    <a:pt x="6550152" y="769619"/>
                  </a:lnTo>
                  <a:lnTo>
                    <a:pt x="6550152" y="0"/>
                  </a:lnTo>
                  <a:close/>
                </a:path>
              </a:pathLst>
            </a:custGeom>
            <a:solidFill>
              <a:srgbClr val="DCD7D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1568195" y="4876799"/>
              <a:ext cx="6550659" cy="769620"/>
            </a:xfrm>
            <a:custGeom>
              <a:avLst/>
              <a:gdLst/>
              <a:ahLst/>
              <a:cxnLst/>
              <a:rect l="l" t="t" r="r" b="b"/>
              <a:pathLst>
                <a:path w="6550659" h="769620">
                  <a:moveTo>
                    <a:pt x="0" y="769619"/>
                  </a:moveTo>
                  <a:lnTo>
                    <a:pt x="6550152" y="769619"/>
                  </a:lnTo>
                  <a:lnTo>
                    <a:pt x="6550152" y="0"/>
                  </a:lnTo>
                  <a:lnTo>
                    <a:pt x="0" y="0"/>
                  </a:lnTo>
                  <a:lnTo>
                    <a:pt x="0" y="769619"/>
                  </a:lnTo>
                  <a:close/>
                </a:path>
              </a:pathLst>
            </a:custGeom>
            <a:ln w="1219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2" name="object 22"/>
            <p:cNvSpPr/>
            <p:nvPr/>
          </p:nvSpPr>
          <p:spPr>
            <a:xfrm>
              <a:off x="1207007" y="4901183"/>
              <a:ext cx="721360" cy="721360"/>
            </a:xfrm>
            <a:custGeom>
              <a:avLst/>
              <a:gdLst/>
              <a:ahLst/>
              <a:cxnLst/>
              <a:rect l="l" t="t" r="r" b="b"/>
              <a:pathLst>
                <a:path w="721360" h="721360">
                  <a:moveTo>
                    <a:pt x="360425" y="0"/>
                  </a:moveTo>
                  <a:lnTo>
                    <a:pt x="311528" y="3291"/>
                  </a:lnTo>
                  <a:lnTo>
                    <a:pt x="264627" y="12878"/>
                  </a:lnTo>
                  <a:lnTo>
                    <a:pt x="220152" y="28330"/>
                  </a:lnTo>
                  <a:lnTo>
                    <a:pt x="178533" y="49219"/>
                  </a:lnTo>
                  <a:lnTo>
                    <a:pt x="140201" y="75114"/>
                  </a:lnTo>
                  <a:lnTo>
                    <a:pt x="105584" y="105584"/>
                  </a:lnTo>
                  <a:lnTo>
                    <a:pt x="75114" y="140201"/>
                  </a:lnTo>
                  <a:lnTo>
                    <a:pt x="49219" y="178533"/>
                  </a:lnTo>
                  <a:lnTo>
                    <a:pt x="28330" y="220152"/>
                  </a:lnTo>
                  <a:lnTo>
                    <a:pt x="12878" y="264627"/>
                  </a:lnTo>
                  <a:lnTo>
                    <a:pt x="3291" y="311528"/>
                  </a:lnTo>
                  <a:lnTo>
                    <a:pt x="0" y="360426"/>
                  </a:lnTo>
                  <a:lnTo>
                    <a:pt x="3291" y="409323"/>
                  </a:lnTo>
                  <a:lnTo>
                    <a:pt x="12878" y="456224"/>
                  </a:lnTo>
                  <a:lnTo>
                    <a:pt x="28330" y="500699"/>
                  </a:lnTo>
                  <a:lnTo>
                    <a:pt x="49219" y="542318"/>
                  </a:lnTo>
                  <a:lnTo>
                    <a:pt x="75114" y="580650"/>
                  </a:lnTo>
                  <a:lnTo>
                    <a:pt x="105584" y="615267"/>
                  </a:lnTo>
                  <a:lnTo>
                    <a:pt x="140201" y="645737"/>
                  </a:lnTo>
                  <a:lnTo>
                    <a:pt x="178533" y="671632"/>
                  </a:lnTo>
                  <a:lnTo>
                    <a:pt x="220152" y="692521"/>
                  </a:lnTo>
                  <a:lnTo>
                    <a:pt x="264627" y="707973"/>
                  </a:lnTo>
                  <a:lnTo>
                    <a:pt x="311528" y="717560"/>
                  </a:lnTo>
                  <a:lnTo>
                    <a:pt x="360425" y="720852"/>
                  </a:lnTo>
                  <a:lnTo>
                    <a:pt x="409323" y="717560"/>
                  </a:lnTo>
                  <a:lnTo>
                    <a:pt x="456224" y="707973"/>
                  </a:lnTo>
                  <a:lnTo>
                    <a:pt x="500699" y="692521"/>
                  </a:lnTo>
                  <a:lnTo>
                    <a:pt x="542318" y="671632"/>
                  </a:lnTo>
                  <a:lnTo>
                    <a:pt x="580650" y="645737"/>
                  </a:lnTo>
                  <a:lnTo>
                    <a:pt x="615267" y="615267"/>
                  </a:lnTo>
                  <a:lnTo>
                    <a:pt x="645737" y="580650"/>
                  </a:lnTo>
                  <a:lnTo>
                    <a:pt x="671632" y="542318"/>
                  </a:lnTo>
                  <a:lnTo>
                    <a:pt x="692521" y="500699"/>
                  </a:lnTo>
                  <a:lnTo>
                    <a:pt x="707973" y="456224"/>
                  </a:lnTo>
                  <a:lnTo>
                    <a:pt x="717560" y="409323"/>
                  </a:lnTo>
                  <a:lnTo>
                    <a:pt x="720852" y="360426"/>
                  </a:lnTo>
                  <a:lnTo>
                    <a:pt x="717560" y="311528"/>
                  </a:lnTo>
                  <a:lnTo>
                    <a:pt x="707973" y="264627"/>
                  </a:lnTo>
                  <a:lnTo>
                    <a:pt x="692521" y="220152"/>
                  </a:lnTo>
                  <a:lnTo>
                    <a:pt x="671632" y="178533"/>
                  </a:lnTo>
                  <a:lnTo>
                    <a:pt x="645737" y="140201"/>
                  </a:lnTo>
                  <a:lnTo>
                    <a:pt x="615267" y="105584"/>
                  </a:lnTo>
                  <a:lnTo>
                    <a:pt x="580650" y="75114"/>
                  </a:lnTo>
                  <a:lnTo>
                    <a:pt x="542318" y="49219"/>
                  </a:lnTo>
                  <a:lnTo>
                    <a:pt x="500699" y="28330"/>
                  </a:lnTo>
                  <a:lnTo>
                    <a:pt x="456224" y="12878"/>
                  </a:lnTo>
                  <a:lnTo>
                    <a:pt x="409323" y="3291"/>
                  </a:lnTo>
                  <a:lnTo>
                    <a:pt x="36042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3" name="object 23"/>
            <p:cNvSpPr/>
            <p:nvPr/>
          </p:nvSpPr>
          <p:spPr>
            <a:xfrm>
              <a:off x="1207007" y="4901183"/>
              <a:ext cx="721360" cy="721360"/>
            </a:xfrm>
            <a:custGeom>
              <a:avLst/>
              <a:gdLst/>
              <a:ahLst/>
              <a:cxnLst/>
              <a:rect l="l" t="t" r="r" b="b"/>
              <a:pathLst>
                <a:path w="721360" h="721360">
                  <a:moveTo>
                    <a:pt x="0" y="360426"/>
                  </a:moveTo>
                  <a:lnTo>
                    <a:pt x="3291" y="311528"/>
                  </a:lnTo>
                  <a:lnTo>
                    <a:pt x="12878" y="264627"/>
                  </a:lnTo>
                  <a:lnTo>
                    <a:pt x="28330" y="220152"/>
                  </a:lnTo>
                  <a:lnTo>
                    <a:pt x="49219" y="178533"/>
                  </a:lnTo>
                  <a:lnTo>
                    <a:pt x="75114" y="140201"/>
                  </a:lnTo>
                  <a:lnTo>
                    <a:pt x="105584" y="105584"/>
                  </a:lnTo>
                  <a:lnTo>
                    <a:pt x="140201" y="75114"/>
                  </a:lnTo>
                  <a:lnTo>
                    <a:pt x="178533" y="49219"/>
                  </a:lnTo>
                  <a:lnTo>
                    <a:pt x="220152" y="28330"/>
                  </a:lnTo>
                  <a:lnTo>
                    <a:pt x="264627" y="12878"/>
                  </a:lnTo>
                  <a:lnTo>
                    <a:pt x="311528" y="3291"/>
                  </a:lnTo>
                  <a:lnTo>
                    <a:pt x="360425" y="0"/>
                  </a:lnTo>
                  <a:lnTo>
                    <a:pt x="409323" y="3291"/>
                  </a:lnTo>
                  <a:lnTo>
                    <a:pt x="456224" y="12878"/>
                  </a:lnTo>
                  <a:lnTo>
                    <a:pt x="500699" y="28330"/>
                  </a:lnTo>
                  <a:lnTo>
                    <a:pt x="542318" y="49219"/>
                  </a:lnTo>
                  <a:lnTo>
                    <a:pt x="580650" y="75114"/>
                  </a:lnTo>
                  <a:lnTo>
                    <a:pt x="615267" y="105584"/>
                  </a:lnTo>
                  <a:lnTo>
                    <a:pt x="645737" y="140201"/>
                  </a:lnTo>
                  <a:lnTo>
                    <a:pt x="671632" y="178533"/>
                  </a:lnTo>
                  <a:lnTo>
                    <a:pt x="692521" y="220152"/>
                  </a:lnTo>
                  <a:lnTo>
                    <a:pt x="707973" y="264627"/>
                  </a:lnTo>
                  <a:lnTo>
                    <a:pt x="717560" y="311528"/>
                  </a:lnTo>
                  <a:lnTo>
                    <a:pt x="720852" y="360426"/>
                  </a:lnTo>
                  <a:lnTo>
                    <a:pt x="717560" y="409323"/>
                  </a:lnTo>
                  <a:lnTo>
                    <a:pt x="707973" y="456224"/>
                  </a:lnTo>
                  <a:lnTo>
                    <a:pt x="692521" y="500699"/>
                  </a:lnTo>
                  <a:lnTo>
                    <a:pt x="671632" y="542318"/>
                  </a:lnTo>
                  <a:lnTo>
                    <a:pt x="645737" y="580650"/>
                  </a:lnTo>
                  <a:lnTo>
                    <a:pt x="615267" y="615267"/>
                  </a:lnTo>
                  <a:lnTo>
                    <a:pt x="580650" y="645737"/>
                  </a:lnTo>
                  <a:lnTo>
                    <a:pt x="542318" y="671632"/>
                  </a:lnTo>
                  <a:lnTo>
                    <a:pt x="500699" y="692521"/>
                  </a:lnTo>
                  <a:lnTo>
                    <a:pt x="456224" y="707973"/>
                  </a:lnTo>
                  <a:lnTo>
                    <a:pt x="409323" y="717560"/>
                  </a:lnTo>
                  <a:lnTo>
                    <a:pt x="360425" y="720852"/>
                  </a:lnTo>
                  <a:lnTo>
                    <a:pt x="311528" y="717560"/>
                  </a:lnTo>
                  <a:lnTo>
                    <a:pt x="264627" y="707973"/>
                  </a:lnTo>
                  <a:lnTo>
                    <a:pt x="220152" y="692521"/>
                  </a:lnTo>
                  <a:lnTo>
                    <a:pt x="178533" y="671632"/>
                  </a:lnTo>
                  <a:lnTo>
                    <a:pt x="140201" y="645737"/>
                  </a:lnTo>
                  <a:lnTo>
                    <a:pt x="105584" y="615267"/>
                  </a:lnTo>
                  <a:lnTo>
                    <a:pt x="75114" y="580650"/>
                  </a:lnTo>
                  <a:lnTo>
                    <a:pt x="49219" y="542318"/>
                  </a:lnTo>
                  <a:lnTo>
                    <a:pt x="28330" y="500699"/>
                  </a:lnTo>
                  <a:lnTo>
                    <a:pt x="12878" y="456224"/>
                  </a:lnTo>
                  <a:lnTo>
                    <a:pt x="3291" y="409323"/>
                  </a:lnTo>
                  <a:lnTo>
                    <a:pt x="0" y="360426"/>
                  </a:lnTo>
                  <a:close/>
                </a:path>
              </a:pathLst>
            </a:custGeom>
            <a:ln w="12192">
              <a:solidFill>
                <a:srgbClr val="AC84C5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4" name="object 24"/>
            <p:cNvSpPr/>
            <p:nvPr/>
          </p:nvSpPr>
          <p:spPr>
            <a:xfrm>
              <a:off x="1092707" y="5714999"/>
              <a:ext cx="7025640" cy="826135"/>
            </a:xfrm>
            <a:custGeom>
              <a:avLst/>
              <a:gdLst/>
              <a:ahLst/>
              <a:cxnLst/>
              <a:rect l="l" t="t" r="r" b="b"/>
              <a:pathLst>
                <a:path w="7025640" h="826134">
                  <a:moveTo>
                    <a:pt x="7025640" y="0"/>
                  </a:moveTo>
                  <a:lnTo>
                    <a:pt x="0" y="0"/>
                  </a:lnTo>
                  <a:lnTo>
                    <a:pt x="0" y="826007"/>
                  </a:lnTo>
                  <a:lnTo>
                    <a:pt x="7025640" y="826007"/>
                  </a:lnTo>
                  <a:lnTo>
                    <a:pt x="7025640" y="0"/>
                  </a:lnTo>
                  <a:close/>
                </a:path>
              </a:pathLst>
            </a:custGeom>
            <a:solidFill>
              <a:srgbClr val="DCD7DC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1092707" y="5714999"/>
              <a:ext cx="7025640" cy="826135"/>
            </a:xfrm>
            <a:custGeom>
              <a:avLst/>
              <a:gdLst/>
              <a:ahLst/>
              <a:cxnLst/>
              <a:rect l="l" t="t" r="r" b="b"/>
              <a:pathLst>
                <a:path w="7025640" h="826134">
                  <a:moveTo>
                    <a:pt x="0" y="826007"/>
                  </a:moveTo>
                  <a:lnTo>
                    <a:pt x="7025640" y="826007"/>
                  </a:lnTo>
                  <a:lnTo>
                    <a:pt x="7025640" y="0"/>
                  </a:lnTo>
                  <a:lnTo>
                    <a:pt x="0" y="0"/>
                  </a:lnTo>
                  <a:lnTo>
                    <a:pt x="0" y="826007"/>
                  </a:lnTo>
                  <a:close/>
                </a:path>
              </a:pathLst>
            </a:custGeom>
            <a:ln w="1219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6" name="object 26"/>
          <p:cNvSpPr txBox="1"/>
          <p:nvPr/>
        </p:nvSpPr>
        <p:spPr>
          <a:xfrm>
            <a:off x="1538477" y="1506423"/>
            <a:ext cx="6388100" cy="498792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2014"/>
              </a:lnSpc>
              <a:spcBef>
                <a:spcPts val="100"/>
              </a:spcBef>
            </a:pPr>
            <a:r>
              <a:rPr dirty="0" sz="1800" spc="-5" b="1">
                <a:solidFill>
                  <a:srgbClr val="006FC0"/>
                </a:solidFill>
                <a:latin typeface="Arial"/>
                <a:cs typeface="Arial"/>
              </a:rPr>
              <a:t>Бригадный</a:t>
            </a:r>
            <a:r>
              <a:rPr dirty="0" sz="1800" spc="-10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20" b="1">
                <a:solidFill>
                  <a:srgbClr val="006FC0"/>
                </a:solidFill>
                <a:latin typeface="Arial"/>
                <a:cs typeface="Arial"/>
              </a:rPr>
              <a:t>метод.</a:t>
            </a:r>
            <a:r>
              <a:rPr dirty="0" sz="1800" spc="25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5" b="1">
                <a:solidFill>
                  <a:srgbClr val="006FC0"/>
                </a:solidFill>
                <a:latin typeface="Arial"/>
                <a:cs typeface="Arial"/>
              </a:rPr>
              <a:t>Каждая</a:t>
            </a:r>
            <a:r>
              <a:rPr dirty="0" sz="1800" spc="5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10" b="1">
                <a:solidFill>
                  <a:srgbClr val="006FC0"/>
                </a:solidFill>
                <a:latin typeface="Arial"/>
                <a:cs typeface="Arial"/>
              </a:rPr>
              <a:t>группа</a:t>
            </a:r>
            <a:r>
              <a:rPr dirty="0" sz="1800" spc="5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10" b="1">
                <a:solidFill>
                  <a:srgbClr val="006FC0"/>
                </a:solidFill>
                <a:latin typeface="Arial"/>
                <a:cs typeface="Arial"/>
              </a:rPr>
              <a:t>выполняет</a:t>
            </a:r>
            <a:r>
              <a:rPr dirty="0" sz="1800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10" b="1">
                <a:solidFill>
                  <a:srgbClr val="006FC0"/>
                </a:solidFill>
                <a:latin typeface="Arial"/>
                <a:cs typeface="Arial"/>
              </a:rPr>
              <a:t>свое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ts val="2014"/>
              </a:lnSpc>
            </a:pPr>
            <a:r>
              <a:rPr dirty="0" sz="1800" spc="-10" b="1">
                <a:solidFill>
                  <a:srgbClr val="006FC0"/>
                </a:solidFill>
                <a:latin typeface="Arial"/>
                <a:cs typeface="Arial"/>
              </a:rPr>
              <a:t>задание.</a:t>
            </a:r>
            <a:r>
              <a:rPr dirty="0" sz="1800" spc="10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40" b="1">
                <a:solidFill>
                  <a:srgbClr val="006FC0"/>
                </a:solidFill>
                <a:latin typeface="Arial"/>
                <a:cs typeface="Arial"/>
              </a:rPr>
              <a:t>Результаты</a:t>
            </a:r>
            <a:r>
              <a:rPr dirty="0" sz="1800" spc="70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10" b="1">
                <a:solidFill>
                  <a:srgbClr val="006FC0"/>
                </a:solidFill>
                <a:latin typeface="Arial"/>
                <a:cs typeface="Arial"/>
              </a:rPr>
              <a:t>докладывает</a:t>
            </a:r>
            <a:r>
              <a:rPr dirty="0" sz="1800" spc="25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15" b="1">
                <a:solidFill>
                  <a:srgbClr val="006FC0"/>
                </a:solidFill>
                <a:latin typeface="Arial"/>
                <a:cs typeface="Arial"/>
              </a:rPr>
              <a:t>руководители</a:t>
            </a:r>
            <a:r>
              <a:rPr dirty="0" sz="1800" spc="55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10" b="1">
                <a:solidFill>
                  <a:srgbClr val="006FC0"/>
                </a:solidFill>
                <a:latin typeface="Arial"/>
                <a:cs typeface="Arial"/>
              </a:rPr>
              <a:t>групп.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850">
              <a:latin typeface="Arial"/>
              <a:cs typeface="Arial"/>
            </a:endParaRPr>
          </a:p>
          <a:p>
            <a:pPr marL="487680" marR="544195">
              <a:lnSpc>
                <a:spcPts val="1870"/>
              </a:lnSpc>
            </a:pPr>
            <a:r>
              <a:rPr dirty="0" sz="1800" spc="-25" b="1">
                <a:solidFill>
                  <a:srgbClr val="006FC0"/>
                </a:solidFill>
                <a:latin typeface="Arial"/>
                <a:cs typeface="Arial"/>
              </a:rPr>
              <a:t>Метод</a:t>
            </a:r>
            <a:r>
              <a:rPr dirty="0" sz="1800" spc="10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5" b="1">
                <a:solidFill>
                  <a:srgbClr val="006FC0"/>
                </a:solidFill>
                <a:latin typeface="Arial"/>
                <a:cs typeface="Arial"/>
              </a:rPr>
              <a:t>«пилы».</a:t>
            </a:r>
            <a:r>
              <a:rPr dirty="0" sz="1800" spc="5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006FC0"/>
                </a:solidFill>
                <a:latin typeface="Arial"/>
                <a:cs typeface="Arial"/>
              </a:rPr>
              <a:t>Каждая</a:t>
            </a:r>
            <a:r>
              <a:rPr dirty="0" sz="1800" spc="-10" b="1">
                <a:solidFill>
                  <a:srgbClr val="006FC0"/>
                </a:solidFill>
                <a:latin typeface="Arial"/>
                <a:cs typeface="Arial"/>
              </a:rPr>
              <a:t> группа</a:t>
            </a:r>
            <a:r>
              <a:rPr dirty="0" sz="1800" spc="-5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10" b="1">
                <a:solidFill>
                  <a:srgbClr val="006FC0"/>
                </a:solidFill>
                <a:latin typeface="Arial"/>
                <a:cs typeface="Arial"/>
              </a:rPr>
              <a:t>выполняет</a:t>
            </a:r>
            <a:r>
              <a:rPr dirty="0" sz="1800" spc="-30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10" b="1">
                <a:solidFill>
                  <a:srgbClr val="006FC0"/>
                </a:solidFill>
                <a:latin typeface="Arial"/>
                <a:cs typeface="Arial"/>
              </a:rPr>
              <a:t>свое </a:t>
            </a:r>
            <a:r>
              <a:rPr dirty="0" sz="1800" spc="-484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10" b="1">
                <a:solidFill>
                  <a:srgbClr val="006FC0"/>
                </a:solidFill>
                <a:latin typeface="Arial"/>
                <a:cs typeface="Arial"/>
              </a:rPr>
              <a:t>задание.</a:t>
            </a:r>
            <a:r>
              <a:rPr dirty="0" sz="1800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15" b="1">
                <a:solidFill>
                  <a:srgbClr val="006FC0"/>
                </a:solidFill>
                <a:latin typeface="Arial"/>
                <a:cs typeface="Arial"/>
              </a:rPr>
              <a:t>Затем</a:t>
            </a:r>
            <a:r>
              <a:rPr dirty="0" sz="1800" spc="30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15" b="1">
                <a:solidFill>
                  <a:srgbClr val="006FC0"/>
                </a:solidFill>
                <a:latin typeface="Arial"/>
                <a:cs typeface="Arial"/>
              </a:rPr>
              <a:t>происходит</a:t>
            </a:r>
            <a:r>
              <a:rPr dirty="0" sz="1800" spc="-10" b="1">
                <a:solidFill>
                  <a:srgbClr val="006FC0"/>
                </a:solidFill>
                <a:latin typeface="Arial"/>
                <a:cs typeface="Arial"/>
              </a:rPr>
              <a:t> перемешивание</a:t>
            </a:r>
            <a:endParaRPr sz="1800">
              <a:latin typeface="Arial"/>
              <a:cs typeface="Arial"/>
            </a:endParaRPr>
          </a:p>
          <a:p>
            <a:pPr marL="487680">
              <a:lnSpc>
                <a:spcPts val="1850"/>
              </a:lnSpc>
            </a:pPr>
            <a:r>
              <a:rPr dirty="0" sz="1800" spc="-10" b="1">
                <a:solidFill>
                  <a:srgbClr val="006FC0"/>
                </a:solidFill>
                <a:latin typeface="Arial"/>
                <a:cs typeface="Arial"/>
              </a:rPr>
              <a:t>участников</a:t>
            </a:r>
            <a:r>
              <a:rPr dirty="0" sz="1800" spc="30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10" b="1">
                <a:solidFill>
                  <a:srgbClr val="006FC0"/>
                </a:solidFill>
                <a:latin typeface="Arial"/>
                <a:cs typeface="Arial"/>
              </a:rPr>
              <a:t>групп</a:t>
            </a:r>
            <a:r>
              <a:rPr dirty="0" sz="1800" spc="10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006FC0"/>
                </a:solidFill>
                <a:latin typeface="Arial"/>
                <a:cs typeface="Arial"/>
              </a:rPr>
              <a:t>и</a:t>
            </a:r>
            <a:r>
              <a:rPr dirty="0" sz="1800" spc="-20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10" b="1">
                <a:solidFill>
                  <a:srgbClr val="006FC0"/>
                </a:solidFill>
                <a:latin typeface="Arial"/>
                <a:cs typeface="Arial"/>
              </a:rPr>
              <a:t>взаимообучение.</a:t>
            </a:r>
            <a:endParaRPr sz="1800">
              <a:latin typeface="Arial"/>
              <a:cs typeface="Arial"/>
            </a:endParaRPr>
          </a:p>
          <a:p>
            <a:pPr marL="704850" marR="201930">
              <a:lnSpc>
                <a:spcPct val="95900"/>
              </a:lnSpc>
              <a:spcBef>
                <a:spcPts val="925"/>
              </a:spcBef>
            </a:pPr>
            <a:r>
              <a:rPr dirty="0" sz="1800" spc="-15" b="1">
                <a:solidFill>
                  <a:srgbClr val="006FC0"/>
                </a:solidFill>
                <a:latin typeface="Arial"/>
                <a:cs typeface="Arial"/>
              </a:rPr>
              <a:t>Аквариумное</a:t>
            </a:r>
            <a:r>
              <a:rPr dirty="0" sz="1800" spc="55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5" b="1">
                <a:solidFill>
                  <a:srgbClr val="006FC0"/>
                </a:solidFill>
                <a:latin typeface="Arial"/>
                <a:cs typeface="Arial"/>
              </a:rPr>
              <a:t>обсуждение.</a:t>
            </a:r>
            <a:r>
              <a:rPr dirty="0" sz="1800" spc="15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20" b="1">
                <a:solidFill>
                  <a:srgbClr val="006FC0"/>
                </a:solidFill>
                <a:latin typeface="Arial"/>
                <a:cs typeface="Arial"/>
              </a:rPr>
              <a:t>Группы</a:t>
            </a:r>
            <a:r>
              <a:rPr dirty="0" sz="1800" spc="-5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15" b="1">
                <a:solidFill>
                  <a:srgbClr val="006FC0"/>
                </a:solidFill>
                <a:latin typeface="Arial"/>
                <a:cs typeface="Arial"/>
              </a:rPr>
              <a:t>выполняют </a:t>
            </a:r>
            <a:r>
              <a:rPr dirty="0" sz="1800" spc="-10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5" b="1">
                <a:solidFill>
                  <a:srgbClr val="006FC0"/>
                </a:solidFill>
                <a:latin typeface="Arial"/>
                <a:cs typeface="Arial"/>
              </a:rPr>
              <a:t>одинаковые</a:t>
            </a:r>
            <a:r>
              <a:rPr dirty="0" sz="1800" spc="-10" b="1">
                <a:solidFill>
                  <a:srgbClr val="006FC0"/>
                </a:solidFill>
                <a:latin typeface="Arial"/>
                <a:cs typeface="Arial"/>
              </a:rPr>
              <a:t> задания.</a:t>
            </a:r>
            <a:r>
              <a:rPr dirty="0" sz="1800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40" b="1">
                <a:solidFill>
                  <a:srgbClr val="006FC0"/>
                </a:solidFill>
                <a:latin typeface="Arial"/>
                <a:cs typeface="Arial"/>
              </a:rPr>
              <a:t>Результаты</a:t>
            </a:r>
            <a:r>
              <a:rPr dirty="0" sz="1800" spc="55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10" b="1">
                <a:solidFill>
                  <a:srgbClr val="006FC0"/>
                </a:solidFill>
                <a:latin typeface="Arial"/>
                <a:cs typeface="Arial"/>
              </a:rPr>
              <a:t>докладывают </a:t>
            </a:r>
            <a:r>
              <a:rPr dirty="0" sz="1800" spc="-484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15" b="1">
                <a:solidFill>
                  <a:srgbClr val="006FC0"/>
                </a:solidFill>
                <a:latin typeface="Arial"/>
                <a:cs typeface="Arial"/>
              </a:rPr>
              <a:t>руководители</a:t>
            </a:r>
            <a:r>
              <a:rPr dirty="0" sz="1800" spc="40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10" b="1">
                <a:solidFill>
                  <a:srgbClr val="006FC0"/>
                </a:solidFill>
                <a:latin typeface="Arial"/>
                <a:cs typeface="Arial"/>
              </a:rPr>
              <a:t>групп.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600">
              <a:latin typeface="Arial"/>
              <a:cs typeface="Arial"/>
            </a:endParaRPr>
          </a:p>
          <a:p>
            <a:pPr marL="704850" marR="123189" indent="63500">
              <a:lnSpc>
                <a:spcPts val="1870"/>
              </a:lnSpc>
            </a:pPr>
            <a:r>
              <a:rPr dirty="0" sz="1800" spc="-35" b="1">
                <a:solidFill>
                  <a:srgbClr val="006FC0"/>
                </a:solidFill>
                <a:latin typeface="Arial"/>
                <a:cs typeface="Arial"/>
              </a:rPr>
              <a:t>Полилог.</a:t>
            </a:r>
            <a:r>
              <a:rPr dirty="0" sz="1800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15" b="1">
                <a:solidFill>
                  <a:srgbClr val="006FC0"/>
                </a:solidFill>
                <a:latin typeface="Arial"/>
                <a:cs typeface="Arial"/>
              </a:rPr>
              <a:t>Руководителя</a:t>
            </a:r>
            <a:r>
              <a:rPr dirty="0" sz="1800" spc="50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55" b="1">
                <a:solidFill>
                  <a:srgbClr val="006FC0"/>
                </a:solidFill>
                <a:latin typeface="Arial"/>
                <a:cs typeface="Arial"/>
              </a:rPr>
              <a:t>нет.</a:t>
            </a:r>
            <a:r>
              <a:rPr dirty="0" sz="1800" spc="10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5" b="1">
                <a:solidFill>
                  <a:srgbClr val="006FC0"/>
                </a:solidFill>
                <a:latin typeface="Arial"/>
                <a:cs typeface="Arial"/>
              </a:rPr>
              <a:t>Любой </a:t>
            </a:r>
            <a:r>
              <a:rPr dirty="0" sz="1800" spc="-10" b="1">
                <a:solidFill>
                  <a:srgbClr val="006FC0"/>
                </a:solidFill>
                <a:latin typeface="Arial"/>
                <a:cs typeface="Arial"/>
              </a:rPr>
              <a:t>член</a:t>
            </a:r>
            <a:r>
              <a:rPr dirty="0" sz="1800" spc="-5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10" b="1">
                <a:solidFill>
                  <a:srgbClr val="006FC0"/>
                </a:solidFill>
                <a:latin typeface="Arial"/>
                <a:cs typeface="Arial"/>
              </a:rPr>
              <a:t>группы </a:t>
            </a:r>
            <a:r>
              <a:rPr dirty="0" sz="1800" spc="-484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30" b="1">
                <a:solidFill>
                  <a:srgbClr val="006FC0"/>
                </a:solidFill>
                <a:latin typeface="Arial"/>
                <a:cs typeface="Arial"/>
              </a:rPr>
              <a:t>готов</a:t>
            </a:r>
            <a:r>
              <a:rPr dirty="0" sz="1800" spc="25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20" b="1">
                <a:solidFill>
                  <a:srgbClr val="006FC0"/>
                </a:solidFill>
                <a:latin typeface="Arial"/>
                <a:cs typeface="Arial"/>
              </a:rPr>
              <a:t>доложить</a:t>
            </a:r>
            <a:r>
              <a:rPr dirty="0" sz="1800" spc="35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35" b="1">
                <a:solidFill>
                  <a:srgbClr val="006FC0"/>
                </a:solidFill>
                <a:latin typeface="Arial"/>
                <a:cs typeface="Arial"/>
              </a:rPr>
              <a:t>результаты</a:t>
            </a:r>
            <a:r>
              <a:rPr dirty="0" sz="1800" spc="60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10" b="1">
                <a:solidFill>
                  <a:srgbClr val="006FC0"/>
                </a:solidFill>
                <a:latin typeface="Arial"/>
                <a:cs typeface="Arial"/>
              </a:rPr>
              <a:t>общей</a:t>
            </a:r>
            <a:r>
              <a:rPr dirty="0" sz="1800" spc="30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15" b="1">
                <a:solidFill>
                  <a:srgbClr val="006FC0"/>
                </a:solidFill>
                <a:latin typeface="Arial"/>
                <a:cs typeface="Arial"/>
              </a:rPr>
              <a:t>работы.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650">
              <a:latin typeface="Arial"/>
              <a:cs typeface="Arial"/>
            </a:endParaRPr>
          </a:p>
          <a:p>
            <a:pPr marL="487680" marR="459105">
              <a:lnSpc>
                <a:spcPts val="1870"/>
              </a:lnSpc>
            </a:pPr>
            <a:r>
              <a:rPr dirty="0" sz="1800" spc="-10" b="1">
                <a:solidFill>
                  <a:srgbClr val="006FC0"/>
                </a:solidFill>
                <a:latin typeface="Arial"/>
                <a:cs typeface="Arial"/>
              </a:rPr>
              <a:t>Мозговой</a:t>
            </a:r>
            <a:r>
              <a:rPr dirty="0" sz="1800" spc="-15" b="1">
                <a:solidFill>
                  <a:srgbClr val="006FC0"/>
                </a:solidFill>
                <a:latin typeface="Arial"/>
                <a:cs typeface="Arial"/>
              </a:rPr>
              <a:t> штурм.</a:t>
            </a:r>
            <a:r>
              <a:rPr dirty="0" sz="1800" spc="50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15" b="1">
                <a:solidFill>
                  <a:srgbClr val="006FC0"/>
                </a:solidFill>
                <a:latin typeface="Arial"/>
                <a:cs typeface="Arial"/>
              </a:rPr>
              <a:t>Одна</a:t>
            </a:r>
            <a:r>
              <a:rPr dirty="0" sz="1800" spc="-5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10" b="1">
                <a:solidFill>
                  <a:srgbClr val="006FC0"/>
                </a:solidFill>
                <a:latin typeface="Arial"/>
                <a:cs typeface="Arial"/>
              </a:rPr>
              <a:t>группа </a:t>
            </a:r>
            <a:r>
              <a:rPr dirty="0" sz="1800" spc="-15" b="1">
                <a:solidFill>
                  <a:srgbClr val="006FC0"/>
                </a:solidFill>
                <a:latin typeface="Arial"/>
                <a:cs typeface="Arial"/>
              </a:rPr>
              <a:t>генерирует</a:t>
            </a:r>
            <a:r>
              <a:rPr dirty="0" sz="1800" spc="30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5" b="1">
                <a:solidFill>
                  <a:srgbClr val="006FC0"/>
                </a:solidFill>
                <a:latin typeface="Arial"/>
                <a:cs typeface="Arial"/>
              </a:rPr>
              <a:t>идеи, </a:t>
            </a:r>
            <a:r>
              <a:rPr dirty="0" sz="1800" spc="-484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10" b="1">
                <a:solidFill>
                  <a:srgbClr val="006FC0"/>
                </a:solidFill>
                <a:latin typeface="Arial"/>
                <a:cs typeface="Arial"/>
              </a:rPr>
              <a:t>другая</a:t>
            </a:r>
            <a:r>
              <a:rPr dirty="0" sz="1800" spc="15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b="1">
                <a:solidFill>
                  <a:srgbClr val="006FC0"/>
                </a:solidFill>
                <a:latin typeface="Arial"/>
                <a:cs typeface="Arial"/>
              </a:rPr>
              <a:t>–</a:t>
            </a:r>
            <a:r>
              <a:rPr dirty="0" sz="1800" spc="-5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30" b="1">
                <a:solidFill>
                  <a:srgbClr val="006FC0"/>
                </a:solidFill>
                <a:latin typeface="Arial"/>
                <a:cs typeface="Arial"/>
              </a:rPr>
              <a:t>критикует.</a:t>
            </a: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1600">
              <a:latin typeface="Arial"/>
              <a:cs typeface="Arial"/>
            </a:endParaRPr>
          </a:p>
          <a:p>
            <a:pPr marL="12700">
              <a:lnSpc>
                <a:spcPts val="2014"/>
              </a:lnSpc>
              <a:spcBef>
                <a:spcPts val="5"/>
              </a:spcBef>
            </a:pPr>
            <a:r>
              <a:rPr dirty="0" sz="1800" spc="-15" b="1">
                <a:solidFill>
                  <a:srgbClr val="006FC0"/>
                </a:solidFill>
                <a:latin typeface="Arial"/>
                <a:cs typeface="Arial"/>
              </a:rPr>
              <a:t>Коллективный</a:t>
            </a:r>
            <a:r>
              <a:rPr dirty="0" sz="1800" spc="30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10" b="1">
                <a:solidFill>
                  <a:srgbClr val="006FC0"/>
                </a:solidFill>
                <a:latin typeface="Arial"/>
                <a:cs typeface="Arial"/>
              </a:rPr>
              <a:t>способ</a:t>
            </a:r>
            <a:r>
              <a:rPr dirty="0" sz="1800" spc="5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5" b="1">
                <a:solidFill>
                  <a:srgbClr val="006FC0"/>
                </a:solidFill>
                <a:latin typeface="Arial"/>
                <a:cs typeface="Arial"/>
              </a:rPr>
              <a:t>обучения.</a:t>
            </a:r>
            <a:r>
              <a:rPr dirty="0" sz="1800" spc="10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10" b="1">
                <a:solidFill>
                  <a:srgbClr val="006FC0"/>
                </a:solidFill>
                <a:latin typeface="Arial"/>
                <a:cs typeface="Arial"/>
              </a:rPr>
              <a:t>Учитель</a:t>
            </a:r>
            <a:r>
              <a:rPr dirty="0" sz="1800" spc="40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15" b="1">
                <a:solidFill>
                  <a:srgbClr val="006FC0"/>
                </a:solidFill>
                <a:latin typeface="Arial"/>
                <a:cs typeface="Arial"/>
              </a:rPr>
              <a:t>обучает</a:t>
            </a:r>
            <a:endParaRPr sz="1800">
              <a:latin typeface="Arial"/>
              <a:cs typeface="Arial"/>
            </a:endParaRPr>
          </a:p>
          <a:p>
            <a:pPr marL="12700" marR="172720">
              <a:lnSpc>
                <a:spcPts val="1860"/>
              </a:lnSpc>
              <a:spcBef>
                <a:spcPts val="165"/>
              </a:spcBef>
            </a:pPr>
            <a:r>
              <a:rPr dirty="0" sz="1800" spc="-30" b="1">
                <a:solidFill>
                  <a:srgbClr val="006FC0"/>
                </a:solidFill>
                <a:latin typeface="Arial"/>
                <a:cs typeface="Arial"/>
              </a:rPr>
              <a:t>консультантов</a:t>
            </a:r>
            <a:r>
              <a:rPr dirty="0" sz="1800" spc="60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10" b="1">
                <a:solidFill>
                  <a:srgbClr val="006FC0"/>
                </a:solidFill>
                <a:latin typeface="Arial"/>
                <a:cs typeface="Arial"/>
              </a:rPr>
              <a:t>группы,</a:t>
            </a:r>
            <a:r>
              <a:rPr dirty="0" sz="1800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25" b="1">
                <a:solidFill>
                  <a:srgbClr val="006FC0"/>
                </a:solidFill>
                <a:latin typeface="Arial"/>
                <a:cs typeface="Arial"/>
              </a:rPr>
              <a:t>консультанты</a:t>
            </a:r>
            <a:r>
              <a:rPr dirty="0" sz="1800" spc="45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15" b="1">
                <a:solidFill>
                  <a:srgbClr val="006FC0"/>
                </a:solidFill>
                <a:latin typeface="Arial"/>
                <a:cs typeface="Arial"/>
              </a:rPr>
              <a:t>обучают</a:t>
            </a:r>
            <a:r>
              <a:rPr dirty="0" sz="1800" spc="20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10" b="1">
                <a:solidFill>
                  <a:srgbClr val="006FC0"/>
                </a:solidFill>
                <a:latin typeface="Arial"/>
                <a:cs typeface="Arial"/>
              </a:rPr>
              <a:t>членов </a:t>
            </a:r>
            <a:r>
              <a:rPr dirty="0" sz="1800" spc="-484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10" b="1">
                <a:solidFill>
                  <a:srgbClr val="006FC0"/>
                </a:solidFill>
                <a:latin typeface="Arial"/>
                <a:cs typeface="Arial"/>
              </a:rPr>
              <a:t>группы.</a:t>
            </a:r>
            <a:endParaRPr sz="1800">
              <a:latin typeface="Arial"/>
              <a:cs typeface="Arial"/>
            </a:endParaRPr>
          </a:p>
        </p:txBody>
      </p:sp>
      <p:grpSp>
        <p:nvGrpSpPr>
          <p:cNvPr id="27" name="object 27"/>
          <p:cNvGrpSpPr/>
          <p:nvPr/>
        </p:nvGrpSpPr>
        <p:grpSpPr>
          <a:xfrm>
            <a:off x="725423" y="5760720"/>
            <a:ext cx="734695" cy="734695"/>
            <a:chOff x="725423" y="5760720"/>
            <a:chExt cx="734695" cy="734695"/>
          </a:xfrm>
        </p:grpSpPr>
        <p:sp>
          <p:nvSpPr>
            <p:cNvPr id="28" name="object 28"/>
            <p:cNvSpPr/>
            <p:nvPr/>
          </p:nvSpPr>
          <p:spPr>
            <a:xfrm>
              <a:off x="731519" y="5766816"/>
              <a:ext cx="722630" cy="722630"/>
            </a:xfrm>
            <a:custGeom>
              <a:avLst/>
              <a:gdLst/>
              <a:ahLst/>
              <a:cxnLst/>
              <a:rect l="l" t="t" r="r" b="b"/>
              <a:pathLst>
                <a:path w="722630" h="722629">
                  <a:moveTo>
                    <a:pt x="361188" y="0"/>
                  </a:moveTo>
                  <a:lnTo>
                    <a:pt x="312176" y="3297"/>
                  </a:lnTo>
                  <a:lnTo>
                    <a:pt x="265169" y="12901"/>
                  </a:lnTo>
                  <a:lnTo>
                    <a:pt x="220597" y="28383"/>
                  </a:lnTo>
                  <a:lnTo>
                    <a:pt x="178889" y="49312"/>
                  </a:lnTo>
                  <a:lnTo>
                    <a:pt x="140476" y="75257"/>
                  </a:lnTo>
                  <a:lnTo>
                    <a:pt x="105789" y="105789"/>
                  </a:lnTo>
                  <a:lnTo>
                    <a:pt x="75257" y="140476"/>
                  </a:lnTo>
                  <a:lnTo>
                    <a:pt x="49312" y="178889"/>
                  </a:lnTo>
                  <a:lnTo>
                    <a:pt x="28383" y="220597"/>
                  </a:lnTo>
                  <a:lnTo>
                    <a:pt x="12901" y="265169"/>
                  </a:lnTo>
                  <a:lnTo>
                    <a:pt x="3297" y="312176"/>
                  </a:lnTo>
                  <a:lnTo>
                    <a:pt x="0" y="361188"/>
                  </a:lnTo>
                  <a:lnTo>
                    <a:pt x="3297" y="410199"/>
                  </a:lnTo>
                  <a:lnTo>
                    <a:pt x="12901" y="457206"/>
                  </a:lnTo>
                  <a:lnTo>
                    <a:pt x="28383" y="501778"/>
                  </a:lnTo>
                  <a:lnTo>
                    <a:pt x="49312" y="543486"/>
                  </a:lnTo>
                  <a:lnTo>
                    <a:pt x="75257" y="581899"/>
                  </a:lnTo>
                  <a:lnTo>
                    <a:pt x="105789" y="616586"/>
                  </a:lnTo>
                  <a:lnTo>
                    <a:pt x="140476" y="647118"/>
                  </a:lnTo>
                  <a:lnTo>
                    <a:pt x="178889" y="673063"/>
                  </a:lnTo>
                  <a:lnTo>
                    <a:pt x="220597" y="693992"/>
                  </a:lnTo>
                  <a:lnTo>
                    <a:pt x="265169" y="709474"/>
                  </a:lnTo>
                  <a:lnTo>
                    <a:pt x="312176" y="719078"/>
                  </a:lnTo>
                  <a:lnTo>
                    <a:pt x="361188" y="722376"/>
                  </a:lnTo>
                  <a:lnTo>
                    <a:pt x="410207" y="719078"/>
                  </a:lnTo>
                  <a:lnTo>
                    <a:pt x="457219" y="709474"/>
                  </a:lnTo>
                  <a:lnTo>
                    <a:pt x="501794" y="693992"/>
                  </a:lnTo>
                  <a:lnTo>
                    <a:pt x="543503" y="673063"/>
                  </a:lnTo>
                  <a:lnTo>
                    <a:pt x="581915" y="647118"/>
                  </a:lnTo>
                  <a:lnTo>
                    <a:pt x="616600" y="616586"/>
                  </a:lnTo>
                  <a:lnTo>
                    <a:pt x="647129" y="581899"/>
                  </a:lnTo>
                  <a:lnTo>
                    <a:pt x="673071" y="543486"/>
                  </a:lnTo>
                  <a:lnTo>
                    <a:pt x="693997" y="501778"/>
                  </a:lnTo>
                  <a:lnTo>
                    <a:pt x="709476" y="457206"/>
                  </a:lnTo>
                  <a:lnTo>
                    <a:pt x="719079" y="410199"/>
                  </a:lnTo>
                  <a:lnTo>
                    <a:pt x="722376" y="361188"/>
                  </a:lnTo>
                  <a:lnTo>
                    <a:pt x="719079" y="312176"/>
                  </a:lnTo>
                  <a:lnTo>
                    <a:pt x="709476" y="265169"/>
                  </a:lnTo>
                  <a:lnTo>
                    <a:pt x="693997" y="220597"/>
                  </a:lnTo>
                  <a:lnTo>
                    <a:pt x="673071" y="178889"/>
                  </a:lnTo>
                  <a:lnTo>
                    <a:pt x="647129" y="140476"/>
                  </a:lnTo>
                  <a:lnTo>
                    <a:pt x="616600" y="105789"/>
                  </a:lnTo>
                  <a:lnTo>
                    <a:pt x="581915" y="75257"/>
                  </a:lnTo>
                  <a:lnTo>
                    <a:pt x="543503" y="49312"/>
                  </a:lnTo>
                  <a:lnTo>
                    <a:pt x="501794" y="28383"/>
                  </a:lnTo>
                  <a:lnTo>
                    <a:pt x="457219" y="12901"/>
                  </a:lnTo>
                  <a:lnTo>
                    <a:pt x="410207" y="3297"/>
                  </a:lnTo>
                  <a:lnTo>
                    <a:pt x="36118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9" name="object 29"/>
            <p:cNvSpPr/>
            <p:nvPr/>
          </p:nvSpPr>
          <p:spPr>
            <a:xfrm>
              <a:off x="731519" y="5766816"/>
              <a:ext cx="722630" cy="722630"/>
            </a:xfrm>
            <a:custGeom>
              <a:avLst/>
              <a:gdLst/>
              <a:ahLst/>
              <a:cxnLst/>
              <a:rect l="l" t="t" r="r" b="b"/>
              <a:pathLst>
                <a:path w="722630" h="722629">
                  <a:moveTo>
                    <a:pt x="0" y="361188"/>
                  </a:moveTo>
                  <a:lnTo>
                    <a:pt x="3297" y="312176"/>
                  </a:lnTo>
                  <a:lnTo>
                    <a:pt x="12901" y="265169"/>
                  </a:lnTo>
                  <a:lnTo>
                    <a:pt x="28383" y="220597"/>
                  </a:lnTo>
                  <a:lnTo>
                    <a:pt x="49312" y="178889"/>
                  </a:lnTo>
                  <a:lnTo>
                    <a:pt x="75257" y="140476"/>
                  </a:lnTo>
                  <a:lnTo>
                    <a:pt x="105789" y="105789"/>
                  </a:lnTo>
                  <a:lnTo>
                    <a:pt x="140476" y="75257"/>
                  </a:lnTo>
                  <a:lnTo>
                    <a:pt x="178889" y="49312"/>
                  </a:lnTo>
                  <a:lnTo>
                    <a:pt x="220597" y="28383"/>
                  </a:lnTo>
                  <a:lnTo>
                    <a:pt x="265169" y="12901"/>
                  </a:lnTo>
                  <a:lnTo>
                    <a:pt x="312176" y="3297"/>
                  </a:lnTo>
                  <a:lnTo>
                    <a:pt x="361188" y="0"/>
                  </a:lnTo>
                  <a:lnTo>
                    <a:pt x="410207" y="3297"/>
                  </a:lnTo>
                  <a:lnTo>
                    <a:pt x="457219" y="12901"/>
                  </a:lnTo>
                  <a:lnTo>
                    <a:pt x="501794" y="28383"/>
                  </a:lnTo>
                  <a:lnTo>
                    <a:pt x="543503" y="49312"/>
                  </a:lnTo>
                  <a:lnTo>
                    <a:pt x="581915" y="75257"/>
                  </a:lnTo>
                  <a:lnTo>
                    <a:pt x="616600" y="105789"/>
                  </a:lnTo>
                  <a:lnTo>
                    <a:pt x="647129" y="140476"/>
                  </a:lnTo>
                  <a:lnTo>
                    <a:pt x="673071" y="178889"/>
                  </a:lnTo>
                  <a:lnTo>
                    <a:pt x="693997" y="220597"/>
                  </a:lnTo>
                  <a:lnTo>
                    <a:pt x="709476" y="265169"/>
                  </a:lnTo>
                  <a:lnTo>
                    <a:pt x="719079" y="312176"/>
                  </a:lnTo>
                  <a:lnTo>
                    <a:pt x="722376" y="361188"/>
                  </a:lnTo>
                  <a:lnTo>
                    <a:pt x="719079" y="410199"/>
                  </a:lnTo>
                  <a:lnTo>
                    <a:pt x="709476" y="457206"/>
                  </a:lnTo>
                  <a:lnTo>
                    <a:pt x="693997" y="501778"/>
                  </a:lnTo>
                  <a:lnTo>
                    <a:pt x="673071" y="543486"/>
                  </a:lnTo>
                  <a:lnTo>
                    <a:pt x="647129" y="581899"/>
                  </a:lnTo>
                  <a:lnTo>
                    <a:pt x="616600" y="616586"/>
                  </a:lnTo>
                  <a:lnTo>
                    <a:pt x="581915" y="647118"/>
                  </a:lnTo>
                  <a:lnTo>
                    <a:pt x="543503" y="673063"/>
                  </a:lnTo>
                  <a:lnTo>
                    <a:pt x="501794" y="693992"/>
                  </a:lnTo>
                  <a:lnTo>
                    <a:pt x="457219" y="709474"/>
                  </a:lnTo>
                  <a:lnTo>
                    <a:pt x="410207" y="719078"/>
                  </a:lnTo>
                  <a:lnTo>
                    <a:pt x="361188" y="722376"/>
                  </a:lnTo>
                  <a:lnTo>
                    <a:pt x="312176" y="719078"/>
                  </a:lnTo>
                  <a:lnTo>
                    <a:pt x="265169" y="709474"/>
                  </a:lnTo>
                  <a:lnTo>
                    <a:pt x="220597" y="693992"/>
                  </a:lnTo>
                  <a:lnTo>
                    <a:pt x="178889" y="673063"/>
                  </a:lnTo>
                  <a:lnTo>
                    <a:pt x="140476" y="647118"/>
                  </a:lnTo>
                  <a:lnTo>
                    <a:pt x="105789" y="616586"/>
                  </a:lnTo>
                  <a:lnTo>
                    <a:pt x="75257" y="581899"/>
                  </a:lnTo>
                  <a:lnTo>
                    <a:pt x="49312" y="543486"/>
                  </a:lnTo>
                  <a:lnTo>
                    <a:pt x="28383" y="501778"/>
                  </a:lnTo>
                  <a:lnTo>
                    <a:pt x="12901" y="457206"/>
                  </a:lnTo>
                  <a:lnTo>
                    <a:pt x="3297" y="410199"/>
                  </a:lnTo>
                  <a:lnTo>
                    <a:pt x="0" y="361188"/>
                  </a:lnTo>
                  <a:close/>
                </a:path>
              </a:pathLst>
            </a:custGeom>
            <a:ln w="12192">
              <a:solidFill>
                <a:srgbClr val="AC84C5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0" name="object 30"/>
          <p:cNvSpPr txBox="1">
            <a:spLocks noGrp="1"/>
          </p:cNvSpPr>
          <p:nvPr>
            <p:ph type="title"/>
          </p:nvPr>
        </p:nvSpPr>
        <p:spPr>
          <a:xfrm>
            <a:off x="764540" y="300304"/>
            <a:ext cx="6036310" cy="51435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 spc="-15"/>
              <a:t>Методы</a:t>
            </a:r>
            <a:r>
              <a:rPr dirty="0" sz="3200" spc="-60"/>
              <a:t> </a:t>
            </a:r>
            <a:r>
              <a:rPr dirty="0" sz="3200" spc="-15"/>
              <a:t>группового</a:t>
            </a:r>
            <a:r>
              <a:rPr dirty="0" sz="3200" spc="-60"/>
              <a:t> </a:t>
            </a:r>
            <a:r>
              <a:rPr dirty="0" sz="3200" spc="-5"/>
              <a:t>познания</a:t>
            </a:r>
            <a:endParaRPr sz="3200"/>
          </a:p>
        </p:txBody>
      </p:sp>
      <p:sp>
        <p:nvSpPr>
          <p:cNvPr id="31" name="object 3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 spc="-5"/>
              <a:t>14</a:t>
            </a:fld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31140" y="60197"/>
            <a:ext cx="5264785" cy="953135"/>
          </a:xfrm>
          <a:prstGeom prst="rect"/>
        </p:spPr>
        <p:txBody>
          <a:bodyPr wrap="square" lIns="0" tIns="67945" rIns="0" bIns="0" rtlCol="0" vert="horz">
            <a:spAutoFit/>
          </a:bodyPr>
          <a:lstStyle/>
          <a:p>
            <a:pPr marL="12700" marR="5080">
              <a:lnSpc>
                <a:spcPts val="3460"/>
              </a:lnSpc>
              <a:spcBef>
                <a:spcPts val="535"/>
              </a:spcBef>
            </a:pPr>
            <a:r>
              <a:rPr dirty="0" sz="3200" spc="-30"/>
              <a:t>Технологический </a:t>
            </a:r>
            <a:r>
              <a:rPr dirty="0" sz="3200" spc="-10"/>
              <a:t>процесс </a:t>
            </a:r>
            <a:r>
              <a:rPr dirty="0" sz="3200" spc="-875"/>
              <a:t> </a:t>
            </a:r>
            <a:r>
              <a:rPr dirty="0" sz="3200" spc="-15"/>
              <a:t>групповой</a:t>
            </a:r>
            <a:r>
              <a:rPr dirty="0" sz="3200" spc="-30"/>
              <a:t> </a:t>
            </a:r>
            <a:r>
              <a:rPr dirty="0" sz="3200" spc="-15"/>
              <a:t>работы</a:t>
            </a:r>
            <a:endParaRPr sz="3200"/>
          </a:p>
        </p:txBody>
      </p:sp>
      <p:sp>
        <p:nvSpPr>
          <p:cNvPr id="3" name="object 3"/>
          <p:cNvSpPr/>
          <p:nvPr/>
        </p:nvSpPr>
        <p:spPr>
          <a:xfrm>
            <a:off x="7620" y="1914144"/>
            <a:ext cx="2202180" cy="3241675"/>
          </a:xfrm>
          <a:custGeom>
            <a:avLst/>
            <a:gdLst/>
            <a:ahLst/>
            <a:cxnLst/>
            <a:rect l="l" t="t" r="r" b="b"/>
            <a:pathLst>
              <a:path w="2202180" h="3241675">
                <a:moveTo>
                  <a:pt x="1981962" y="0"/>
                </a:moveTo>
                <a:lnTo>
                  <a:pt x="220218" y="0"/>
                </a:lnTo>
                <a:lnTo>
                  <a:pt x="175836" y="4472"/>
                </a:lnTo>
                <a:lnTo>
                  <a:pt x="134499" y="17299"/>
                </a:lnTo>
                <a:lnTo>
                  <a:pt x="97092" y="37598"/>
                </a:lnTo>
                <a:lnTo>
                  <a:pt x="64500" y="64484"/>
                </a:lnTo>
                <a:lnTo>
                  <a:pt x="37609" y="97073"/>
                </a:lnTo>
                <a:lnTo>
                  <a:pt x="17305" y="134481"/>
                </a:lnTo>
                <a:lnTo>
                  <a:pt x="4474" y="175824"/>
                </a:lnTo>
                <a:lnTo>
                  <a:pt x="0" y="220217"/>
                </a:lnTo>
                <a:lnTo>
                  <a:pt x="0" y="3021329"/>
                </a:lnTo>
                <a:lnTo>
                  <a:pt x="4474" y="3065723"/>
                </a:lnTo>
                <a:lnTo>
                  <a:pt x="17305" y="3107066"/>
                </a:lnTo>
                <a:lnTo>
                  <a:pt x="37609" y="3144474"/>
                </a:lnTo>
                <a:lnTo>
                  <a:pt x="64500" y="3177063"/>
                </a:lnTo>
                <a:lnTo>
                  <a:pt x="97092" y="3203949"/>
                </a:lnTo>
                <a:lnTo>
                  <a:pt x="134499" y="3224248"/>
                </a:lnTo>
                <a:lnTo>
                  <a:pt x="175836" y="3237075"/>
                </a:lnTo>
                <a:lnTo>
                  <a:pt x="220218" y="3241547"/>
                </a:lnTo>
                <a:lnTo>
                  <a:pt x="1981962" y="3241547"/>
                </a:lnTo>
                <a:lnTo>
                  <a:pt x="2026355" y="3237075"/>
                </a:lnTo>
                <a:lnTo>
                  <a:pt x="2067698" y="3224248"/>
                </a:lnTo>
                <a:lnTo>
                  <a:pt x="2105106" y="3203949"/>
                </a:lnTo>
                <a:lnTo>
                  <a:pt x="2137695" y="3177063"/>
                </a:lnTo>
                <a:lnTo>
                  <a:pt x="2164581" y="3144474"/>
                </a:lnTo>
                <a:lnTo>
                  <a:pt x="2184880" y="3107066"/>
                </a:lnTo>
                <a:lnTo>
                  <a:pt x="2197707" y="3065723"/>
                </a:lnTo>
                <a:lnTo>
                  <a:pt x="2202180" y="3021329"/>
                </a:lnTo>
                <a:lnTo>
                  <a:pt x="2202180" y="220217"/>
                </a:lnTo>
                <a:lnTo>
                  <a:pt x="2197707" y="175824"/>
                </a:lnTo>
                <a:lnTo>
                  <a:pt x="2184880" y="134481"/>
                </a:lnTo>
                <a:lnTo>
                  <a:pt x="2164581" y="97073"/>
                </a:lnTo>
                <a:lnTo>
                  <a:pt x="2137695" y="64484"/>
                </a:lnTo>
                <a:lnTo>
                  <a:pt x="2105106" y="37598"/>
                </a:lnTo>
                <a:lnTo>
                  <a:pt x="2067698" y="17299"/>
                </a:lnTo>
                <a:lnTo>
                  <a:pt x="2026355" y="4472"/>
                </a:lnTo>
                <a:lnTo>
                  <a:pt x="1981962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/>
          <p:nvPr/>
        </p:nvSpPr>
        <p:spPr>
          <a:xfrm>
            <a:off x="123850" y="1993773"/>
            <a:ext cx="1943735" cy="3007995"/>
          </a:xfrm>
          <a:prstGeom prst="rect">
            <a:avLst/>
          </a:prstGeom>
        </p:spPr>
        <p:txBody>
          <a:bodyPr wrap="square" lIns="0" tIns="48895" rIns="0" bIns="0" rtlCol="0" vert="horz">
            <a:spAutoFit/>
          </a:bodyPr>
          <a:lstStyle/>
          <a:p>
            <a:pPr marL="12700" marR="407034">
              <a:lnSpc>
                <a:spcPct val="86100"/>
              </a:lnSpc>
              <a:spcBef>
                <a:spcPts val="385"/>
              </a:spcBef>
            </a:pPr>
            <a:r>
              <a:rPr dirty="0" sz="1700" spc="-5" b="1" i="1">
                <a:solidFill>
                  <a:srgbClr val="FFFFFF"/>
                </a:solidFill>
                <a:latin typeface="Arial"/>
                <a:cs typeface="Arial"/>
              </a:rPr>
              <a:t>Подготовка</a:t>
            </a:r>
            <a:r>
              <a:rPr dirty="0" sz="1700" spc="-114" b="1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b="1" i="1">
                <a:solidFill>
                  <a:srgbClr val="FFFFFF"/>
                </a:solidFill>
                <a:latin typeface="Arial"/>
                <a:cs typeface="Arial"/>
              </a:rPr>
              <a:t>к </a:t>
            </a:r>
            <a:r>
              <a:rPr dirty="0" sz="1700" spc="-455" b="1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b="1" i="1">
                <a:solidFill>
                  <a:srgbClr val="FFFFFF"/>
                </a:solidFill>
                <a:latin typeface="Arial"/>
                <a:cs typeface="Arial"/>
              </a:rPr>
              <a:t>выполнению </a:t>
            </a:r>
            <a:r>
              <a:rPr dirty="0" sz="1700" spc="5" b="1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15" b="1" i="1">
                <a:solidFill>
                  <a:srgbClr val="FFFFFF"/>
                </a:solidFill>
                <a:latin typeface="Arial"/>
                <a:cs typeface="Arial"/>
              </a:rPr>
              <a:t>группового </a:t>
            </a:r>
            <a:r>
              <a:rPr dirty="0" sz="1700" spc="-10" b="1" i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700" spc="-5" b="1" i="1">
                <a:solidFill>
                  <a:srgbClr val="FFFFFF"/>
                </a:solidFill>
                <a:latin typeface="Arial"/>
                <a:cs typeface="Arial"/>
              </a:rPr>
              <a:t>задания:</a:t>
            </a:r>
            <a:endParaRPr sz="1700">
              <a:latin typeface="Arial"/>
              <a:cs typeface="Arial"/>
            </a:endParaRPr>
          </a:p>
          <a:p>
            <a:pPr marL="127000" indent="-114300">
              <a:lnSpc>
                <a:spcPct val="100000"/>
              </a:lnSpc>
              <a:spcBef>
                <a:spcPts val="484"/>
              </a:spcBef>
              <a:buChar char="•"/>
              <a:tabLst>
                <a:tab pos="127000" algn="l"/>
              </a:tabLst>
            </a:pPr>
            <a:r>
              <a:rPr dirty="0" sz="1300" spc="-15">
                <a:solidFill>
                  <a:srgbClr val="FFFFFF"/>
                </a:solidFill>
                <a:latin typeface="Microsoft Sans Serif"/>
                <a:cs typeface="Microsoft Sans Serif"/>
              </a:rPr>
              <a:t>определение</a:t>
            </a:r>
            <a:r>
              <a:rPr dirty="0" sz="1300" spc="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Microsoft Sans Serif"/>
                <a:cs typeface="Microsoft Sans Serif"/>
              </a:rPr>
              <a:t>группы;</a:t>
            </a:r>
            <a:endParaRPr sz="1300">
              <a:latin typeface="Microsoft Sans Serif"/>
              <a:cs typeface="Microsoft Sans Serif"/>
            </a:endParaRPr>
          </a:p>
          <a:p>
            <a:pPr marL="126364" marR="5080" indent="-114300">
              <a:lnSpc>
                <a:spcPts val="1340"/>
              </a:lnSpc>
              <a:spcBef>
                <a:spcPts val="240"/>
              </a:spcBef>
              <a:buChar char="•"/>
              <a:tabLst>
                <a:tab pos="127000" algn="l"/>
              </a:tabLst>
            </a:pPr>
            <a:r>
              <a:rPr dirty="0" sz="1300" spc="-20">
                <a:solidFill>
                  <a:srgbClr val="FFFFFF"/>
                </a:solidFill>
                <a:latin typeface="Microsoft Sans Serif"/>
                <a:cs typeface="Microsoft Sans Serif"/>
              </a:rPr>
              <a:t>постановка </a:t>
            </a:r>
            <a:r>
              <a:rPr dirty="0" sz="1300" spc="-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Microsoft Sans Serif"/>
                <a:cs typeface="Microsoft Sans Serif"/>
              </a:rPr>
              <a:t>познавательной задачи </a:t>
            </a:r>
            <a:r>
              <a:rPr dirty="0" sz="1300" spc="-3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Microsoft Sans Serif"/>
                <a:cs typeface="Microsoft Sans Serif"/>
              </a:rPr>
              <a:t>(проблемной </a:t>
            </a:r>
            <a:r>
              <a:rPr dirty="0" sz="1300" spc="-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Microsoft Sans Serif"/>
                <a:cs typeface="Microsoft Sans Serif"/>
              </a:rPr>
              <a:t>ситуации);</a:t>
            </a:r>
            <a:endParaRPr sz="1300">
              <a:latin typeface="Microsoft Sans Serif"/>
              <a:cs typeface="Microsoft Sans Serif"/>
            </a:endParaRPr>
          </a:p>
          <a:p>
            <a:pPr marL="126364" marR="229870" indent="-114300">
              <a:lnSpc>
                <a:spcPts val="1340"/>
              </a:lnSpc>
              <a:spcBef>
                <a:spcPts val="245"/>
              </a:spcBef>
              <a:buChar char="•"/>
              <a:tabLst>
                <a:tab pos="127000" algn="l"/>
              </a:tabLst>
            </a:pPr>
            <a:r>
              <a:rPr dirty="0" sz="1300" spc="-25">
                <a:solidFill>
                  <a:srgbClr val="FFFFFF"/>
                </a:solidFill>
                <a:latin typeface="Microsoft Sans Serif"/>
                <a:cs typeface="Microsoft Sans Serif"/>
              </a:rPr>
              <a:t>инструктаж</a:t>
            </a:r>
            <a:r>
              <a:rPr dirty="0" sz="1300" spc="4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Microsoft Sans Serif"/>
                <a:cs typeface="Microsoft Sans Serif"/>
              </a:rPr>
              <a:t>о </a:t>
            </a:r>
            <a:r>
              <a:rPr dirty="0" sz="130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300" spc="-35">
                <a:solidFill>
                  <a:srgbClr val="FFFFFF"/>
                </a:solidFill>
                <a:latin typeface="Microsoft Sans Serif"/>
                <a:cs typeface="Microsoft Sans Serif"/>
              </a:rPr>
              <a:t>п</a:t>
            </a:r>
            <a:r>
              <a:rPr dirty="0" sz="1300" spc="-5">
                <a:solidFill>
                  <a:srgbClr val="FFFFFF"/>
                </a:solidFill>
                <a:latin typeface="Microsoft Sans Serif"/>
                <a:cs typeface="Microsoft Sans Serif"/>
              </a:rPr>
              <a:t>осл</a:t>
            </a:r>
            <a:r>
              <a:rPr dirty="0" sz="1300" spc="-25">
                <a:solidFill>
                  <a:srgbClr val="FFFFFF"/>
                </a:solidFill>
                <a:latin typeface="Microsoft Sans Serif"/>
                <a:cs typeface="Microsoft Sans Serif"/>
              </a:rPr>
              <a:t>е</a:t>
            </a:r>
            <a:r>
              <a:rPr dirty="0" sz="1300" spc="-10">
                <a:solidFill>
                  <a:srgbClr val="FFFFFF"/>
                </a:solidFill>
                <a:latin typeface="Microsoft Sans Serif"/>
                <a:cs typeface="Microsoft Sans Serif"/>
              </a:rPr>
              <a:t>до</a:t>
            </a:r>
            <a:r>
              <a:rPr dirty="0" sz="1300" spc="-25">
                <a:solidFill>
                  <a:srgbClr val="FFFFFF"/>
                </a:solidFill>
                <a:latin typeface="Microsoft Sans Serif"/>
                <a:cs typeface="Microsoft Sans Serif"/>
              </a:rPr>
              <a:t>в</a:t>
            </a:r>
            <a:r>
              <a:rPr dirty="0" sz="1300" spc="-30">
                <a:solidFill>
                  <a:srgbClr val="FFFFFF"/>
                </a:solidFill>
                <a:latin typeface="Microsoft Sans Serif"/>
                <a:cs typeface="Microsoft Sans Serif"/>
              </a:rPr>
              <a:t>а</a:t>
            </a:r>
            <a:r>
              <a:rPr dirty="0" sz="1300" spc="-25">
                <a:solidFill>
                  <a:srgbClr val="FFFFFF"/>
                </a:solidFill>
                <a:latin typeface="Microsoft Sans Serif"/>
                <a:cs typeface="Microsoft Sans Serif"/>
              </a:rPr>
              <a:t>т</a:t>
            </a:r>
            <a:r>
              <a:rPr dirty="0" sz="1300" spc="-55">
                <a:solidFill>
                  <a:srgbClr val="FFFFFF"/>
                </a:solidFill>
                <a:latin typeface="Microsoft Sans Serif"/>
                <a:cs typeface="Microsoft Sans Serif"/>
              </a:rPr>
              <a:t>е</a:t>
            </a:r>
            <a:r>
              <a:rPr dirty="0" sz="1300" spc="-10">
                <a:solidFill>
                  <a:srgbClr val="FFFFFF"/>
                </a:solidFill>
                <a:latin typeface="Microsoft Sans Serif"/>
                <a:cs typeface="Microsoft Sans Serif"/>
              </a:rPr>
              <a:t>льност</a:t>
            </a:r>
            <a:r>
              <a:rPr dirty="0" sz="1300" spc="-5">
                <a:solidFill>
                  <a:srgbClr val="FFFFFF"/>
                </a:solidFill>
                <a:latin typeface="Microsoft Sans Serif"/>
                <a:cs typeface="Microsoft Sans Serif"/>
              </a:rPr>
              <a:t>и  </a:t>
            </a:r>
            <a:r>
              <a:rPr dirty="0" sz="1300" spc="-10">
                <a:solidFill>
                  <a:srgbClr val="FFFFFF"/>
                </a:solidFill>
                <a:latin typeface="Microsoft Sans Serif"/>
                <a:cs typeface="Microsoft Sans Serif"/>
              </a:rPr>
              <a:t>работы;</a:t>
            </a:r>
            <a:endParaRPr sz="1300">
              <a:latin typeface="Microsoft Sans Serif"/>
              <a:cs typeface="Microsoft Sans Serif"/>
            </a:endParaRPr>
          </a:p>
          <a:p>
            <a:pPr marL="126364" marR="47625" indent="-114300">
              <a:lnSpc>
                <a:spcPts val="1340"/>
              </a:lnSpc>
              <a:spcBef>
                <a:spcPts val="240"/>
              </a:spcBef>
              <a:buChar char="•"/>
              <a:tabLst>
                <a:tab pos="127000" algn="l"/>
              </a:tabLst>
            </a:pPr>
            <a:r>
              <a:rPr dirty="0" sz="1300" spc="-25">
                <a:solidFill>
                  <a:srgbClr val="FFFFFF"/>
                </a:solidFill>
                <a:latin typeface="Microsoft Sans Serif"/>
                <a:cs typeface="Microsoft Sans Serif"/>
              </a:rPr>
              <a:t>раздача </a:t>
            </a:r>
            <a:r>
              <a:rPr dirty="0" sz="13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Microsoft Sans Serif"/>
                <a:cs typeface="Microsoft Sans Serif"/>
              </a:rPr>
              <a:t>дидактического </a:t>
            </a:r>
            <a:r>
              <a:rPr dirty="0" sz="13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Microsoft Sans Serif"/>
                <a:cs typeface="Microsoft Sans Serif"/>
              </a:rPr>
              <a:t>материала</a:t>
            </a:r>
            <a:r>
              <a:rPr dirty="0" sz="1300" spc="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Microsoft Sans Serif"/>
                <a:cs typeface="Microsoft Sans Serif"/>
              </a:rPr>
              <a:t>по</a:t>
            </a:r>
            <a:r>
              <a:rPr dirty="0" sz="130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Microsoft Sans Serif"/>
                <a:cs typeface="Microsoft Sans Serif"/>
              </a:rPr>
              <a:t>группам.</a:t>
            </a:r>
            <a:endParaRPr sz="1300">
              <a:latin typeface="Microsoft Sans Serif"/>
              <a:cs typeface="Microsoft Sans Serif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2429255" y="3262884"/>
            <a:ext cx="466725" cy="546100"/>
          </a:xfrm>
          <a:custGeom>
            <a:avLst/>
            <a:gdLst/>
            <a:ahLst/>
            <a:cxnLst/>
            <a:rect l="l" t="t" r="r" b="b"/>
            <a:pathLst>
              <a:path w="466725" h="546100">
                <a:moveTo>
                  <a:pt x="233171" y="0"/>
                </a:moveTo>
                <a:lnTo>
                  <a:pt x="233171" y="109092"/>
                </a:lnTo>
                <a:lnTo>
                  <a:pt x="0" y="109092"/>
                </a:lnTo>
                <a:lnTo>
                  <a:pt x="0" y="436498"/>
                </a:lnTo>
                <a:lnTo>
                  <a:pt x="233171" y="436498"/>
                </a:lnTo>
                <a:lnTo>
                  <a:pt x="233171" y="545591"/>
                </a:lnTo>
                <a:lnTo>
                  <a:pt x="466344" y="272795"/>
                </a:lnTo>
                <a:lnTo>
                  <a:pt x="233171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3090672" y="1914144"/>
            <a:ext cx="2200910" cy="3241675"/>
          </a:xfrm>
          <a:custGeom>
            <a:avLst/>
            <a:gdLst/>
            <a:ahLst/>
            <a:cxnLst/>
            <a:rect l="l" t="t" r="r" b="b"/>
            <a:pathLst>
              <a:path w="2200910" h="3241675">
                <a:moveTo>
                  <a:pt x="1980564" y="0"/>
                </a:moveTo>
                <a:lnTo>
                  <a:pt x="220090" y="0"/>
                </a:lnTo>
                <a:lnTo>
                  <a:pt x="175738" y="4472"/>
                </a:lnTo>
                <a:lnTo>
                  <a:pt x="134427" y="17297"/>
                </a:lnTo>
                <a:lnTo>
                  <a:pt x="97042" y="37591"/>
                </a:lnTo>
                <a:lnTo>
                  <a:pt x="64468" y="64468"/>
                </a:lnTo>
                <a:lnTo>
                  <a:pt x="37591" y="97042"/>
                </a:lnTo>
                <a:lnTo>
                  <a:pt x="17297" y="134427"/>
                </a:lnTo>
                <a:lnTo>
                  <a:pt x="4472" y="175738"/>
                </a:lnTo>
                <a:lnTo>
                  <a:pt x="0" y="220090"/>
                </a:lnTo>
                <a:lnTo>
                  <a:pt x="0" y="3021456"/>
                </a:lnTo>
                <a:lnTo>
                  <a:pt x="4472" y="3065809"/>
                </a:lnTo>
                <a:lnTo>
                  <a:pt x="17297" y="3107120"/>
                </a:lnTo>
                <a:lnTo>
                  <a:pt x="37591" y="3144505"/>
                </a:lnTo>
                <a:lnTo>
                  <a:pt x="64468" y="3177079"/>
                </a:lnTo>
                <a:lnTo>
                  <a:pt x="97042" y="3203956"/>
                </a:lnTo>
                <a:lnTo>
                  <a:pt x="134427" y="3224250"/>
                </a:lnTo>
                <a:lnTo>
                  <a:pt x="175738" y="3237075"/>
                </a:lnTo>
                <a:lnTo>
                  <a:pt x="220090" y="3241547"/>
                </a:lnTo>
                <a:lnTo>
                  <a:pt x="1980564" y="3241547"/>
                </a:lnTo>
                <a:lnTo>
                  <a:pt x="2024917" y="3237075"/>
                </a:lnTo>
                <a:lnTo>
                  <a:pt x="2066228" y="3224250"/>
                </a:lnTo>
                <a:lnTo>
                  <a:pt x="2103613" y="3203956"/>
                </a:lnTo>
                <a:lnTo>
                  <a:pt x="2136187" y="3177079"/>
                </a:lnTo>
                <a:lnTo>
                  <a:pt x="2163064" y="3144505"/>
                </a:lnTo>
                <a:lnTo>
                  <a:pt x="2183358" y="3107120"/>
                </a:lnTo>
                <a:lnTo>
                  <a:pt x="2196183" y="3065809"/>
                </a:lnTo>
                <a:lnTo>
                  <a:pt x="2200655" y="3021456"/>
                </a:lnTo>
                <a:lnTo>
                  <a:pt x="2200655" y="220090"/>
                </a:lnTo>
                <a:lnTo>
                  <a:pt x="2196183" y="175738"/>
                </a:lnTo>
                <a:lnTo>
                  <a:pt x="2183358" y="134427"/>
                </a:lnTo>
                <a:lnTo>
                  <a:pt x="2163064" y="97042"/>
                </a:lnTo>
                <a:lnTo>
                  <a:pt x="2136187" y="64468"/>
                </a:lnTo>
                <a:lnTo>
                  <a:pt x="2103613" y="37591"/>
                </a:lnTo>
                <a:lnTo>
                  <a:pt x="2066228" y="17297"/>
                </a:lnTo>
                <a:lnTo>
                  <a:pt x="2024917" y="4472"/>
                </a:lnTo>
                <a:lnTo>
                  <a:pt x="1980564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/>
          <p:nvPr/>
        </p:nvSpPr>
        <p:spPr>
          <a:xfrm>
            <a:off x="3207257" y="1993773"/>
            <a:ext cx="1954530" cy="2813050"/>
          </a:xfrm>
          <a:prstGeom prst="rect">
            <a:avLst/>
          </a:prstGeom>
        </p:spPr>
        <p:txBody>
          <a:bodyPr wrap="square" lIns="0" tIns="51435" rIns="0" bIns="0" rtlCol="0" vert="horz">
            <a:spAutoFit/>
          </a:bodyPr>
          <a:lstStyle/>
          <a:p>
            <a:pPr marL="12700" marR="558165">
              <a:lnSpc>
                <a:spcPts val="1750"/>
              </a:lnSpc>
              <a:spcBef>
                <a:spcPts val="405"/>
              </a:spcBef>
            </a:pPr>
            <a:r>
              <a:rPr dirty="0" sz="1700" b="1" i="1">
                <a:solidFill>
                  <a:srgbClr val="FFFFFF"/>
                </a:solidFill>
                <a:latin typeface="Arial"/>
                <a:cs typeface="Arial"/>
              </a:rPr>
              <a:t>Выполнен</a:t>
            </a:r>
            <a:r>
              <a:rPr dirty="0" sz="1700" spc="5" b="1" i="1">
                <a:solidFill>
                  <a:srgbClr val="FFFFFF"/>
                </a:solidFill>
                <a:latin typeface="Arial"/>
                <a:cs typeface="Arial"/>
              </a:rPr>
              <a:t>и</a:t>
            </a:r>
            <a:r>
              <a:rPr dirty="0" sz="1700" b="1" i="1">
                <a:solidFill>
                  <a:srgbClr val="FFFFFF"/>
                </a:solidFill>
                <a:latin typeface="Arial"/>
                <a:cs typeface="Arial"/>
              </a:rPr>
              <a:t>е  </a:t>
            </a:r>
            <a:r>
              <a:rPr dirty="0" sz="1700" spc="-10" b="1" i="1">
                <a:solidFill>
                  <a:srgbClr val="FFFFFF"/>
                </a:solidFill>
                <a:latin typeface="Arial"/>
                <a:cs typeface="Arial"/>
              </a:rPr>
              <a:t>групповой</a:t>
            </a:r>
            <a:endParaRPr sz="1700">
              <a:latin typeface="Arial"/>
              <a:cs typeface="Arial"/>
            </a:endParaRPr>
          </a:p>
          <a:p>
            <a:pPr marL="12700">
              <a:lnSpc>
                <a:spcPts val="1755"/>
              </a:lnSpc>
            </a:pPr>
            <a:r>
              <a:rPr dirty="0" sz="1700" b="1" i="1">
                <a:solidFill>
                  <a:srgbClr val="FFFFFF"/>
                </a:solidFill>
                <a:latin typeface="Arial"/>
                <a:cs typeface="Arial"/>
              </a:rPr>
              <a:t>работы:</a:t>
            </a:r>
            <a:endParaRPr sz="1700">
              <a:latin typeface="Arial"/>
              <a:cs typeface="Arial"/>
            </a:endParaRPr>
          </a:p>
          <a:p>
            <a:pPr marL="127000" marR="817244" indent="-114300">
              <a:lnSpc>
                <a:spcPts val="1340"/>
              </a:lnSpc>
              <a:spcBef>
                <a:spcPts val="700"/>
              </a:spcBef>
              <a:buChar char="•"/>
              <a:tabLst>
                <a:tab pos="127000" algn="l"/>
              </a:tabLst>
            </a:pPr>
            <a:r>
              <a:rPr dirty="0" sz="1300" spc="-25">
                <a:solidFill>
                  <a:srgbClr val="FFFFFF"/>
                </a:solidFill>
                <a:latin typeface="Microsoft Sans Serif"/>
                <a:cs typeface="Microsoft Sans Serif"/>
              </a:rPr>
              <a:t>знакомство </a:t>
            </a:r>
            <a:r>
              <a:rPr dirty="0" sz="1300" spc="-5">
                <a:solidFill>
                  <a:srgbClr val="FFFFFF"/>
                </a:solidFill>
                <a:latin typeface="Microsoft Sans Serif"/>
                <a:cs typeface="Microsoft Sans Serif"/>
              </a:rPr>
              <a:t>с </a:t>
            </a:r>
            <a:r>
              <a:rPr dirty="0" sz="1300" spc="-3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Microsoft Sans Serif"/>
                <a:cs typeface="Microsoft Sans Serif"/>
              </a:rPr>
              <a:t>материалом;</a:t>
            </a:r>
            <a:endParaRPr sz="1300">
              <a:latin typeface="Microsoft Sans Serif"/>
              <a:cs typeface="Microsoft Sans Serif"/>
            </a:endParaRPr>
          </a:p>
          <a:p>
            <a:pPr marL="127000" marR="5080" indent="-114300">
              <a:lnSpc>
                <a:spcPts val="1340"/>
              </a:lnSpc>
              <a:spcBef>
                <a:spcPts val="235"/>
              </a:spcBef>
              <a:buChar char="•"/>
              <a:tabLst>
                <a:tab pos="127000" algn="l"/>
              </a:tabLst>
            </a:pPr>
            <a:r>
              <a:rPr dirty="0" sz="1300" spc="-15">
                <a:solidFill>
                  <a:srgbClr val="FFFFFF"/>
                </a:solidFill>
                <a:latin typeface="Microsoft Sans Serif"/>
                <a:cs typeface="Microsoft Sans Serif"/>
              </a:rPr>
              <a:t>распределение </a:t>
            </a:r>
            <a:r>
              <a:rPr dirty="0" sz="1300" spc="-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Microsoft Sans Serif"/>
                <a:cs typeface="Microsoft Sans Serif"/>
              </a:rPr>
              <a:t>заданий </a:t>
            </a:r>
            <a:r>
              <a:rPr dirty="0" sz="1300" spc="-10">
                <a:solidFill>
                  <a:srgbClr val="FFFFFF"/>
                </a:solidFill>
                <a:latin typeface="Microsoft Sans Serif"/>
                <a:cs typeface="Microsoft Sans Serif"/>
              </a:rPr>
              <a:t>внутри</a:t>
            </a:r>
            <a:r>
              <a:rPr dirty="0" sz="1300" spc="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Microsoft Sans Serif"/>
                <a:cs typeface="Microsoft Sans Serif"/>
              </a:rPr>
              <a:t>группы;</a:t>
            </a:r>
            <a:endParaRPr sz="1300">
              <a:latin typeface="Microsoft Sans Serif"/>
              <a:cs typeface="Microsoft Sans Serif"/>
            </a:endParaRPr>
          </a:p>
          <a:p>
            <a:pPr marL="127000" indent="-114300">
              <a:lnSpc>
                <a:spcPct val="100000"/>
              </a:lnSpc>
              <a:spcBef>
                <a:spcPts val="10"/>
              </a:spcBef>
              <a:buChar char="•"/>
              <a:tabLst>
                <a:tab pos="127000" algn="l"/>
              </a:tabLst>
            </a:pPr>
            <a:r>
              <a:rPr dirty="0" sz="1300" spc="-10">
                <a:solidFill>
                  <a:srgbClr val="FFFFFF"/>
                </a:solidFill>
                <a:latin typeface="Microsoft Sans Serif"/>
                <a:cs typeface="Microsoft Sans Serif"/>
              </a:rPr>
              <a:t>выполнение</a:t>
            </a:r>
            <a:r>
              <a:rPr dirty="0" sz="130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Microsoft Sans Serif"/>
                <a:cs typeface="Microsoft Sans Serif"/>
              </a:rPr>
              <a:t>задания;</a:t>
            </a:r>
            <a:endParaRPr sz="1300">
              <a:latin typeface="Microsoft Sans Serif"/>
              <a:cs typeface="Microsoft Sans Serif"/>
            </a:endParaRPr>
          </a:p>
          <a:p>
            <a:pPr marL="127000" marR="289560" indent="-114300">
              <a:lnSpc>
                <a:spcPct val="86200"/>
              </a:lnSpc>
              <a:spcBef>
                <a:spcPts val="225"/>
              </a:spcBef>
              <a:buChar char="•"/>
              <a:tabLst>
                <a:tab pos="127000" algn="l"/>
              </a:tabLst>
            </a:pPr>
            <a:r>
              <a:rPr dirty="0" sz="1300" spc="-10">
                <a:solidFill>
                  <a:srgbClr val="FFFFFF"/>
                </a:solidFill>
                <a:latin typeface="Microsoft Sans Serif"/>
                <a:cs typeface="Microsoft Sans Serif"/>
              </a:rPr>
              <a:t>обсуждение </a:t>
            </a:r>
            <a:r>
              <a:rPr dirty="0" sz="1300" spc="-20">
                <a:solidFill>
                  <a:srgbClr val="FFFFFF"/>
                </a:solidFill>
                <a:latin typeface="Microsoft Sans Serif"/>
                <a:cs typeface="Microsoft Sans Serif"/>
              </a:rPr>
              <a:t>общего </a:t>
            </a:r>
            <a:r>
              <a:rPr dirty="0" sz="1300" spc="-3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Microsoft Sans Serif"/>
                <a:cs typeface="Microsoft Sans Serif"/>
              </a:rPr>
              <a:t>задания</a:t>
            </a:r>
            <a:r>
              <a:rPr dirty="0" sz="1300" spc="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Microsoft Sans Serif"/>
                <a:cs typeface="Microsoft Sans Serif"/>
              </a:rPr>
              <a:t>группы </a:t>
            </a:r>
            <a:r>
              <a:rPr dirty="0" sz="13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Microsoft Sans Serif"/>
                <a:cs typeface="Microsoft Sans Serif"/>
              </a:rPr>
              <a:t>(дополнения, </a:t>
            </a:r>
            <a:r>
              <a:rPr dirty="0" sz="1300" spc="-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300" spc="-10">
                <a:solidFill>
                  <a:srgbClr val="FFFFFF"/>
                </a:solidFill>
                <a:latin typeface="Microsoft Sans Serif"/>
                <a:cs typeface="Microsoft Sans Serif"/>
              </a:rPr>
              <a:t>обобщения);</a:t>
            </a:r>
            <a:endParaRPr sz="1300">
              <a:latin typeface="Microsoft Sans Serif"/>
              <a:cs typeface="Microsoft Sans Serif"/>
            </a:endParaRPr>
          </a:p>
          <a:p>
            <a:pPr marL="127000" marR="273050" indent="-114300">
              <a:lnSpc>
                <a:spcPts val="1340"/>
              </a:lnSpc>
              <a:spcBef>
                <a:spcPts val="240"/>
              </a:spcBef>
              <a:buChar char="•"/>
              <a:tabLst>
                <a:tab pos="127000" algn="l"/>
              </a:tabLst>
            </a:pPr>
            <a:r>
              <a:rPr dirty="0" sz="1300" spc="-15">
                <a:solidFill>
                  <a:srgbClr val="FFFFFF"/>
                </a:solidFill>
                <a:latin typeface="Microsoft Sans Serif"/>
                <a:cs typeface="Microsoft Sans Serif"/>
              </a:rPr>
              <a:t>подведение</a:t>
            </a:r>
            <a:r>
              <a:rPr dirty="0" sz="1300" spc="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Microsoft Sans Serif"/>
                <a:cs typeface="Microsoft Sans Serif"/>
              </a:rPr>
              <a:t>итогов </a:t>
            </a:r>
            <a:r>
              <a:rPr dirty="0" sz="1300" spc="-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300" spc="-25">
                <a:solidFill>
                  <a:srgbClr val="FFFFFF"/>
                </a:solidFill>
                <a:latin typeface="Microsoft Sans Serif"/>
                <a:cs typeface="Microsoft Sans Serif"/>
              </a:rPr>
              <a:t>группового</a:t>
            </a:r>
            <a:r>
              <a:rPr dirty="0" sz="1300" spc="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Microsoft Sans Serif"/>
                <a:cs typeface="Microsoft Sans Serif"/>
              </a:rPr>
              <a:t>задания.</a:t>
            </a:r>
            <a:endParaRPr sz="1300">
              <a:latin typeface="Microsoft Sans Serif"/>
              <a:cs typeface="Microsoft Sans Serif"/>
            </a:endParaRPr>
          </a:p>
        </p:txBody>
      </p:sp>
      <p:sp>
        <p:nvSpPr>
          <p:cNvPr id="8" name="object 8"/>
          <p:cNvSpPr/>
          <p:nvPr/>
        </p:nvSpPr>
        <p:spPr>
          <a:xfrm>
            <a:off x="5512308" y="3262884"/>
            <a:ext cx="466725" cy="546100"/>
          </a:xfrm>
          <a:custGeom>
            <a:avLst/>
            <a:gdLst/>
            <a:ahLst/>
            <a:cxnLst/>
            <a:rect l="l" t="t" r="r" b="b"/>
            <a:pathLst>
              <a:path w="466725" h="546100">
                <a:moveTo>
                  <a:pt x="233171" y="0"/>
                </a:moveTo>
                <a:lnTo>
                  <a:pt x="233171" y="109092"/>
                </a:lnTo>
                <a:lnTo>
                  <a:pt x="0" y="109092"/>
                </a:lnTo>
                <a:lnTo>
                  <a:pt x="0" y="436498"/>
                </a:lnTo>
                <a:lnTo>
                  <a:pt x="233171" y="436498"/>
                </a:lnTo>
                <a:lnTo>
                  <a:pt x="233171" y="545591"/>
                </a:lnTo>
                <a:lnTo>
                  <a:pt x="466343" y="272795"/>
                </a:lnTo>
                <a:lnTo>
                  <a:pt x="233171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6172200" y="1914144"/>
            <a:ext cx="2202180" cy="3241675"/>
          </a:xfrm>
          <a:custGeom>
            <a:avLst/>
            <a:gdLst/>
            <a:ahLst/>
            <a:cxnLst/>
            <a:rect l="l" t="t" r="r" b="b"/>
            <a:pathLst>
              <a:path w="2202179" h="3241675">
                <a:moveTo>
                  <a:pt x="1981961" y="0"/>
                </a:moveTo>
                <a:lnTo>
                  <a:pt x="220217" y="0"/>
                </a:lnTo>
                <a:lnTo>
                  <a:pt x="175824" y="4472"/>
                </a:lnTo>
                <a:lnTo>
                  <a:pt x="134481" y="17299"/>
                </a:lnTo>
                <a:lnTo>
                  <a:pt x="97073" y="37598"/>
                </a:lnTo>
                <a:lnTo>
                  <a:pt x="64484" y="64484"/>
                </a:lnTo>
                <a:lnTo>
                  <a:pt x="37598" y="97073"/>
                </a:lnTo>
                <a:lnTo>
                  <a:pt x="17299" y="134481"/>
                </a:lnTo>
                <a:lnTo>
                  <a:pt x="4472" y="175824"/>
                </a:lnTo>
                <a:lnTo>
                  <a:pt x="0" y="220217"/>
                </a:lnTo>
                <a:lnTo>
                  <a:pt x="0" y="3021329"/>
                </a:lnTo>
                <a:lnTo>
                  <a:pt x="4472" y="3065723"/>
                </a:lnTo>
                <a:lnTo>
                  <a:pt x="17299" y="3107066"/>
                </a:lnTo>
                <a:lnTo>
                  <a:pt x="37598" y="3144474"/>
                </a:lnTo>
                <a:lnTo>
                  <a:pt x="64484" y="3177063"/>
                </a:lnTo>
                <a:lnTo>
                  <a:pt x="97073" y="3203949"/>
                </a:lnTo>
                <a:lnTo>
                  <a:pt x="134481" y="3224248"/>
                </a:lnTo>
                <a:lnTo>
                  <a:pt x="175824" y="3237075"/>
                </a:lnTo>
                <a:lnTo>
                  <a:pt x="220217" y="3241547"/>
                </a:lnTo>
                <a:lnTo>
                  <a:pt x="1981961" y="3241547"/>
                </a:lnTo>
                <a:lnTo>
                  <a:pt x="2026355" y="3237075"/>
                </a:lnTo>
                <a:lnTo>
                  <a:pt x="2067698" y="3224248"/>
                </a:lnTo>
                <a:lnTo>
                  <a:pt x="2105106" y="3203949"/>
                </a:lnTo>
                <a:lnTo>
                  <a:pt x="2137695" y="3177063"/>
                </a:lnTo>
                <a:lnTo>
                  <a:pt x="2164581" y="3144474"/>
                </a:lnTo>
                <a:lnTo>
                  <a:pt x="2184880" y="3107066"/>
                </a:lnTo>
                <a:lnTo>
                  <a:pt x="2197707" y="3065723"/>
                </a:lnTo>
                <a:lnTo>
                  <a:pt x="2202179" y="3021329"/>
                </a:lnTo>
                <a:lnTo>
                  <a:pt x="2202179" y="220217"/>
                </a:lnTo>
                <a:lnTo>
                  <a:pt x="2197707" y="175824"/>
                </a:lnTo>
                <a:lnTo>
                  <a:pt x="2184880" y="134481"/>
                </a:lnTo>
                <a:lnTo>
                  <a:pt x="2164581" y="97073"/>
                </a:lnTo>
                <a:lnTo>
                  <a:pt x="2137695" y="64484"/>
                </a:lnTo>
                <a:lnTo>
                  <a:pt x="2105106" y="37598"/>
                </a:lnTo>
                <a:lnTo>
                  <a:pt x="2067698" y="17299"/>
                </a:lnTo>
                <a:lnTo>
                  <a:pt x="2026355" y="4472"/>
                </a:lnTo>
                <a:lnTo>
                  <a:pt x="1981961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6290309" y="1993773"/>
            <a:ext cx="1919605" cy="2020570"/>
          </a:xfrm>
          <a:prstGeom prst="rect">
            <a:avLst/>
          </a:prstGeom>
        </p:spPr>
        <p:txBody>
          <a:bodyPr wrap="square" lIns="0" tIns="51435" rIns="0" bIns="0" rtlCol="0" vert="horz">
            <a:spAutoFit/>
          </a:bodyPr>
          <a:lstStyle/>
          <a:p>
            <a:pPr marL="12700" marR="5080">
              <a:lnSpc>
                <a:spcPts val="1750"/>
              </a:lnSpc>
              <a:spcBef>
                <a:spcPts val="405"/>
              </a:spcBef>
            </a:pPr>
            <a:r>
              <a:rPr dirty="0" sz="1700" b="1" i="1">
                <a:solidFill>
                  <a:srgbClr val="FFFFFF"/>
                </a:solidFill>
                <a:latin typeface="Arial"/>
                <a:cs typeface="Arial"/>
              </a:rPr>
              <a:t>За</a:t>
            </a:r>
            <a:r>
              <a:rPr dirty="0" sz="1700" spc="40" b="1" i="1">
                <a:solidFill>
                  <a:srgbClr val="FFFFFF"/>
                </a:solidFill>
                <a:latin typeface="Arial"/>
                <a:cs typeface="Arial"/>
              </a:rPr>
              <a:t>к</a:t>
            </a:r>
            <a:r>
              <a:rPr dirty="0" sz="1700" spc="-5" b="1" i="1">
                <a:solidFill>
                  <a:srgbClr val="FFFFFF"/>
                </a:solidFill>
                <a:latin typeface="Arial"/>
                <a:cs typeface="Arial"/>
              </a:rPr>
              <a:t>л</a:t>
            </a:r>
            <a:r>
              <a:rPr dirty="0" sz="1700" spc="-110" b="1" i="1">
                <a:solidFill>
                  <a:srgbClr val="FFFFFF"/>
                </a:solidFill>
                <a:latin typeface="Arial"/>
                <a:cs typeface="Arial"/>
              </a:rPr>
              <a:t>ю</a:t>
            </a:r>
            <a:r>
              <a:rPr dirty="0" sz="1700" b="1" i="1">
                <a:solidFill>
                  <a:srgbClr val="FFFFFF"/>
                </a:solidFill>
                <a:latin typeface="Arial"/>
                <a:cs typeface="Arial"/>
              </a:rPr>
              <a:t>чи</a:t>
            </a:r>
            <a:r>
              <a:rPr dirty="0" sz="1700" spc="-30" b="1" i="1">
                <a:solidFill>
                  <a:srgbClr val="FFFFFF"/>
                </a:solidFill>
                <a:latin typeface="Arial"/>
                <a:cs typeface="Arial"/>
              </a:rPr>
              <a:t>т</a:t>
            </a:r>
            <a:r>
              <a:rPr dirty="0" sz="1700" spc="20" b="1" i="1">
                <a:solidFill>
                  <a:srgbClr val="FFFFFF"/>
                </a:solidFill>
                <a:latin typeface="Arial"/>
                <a:cs typeface="Arial"/>
              </a:rPr>
              <a:t>е</a:t>
            </a:r>
            <a:r>
              <a:rPr dirty="0" sz="1700" spc="-5" b="1" i="1">
                <a:solidFill>
                  <a:srgbClr val="FFFFFF"/>
                </a:solidFill>
                <a:latin typeface="Arial"/>
                <a:cs typeface="Arial"/>
              </a:rPr>
              <a:t>л</a:t>
            </a:r>
            <a:r>
              <a:rPr dirty="0" sz="1700" spc="-10" b="1" i="1">
                <a:solidFill>
                  <a:srgbClr val="FFFFFF"/>
                </a:solidFill>
                <a:latin typeface="Arial"/>
                <a:cs typeface="Arial"/>
              </a:rPr>
              <a:t>ь</a:t>
            </a:r>
            <a:r>
              <a:rPr dirty="0" sz="1700" b="1" i="1">
                <a:solidFill>
                  <a:srgbClr val="FFFFFF"/>
                </a:solidFill>
                <a:latin typeface="Arial"/>
                <a:cs typeface="Arial"/>
              </a:rPr>
              <a:t>ная  </a:t>
            </a:r>
            <a:r>
              <a:rPr dirty="0" sz="1700" b="1" i="1">
                <a:solidFill>
                  <a:srgbClr val="FFFFFF"/>
                </a:solidFill>
                <a:latin typeface="Arial"/>
                <a:cs typeface="Arial"/>
              </a:rPr>
              <a:t>часть:</a:t>
            </a:r>
            <a:endParaRPr sz="1700">
              <a:latin typeface="Arial"/>
              <a:cs typeface="Arial"/>
            </a:endParaRPr>
          </a:p>
          <a:p>
            <a:pPr marL="127000" marR="132715" indent="-114300">
              <a:lnSpc>
                <a:spcPct val="86600"/>
              </a:lnSpc>
              <a:spcBef>
                <a:spcPts val="670"/>
              </a:spcBef>
              <a:buChar char="•"/>
              <a:tabLst>
                <a:tab pos="127000" algn="l"/>
              </a:tabLst>
            </a:pPr>
            <a:r>
              <a:rPr dirty="0" sz="1300" spc="-10">
                <a:solidFill>
                  <a:srgbClr val="FFFFFF"/>
                </a:solidFill>
                <a:latin typeface="Microsoft Sans Serif"/>
                <a:cs typeface="Microsoft Sans Serif"/>
              </a:rPr>
              <a:t>сообщение</a:t>
            </a:r>
            <a:r>
              <a:rPr dirty="0" sz="1300" spc="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Microsoft Sans Serif"/>
                <a:cs typeface="Microsoft Sans Serif"/>
              </a:rPr>
              <a:t>о </a:t>
            </a:r>
            <a:r>
              <a:rPr dirty="0" sz="130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300" spc="-30">
                <a:solidFill>
                  <a:srgbClr val="FFFFFF"/>
                </a:solidFill>
                <a:latin typeface="Microsoft Sans Serif"/>
                <a:cs typeface="Microsoft Sans Serif"/>
              </a:rPr>
              <a:t>результатах</a:t>
            </a:r>
            <a:r>
              <a:rPr dirty="0" sz="1300" spc="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Microsoft Sans Serif"/>
                <a:cs typeface="Microsoft Sans Serif"/>
              </a:rPr>
              <a:t>работы</a:t>
            </a:r>
            <a:r>
              <a:rPr dirty="0" sz="130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Microsoft Sans Serif"/>
                <a:cs typeface="Microsoft Sans Serif"/>
              </a:rPr>
              <a:t>в </a:t>
            </a:r>
            <a:r>
              <a:rPr dirty="0" sz="1300" spc="-3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Microsoft Sans Serif"/>
                <a:cs typeface="Microsoft Sans Serif"/>
              </a:rPr>
              <a:t>группах;</a:t>
            </a:r>
            <a:endParaRPr sz="1300">
              <a:latin typeface="Microsoft Sans Serif"/>
              <a:cs typeface="Microsoft Sans Serif"/>
            </a:endParaRPr>
          </a:p>
          <a:p>
            <a:pPr marL="127000" marR="96520" indent="-114300">
              <a:lnSpc>
                <a:spcPts val="1340"/>
              </a:lnSpc>
              <a:spcBef>
                <a:spcPts val="240"/>
              </a:spcBef>
              <a:buChar char="•"/>
              <a:tabLst>
                <a:tab pos="127000" algn="l"/>
              </a:tabLst>
            </a:pPr>
            <a:r>
              <a:rPr dirty="0" sz="1300" spc="-10">
                <a:solidFill>
                  <a:srgbClr val="FFFFFF"/>
                </a:solidFill>
                <a:latin typeface="Microsoft Sans Serif"/>
                <a:cs typeface="Microsoft Sans Serif"/>
              </a:rPr>
              <a:t>общий</a:t>
            </a:r>
            <a:r>
              <a:rPr dirty="0" sz="1300" spc="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Microsoft Sans Serif"/>
                <a:cs typeface="Microsoft Sans Serif"/>
              </a:rPr>
              <a:t>вывод</a:t>
            </a:r>
            <a:r>
              <a:rPr dirty="0" sz="1300" spc="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Microsoft Sans Serif"/>
                <a:cs typeface="Microsoft Sans Serif"/>
              </a:rPr>
              <a:t>о </a:t>
            </a:r>
            <a:r>
              <a:rPr dirty="0" sz="130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Microsoft Sans Serif"/>
                <a:cs typeface="Microsoft Sans Serif"/>
              </a:rPr>
              <a:t>групповой</a:t>
            </a:r>
            <a:r>
              <a:rPr dirty="0" sz="1300" spc="4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Microsoft Sans Serif"/>
                <a:cs typeface="Microsoft Sans Serif"/>
              </a:rPr>
              <a:t>работе</a:t>
            </a:r>
            <a:r>
              <a:rPr dirty="0" sz="1300" spc="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300" spc="-5">
                <a:solidFill>
                  <a:srgbClr val="FFFFFF"/>
                </a:solidFill>
                <a:latin typeface="Microsoft Sans Serif"/>
                <a:cs typeface="Microsoft Sans Serif"/>
              </a:rPr>
              <a:t>и </a:t>
            </a:r>
            <a:r>
              <a:rPr dirty="0" sz="130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Microsoft Sans Serif"/>
                <a:cs typeface="Microsoft Sans Serif"/>
              </a:rPr>
              <a:t>достижении </a:t>
            </a:r>
            <a:r>
              <a:rPr dirty="0" sz="1300" spc="-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300" spc="-15">
                <a:solidFill>
                  <a:srgbClr val="FFFFFF"/>
                </a:solidFill>
                <a:latin typeface="Microsoft Sans Serif"/>
                <a:cs typeface="Microsoft Sans Serif"/>
              </a:rPr>
              <a:t>поставленной</a:t>
            </a:r>
            <a:r>
              <a:rPr dirty="0" sz="1300" spc="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Microsoft Sans Serif"/>
                <a:cs typeface="Microsoft Sans Serif"/>
              </a:rPr>
              <a:t>задачи;</a:t>
            </a:r>
            <a:endParaRPr sz="1300">
              <a:latin typeface="Microsoft Sans Serif"/>
              <a:cs typeface="Microsoft Sans Serif"/>
            </a:endParaRPr>
          </a:p>
          <a:p>
            <a:pPr marL="127000" indent="-114300">
              <a:lnSpc>
                <a:spcPct val="100000"/>
              </a:lnSpc>
              <a:spcBef>
                <a:spcPts val="15"/>
              </a:spcBef>
              <a:buChar char="•"/>
              <a:tabLst>
                <a:tab pos="127000" algn="l"/>
              </a:tabLst>
            </a:pPr>
            <a:r>
              <a:rPr dirty="0" sz="1300" spc="-10">
                <a:solidFill>
                  <a:srgbClr val="FFFFFF"/>
                </a:solidFill>
                <a:latin typeface="Microsoft Sans Serif"/>
                <a:cs typeface="Microsoft Sans Serif"/>
              </a:rPr>
              <a:t>выставление</a:t>
            </a:r>
            <a:r>
              <a:rPr dirty="0" sz="1300" spc="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300" spc="-20">
                <a:solidFill>
                  <a:srgbClr val="FFFFFF"/>
                </a:solidFill>
                <a:latin typeface="Microsoft Sans Serif"/>
                <a:cs typeface="Microsoft Sans Serif"/>
              </a:rPr>
              <a:t>оценок.</a:t>
            </a:r>
            <a:endParaRPr sz="1300">
              <a:latin typeface="Microsoft Sans Serif"/>
              <a:cs typeface="Microsoft Sans Serif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 spc="-5"/>
              <a:t>14</a:t>
            </a:fld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219200" y="1219200"/>
            <a:ext cx="6858000" cy="4953000"/>
            <a:chOff x="1219200" y="1219200"/>
            <a:chExt cx="6858000" cy="4953000"/>
          </a:xfrm>
        </p:grpSpPr>
        <p:sp>
          <p:nvSpPr>
            <p:cNvPr id="3" name="object 3"/>
            <p:cNvSpPr/>
            <p:nvPr/>
          </p:nvSpPr>
          <p:spPr>
            <a:xfrm>
              <a:off x="1219200" y="1219200"/>
              <a:ext cx="6858000" cy="4953000"/>
            </a:xfrm>
            <a:custGeom>
              <a:avLst/>
              <a:gdLst/>
              <a:ahLst/>
              <a:cxnLst/>
              <a:rect l="l" t="t" r="r" b="b"/>
              <a:pathLst>
                <a:path w="6858000" h="4953000">
                  <a:moveTo>
                    <a:pt x="6858000" y="0"/>
                  </a:moveTo>
                  <a:lnTo>
                    <a:pt x="0" y="0"/>
                  </a:lnTo>
                  <a:lnTo>
                    <a:pt x="0" y="4953000"/>
                  </a:lnTo>
                  <a:lnTo>
                    <a:pt x="6858000" y="4953000"/>
                  </a:lnTo>
                  <a:lnTo>
                    <a:pt x="6858000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604772" y="3986783"/>
              <a:ext cx="1602105" cy="800100"/>
            </a:xfrm>
            <a:custGeom>
              <a:avLst/>
              <a:gdLst/>
              <a:ahLst/>
              <a:cxnLst/>
              <a:rect l="l" t="t" r="r" b="b"/>
              <a:pathLst>
                <a:path w="1602105" h="800100">
                  <a:moveTo>
                    <a:pt x="1521714" y="0"/>
                  </a:moveTo>
                  <a:lnTo>
                    <a:pt x="80009" y="0"/>
                  </a:lnTo>
                  <a:lnTo>
                    <a:pt x="48863" y="6286"/>
                  </a:lnTo>
                  <a:lnTo>
                    <a:pt x="23431" y="23431"/>
                  </a:lnTo>
                  <a:lnTo>
                    <a:pt x="6286" y="48863"/>
                  </a:lnTo>
                  <a:lnTo>
                    <a:pt x="0" y="80010"/>
                  </a:lnTo>
                  <a:lnTo>
                    <a:pt x="0" y="720090"/>
                  </a:lnTo>
                  <a:lnTo>
                    <a:pt x="6286" y="751236"/>
                  </a:lnTo>
                  <a:lnTo>
                    <a:pt x="23431" y="776668"/>
                  </a:lnTo>
                  <a:lnTo>
                    <a:pt x="48863" y="793813"/>
                  </a:lnTo>
                  <a:lnTo>
                    <a:pt x="80009" y="800100"/>
                  </a:lnTo>
                  <a:lnTo>
                    <a:pt x="1521714" y="800100"/>
                  </a:lnTo>
                  <a:lnTo>
                    <a:pt x="1552860" y="793813"/>
                  </a:lnTo>
                  <a:lnTo>
                    <a:pt x="1578292" y="776668"/>
                  </a:lnTo>
                  <a:lnTo>
                    <a:pt x="1595437" y="751236"/>
                  </a:lnTo>
                  <a:lnTo>
                    <a:pt x="1601723" y="720090"/>
                  </a:lnTo>
                  <a:lnTo>
                    <a:pt x="1601723" y="80010"/>
                  </a:lnTo>
                  <a:lnTo>
                    <a:pt x="1595437" y="48863"/>
                  </a:lnTo>
                  <a:lnTo>
                    <a:pt x="1578292" y="23431"/>
                  </a:lnTo>
                  <a:lnTo>
                    <a:pt x="1552860" y="6286"/>
                  </a:lnTo>
                  <a:lnTo>
                    <a:pt x="152171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604772" y="3986783"/>
              <a:ext cx="1602105" cy="800100"/>
            </a:xfrm>
            <a:custGeom>
              <a:avLst/>
              <a:gdLst/>
              <a:ahLst/>
              <a:cxnLst/>
              <a:rect l="l" t="t" r="r" b="b"/>
              <a:pathLst>
                <a:path w="1602105" h="800100">
                  <a:moveTo>
                    <a:pt x="0" y="80010"/>
                  </a:moveTo>
                  <a:lnTo>
                    <a:pt x="6286" y="48863"/>
                  </a:lnTo>
                  <a:lnTo>
                    <a:pt x="23431" y="23431"/>
                  </a:lnTo>
                  <a:lnTo>
                    <a:pt x="48863" y="6286"/>
                  </a:lnTo>
                  <a:lnTo>
                    <a:pt x="80009" y="0"/>
                  </a:lnTo>
                  <a:lnTo>
                    <a:pt x="1521714" y="0"/>
                  </a:lnTo>
                  <a:lnTo>
                    <a:pt x="1552860" y="6286"/>
                  </a:lnTo>
                  <a:lnTo>
                    <a:pt x="1578292" y="23431"/>
                  </a:lnTo>
                  <a:lnTo>
                    <a:pt x="1595437" y="48863"/>
                  </a:lnTo>
                  <a:lnTo>
                    <a:pt x="1601723" y="80010"/>
                  </a:lnTo>
                  <a:lnTo>
                    <a:pt x="1601723" y="720090"/>
                  </a:lnTo>
                  <a:lnTo>
                    <a:pt x="1595437" y="751236"/>
                  </a:lnTo>
                  <a:lnTo>
                    <a:pt x="1578292" y="776668"/>
                  </a:lnTo>
                  <a:lnTo>
                    <a:pt x="1552860" y="793813"/>
                  </a:lnTo>
                  <a:lnTo>
                    <a:pt x="1521714" y="800100"/>
                  </a:lnTo>
                  <a:lnTo>
                    <a:pt x="80009" y="800100"/>
                  </a:lnTo>
                  <a:lnTo>
                    <a:pt x="48863" y="793813"/>
                  </a:lnTo>
                  <a:lnTo>
                    <a:pt x="23431" y="776668"/>
                  </a:lnTo>
                  <a:lnTo>
                    <a:pt x="6286" y="751236"/>
                  </a:lnTo>
                  <a:lnTo>
                    <a:pt x="0" y="720090"/>
                  </a:lnTo>
                  <a:lnTo>
                    <a:pt x="0" y="80010"/>
                  </a:lnTo>
                  <a:close/>
                </a:path>
              </a:pathLst>
            </a:custGeom>
            <a:ln w="1219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/>
          <p:nvPr/>
        </p:nvSpPr>
        <p:spPr>
          <a:xfrm>
            <a:off x="1874773" y="4234688"/>
            <a:ext cx="107442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95"/>
              </a:spcBef>
            </a:pPr>
            <a:r>
              <a:rPr dirty="0" sz="1600" spc="-5" b="1">
                <a:solidFill>
                  <a:srgbClr val="006FC0"/>
                </a:solidFill>
                <a:latin typeface="Arial"/>
                <a:cs typeface="Arial"/>
              </a:rPr>
              <a:t>Принципы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7" name="object 7"/>
          <p:cNvGrpSpPr/>
          <p:nvPr/>
        </p:nvGrpSpPr>
        <p:grpSpPr>
          <a:xfrm>
            <a:off x="3200145" y="1215897"/>
            <a:ext cx="4498340" cy="3176905"/>
            <a:chOff x="3200145" y="1215897"/>
            <a:chExt cx="4498340" cy="3176905"/>
          </a:xfrm>
        </p:grpSpPr>
        <p:sp>
          <p:nvSpPr>
            <p:cNvPr id="8" name="object 8"/>
            <p:cNvSpPr/>
            <p:nvPr/>
          </p:nvSpPr>
          <p:spPr>
            <a:xfrm>
              <a:off x="3206495" y="3004946"/>
              <a:ext cx="640715" cy="1381760"/>
            </a:xfrm>
            <a:custGeom>
              <a:avLst/>
              <a:gdLst/>
              <a:ahLst/>
              <a:cxnLst/>
              <a:rect l="l" t="t" r="r" b="b"/>
              <a:pathLst>
                <a:path w="640714" h="1381760">
                  <a:moveTo>
                    <a:pt x="0" y="1381505"/>
                  </a:moveTo>
                  <a:lnTo>
                    <a:pt x="640715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9" name="object 9"/>
            <p:cNvSpPr/>
            <p:nvPr/>
          </p:nvSpPr>
          <p:spPr>
            <a:xfrm>
              <a:off x="3846575" y="2604515"/>
              <a:ext cx="1603375" cy="800100"/>
            </a:xfrm>
            <a:custGeom>
              <a:avLst/>
              <a:gdLst/>
              <a:ahLst/>
              <a:cxnLst/>
              <a:rect l="l" t="t" r="r" b="b"/>
              <a:pathLst>
                <a:path w="1603375" h="800100">
                  <a:moveTo>
                    <a:pt x="1523238" y="0"/>
                  </a:moveTo>
                  <a:lnTo>
                    <a:pt x="80010" y="0"/>
                  </a:lnTo>
                  <a:lnTo>
                    <a:pt x="48863" y="6286"/>
                  </a:lnTo>
                  <a:lnTo>
                    <a:pt x="23431" y="23431"/>
                  </a:lnTo>
                  <a:lnTo>
                    <a:pt x="6286" y="48863"/>
                  </a:lnTo>
                  <a:lnTo>
                    <a:pt x="0" y="80010"/>
                  </a:lnTo>
                  <a:lnTo>
                    <a:pt x="0" y="720089"/>
                  </a:lnTo>
                  <a:lnTo>
                    <a:pt x="6286" y="751236"/>
                  </a:lnTo>
                  <a:lnTo>
                    <a:pt x="23431" y="776668"/>
                  </a:lnTo>
                  <a:lnTo>
                    <a:pt x="48863" y="793813"/>
                  </a:lnTo>
                  <a:lnTo>
                    <a:pt x="80010" y="800100"/>
                  </a:lnTo>
                  <a:lnTo>
                    <a:pt x="1523238" y="800100"/>
                  </a:lnTo>
                  <a:lnTo>
                    <a:pt x="1554384" y="793813"/>
                  </a:lnTo>
                  <a:lnTo>
                    <a:pt x="1579816" y="776668"/>
                  </a:lnTo>
                  <a:lnTo>
                    <a:pt x="1596961" y="751236"/>
                  </a:lnTo>
                  <a:lnTo>
                    <a:pt x="1603248" y="720089"/>
                  </a:lnTo>
                  <a:lnTo>
                    <a:pt x="1603248" y="80010"/>
                  </a:lnTo>
                  <a:lnTo>
                    <a:pt x="1596961" y="48863"/>
                  </a:lnTo>
                  <a:lnTo>
                    <a:pt x="1579816" y="23431"/>
                  </a:lnTo>
                  <a:lnTo>
                    <a:pt x="1554384" y="6286"/>
                  </a:lnTo>
                  <a:lnTo>
                    <a:pt x="152323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3846575" y="2604515"/>
              <a:ext cx="1603375" cy="800100"/>
            </a:xfrm>
            <a:custGeom>
              <a:avLst/>
              <a:gdLst/>
              <a:ahLst/>
              <a:cxnLst/>
              <a:rect l="l" t="t" r="r" b="b"/>
              <a:pathLst>
                <a:path w="1603375" h="800100">
                  <a:moveTo>
                    <a:pt x="0" y="80010"/>
                  </a:moveTo>
                  <a:lnTo>
                    <a:pt x="6286" y="48863"/>
                  </a:lnTo>
                  <a:lnTo>
                    <a:pt x="23431" y="23431"/>
                  </a:lnTo>
                  <a:lnTo>
                    <a:pt x="48863" y="6286"/>
                  </a:lnTo>
                  <a:lnTo>
                    <a:pt x="80010" y="0"/>
                  </a:lnTo>
                  <a:lnTo>
                    <a:pt x="1523238" y="0"/>
                  </a:lnTo>
                  <a:lnTo>
                    <a:pt x="1554384" y="6286"/>
                  </a:lnTo>
                  <a:lnTo>
                    <a:pt x="1579816" y="23431"/>
                  </a:lnTo>
                  <a:lnTo>
                    <a:pt x="1596961" y="48863"/>
                  </a:lnTo>
                  <a:lnTo>
                    <a:pt x="1603248" y="80010"/>
                  </a:lnTo>
                  <a:lnTo>
                    <a:pt x="1603248" y="720089"/>
                  </a:lnTo>
                  <a:lnTo>
                    <a:pt x="1596961" y="751236"/>
                  </a:lnTo>
                  <a:lnTo>
                    <a:pt x="1579816" y="776668"/>
                  </a:lnTo>
                  <a:lnTo>
                    <a:pt x="1554384" y="793813"/>
                  </a:lnTo>
                  <a:lnTo>
                    <a:pt x="1523238" y="800100"/>
                  </a:lnTo>
                  <a:lnTo>
                    <a:pt x="80010" y="800100"/>
                  </a:lnTo>
                  <a:lnTo>
                    <a:pt x="48863" y="793813"/>
                  </a:lnTo>
                  <a:lnTo>
                    <a:pt x="23431" y="776668"/>
                  </a:lnTo>
                  <a:lnTo>
                    <a:pt x="6286" y="751236"/>
                  </a:lnTo>
                  <a:lnTo>
                    <a:pt x="0" y="720089"/>
                  </a:lnTo>
                  <a:lnTo>
                    <a:pt x="0" y="80010"/>
                  </a:lnTo>
                  <a:close/>
                </a:path>
              </a:pathLst>
            </a:custGeom>
            <a:ln w="1219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5449188" y="1623313"/>
              <a:ext cx="640715" cy="1381760"/>
            </a:xfrm>
            <a:custGeom>
              <a:avLst/>
              <a:gdLst/>
              <a:ahLst/>
              <a:cxnLst/>
              <a:rect l="l" t="t" r="r" b="b"/>
              <a:pathLst>
                <a:path w="640714" h="1381760">
                  <a:moveTo>
                    <a:pt x="0" y="1381633"/>
                  </a:moveTo>
                  <a:lnTo>
                    <a:pt x="640714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6089903" y="1222247"/>
              <a:ext cx="1602105" cy="802005"/>
            </a:xfrm>
            <a:custGeom>
              <a:avLst/>
              <a:gdLst/>
              <a:ahLst/>
              <a:cxnLst/>
              <a:rect l="l" t="t" r="r" b="b"/>
              <a:pathLst>
                <a:path w="1602104" h="802005">
                  <a:moveTo>
                    <a:pt x="1521587" y="0"/>
                  </a:moveTo>
                  <a:lnTo>
                    <a:pt x="80137" y="0"/>
                  </a:lnTo>
                  <a:lnTo>
                    <a:pt x="48970" y="6306"/>
                  </a:lnTo>
                  <a:lnTo>
                    <a:pt x="23494" y="23494"/>
                  </a:lnTo>
                  <a:lnTo>
                    <a:pt x="6306" y="48970"/>
                  </a:lnTo>
                  <a:lnTo>
                    <a:pt x="0" y="80137"/>
                  </a:lnTo>
                  <a:lnTo>
                    <a:pt x="0" y="721487"/>
                  </a:lnTo>
                  <a:lnTo>
                    <a:pt x="6306" y="752653"/>
                  </a:lnTo>
                  <a:lnTo>
                    <a:pt x="23495" y="778129"/>
                  </a:lnTo>
                  <a:lnTo>
                    <a:pt x="48970" y="795317"/>
                  </a:lnTo>
                  <a:lnTo>
                    <a:pt x="80137" y="801624"/>
                  </a:lnTo>
                  <a:lnTo>
                    <a:pt x="1521587" y="801624"/>
                  </a:lnTo>
                  <a:lnTo>
                    <a:pt x="1552753" y="795317"/>
                  </a:lnTo>
                  <a:lnTo>
                    <a:pt x="1578228" y="778128"/>
                  </a:lnTo>
                  <a:lnTo>
                    <a:pt x="1595417" y="752653"/>
                  </a:lnTo>
                  <a:lnTo>
                    <a:pt x="1601724" y="721487"/>
                  </a:lnTo>
                  <a:lnTo>
                    <a:pt x="1601724" y="80137"/>
                  </a:lnTo>
                  <a:lnTo>
                    <a:pt x="1595417" y="48970"/>
                  </a:lnTo>
                  <a:lnTo>
                    <a:pt x="1578228" y="23494"/>
                  </a:lnTo>
                  <a:lnTo>
                    <a:pt x="1552753" y="6306"/>
                  </a:lnTo>
                  <a:lnTo>
                    <a:pt x="152158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3" name="object 13"/>
            <p:cNvSpPr/>
            <p:nvPr/>
          </p:nvSpPr>
          <p:spPr>
            <a:xfrm>
              <a:off x="6089903" y="1222247"/>
              <a:ext cx="1602105" cy="802005"/>
            </a:xfrm>
            <a:custGeom>
              <a:avLst/>
              <a:gdLst/>
              <a:ahLst/>
              <a:cxnLst/>
              <a:rect l="l" t="t" r="r" b="b"/>
              <a:pathLst>
                <a:path w="1602104" h="802005">
                  <a:moveTo>
                    <a:pt x="0" y="80137"/>
                  </a:moveTo>
                  <a:lnTo>
                    <a:pt x="6306" y="48970"/>
                  </a:lnTo>
                  <a:lnTo>
                    <a:pt x="23494" y="23494"/>
                  </a:lnTo>
                  <a:lnTo>
                    <a:pt x="48970" y="6306"/>
                  </a:lnTo>
                  <a:lnTo>
                    <a:pt x="80137" y="0"/>
                  </a:lnTo>
                  <a:lnTo>
                    <a:pt x="1521587" y="0"/>
                  </a:lnTo>
                  <a:lnTo>
                    <a:pt x="1552753" y="6306"/>
                  </a:lnTo>
                  <a:lnTo>
                    <a:pt x="1578228" y="23494"/>
                  </a:lnTo>
                  <a:lnTo>
                    <a:pt x="1595417" y="48970"/>
                  </a:lnTo>
                  <a:lnTo>
                    <a:pt x="1601724" y="80137"/>
                  </a:lnTo>
                  <a:lnTo>
                    <a:pt x="1601724" y="721487"/>
                  </a:lnTo>
                  <a:lnTo>
                    <a:pt x="1595417" y="752653"/>
                  </a:lnTo>
                  <a:lnTo>
                    <a:pt x="1578228" y="778128"/>
                  </a:lnTo>
                  <a:lnTo>
                    <a:pt x="1552753" y="795317"/>
                  </a:lnTo>
                  <a:lnTo>
                    <a:pt x="1521587" y="801624"/>
                  </a:lnTo>
                  <a:lnTo>
                    <a:pt x="80137" y="801624"/>
                  </a:lnTo>
                  <a:lnTo>
                    <a:pt x="48970" y="795317"/>
                  </a:lnTo>
                  <a:lnTo>
                    <a:pt x="23495" y="778129"/>
                  </a:lnTo>
                  <a:lnTo>
                    <a:pt x="6306" y="752653"/>
                  </a:lnTo>
                  <a:lnTo>
                    <a:pt x="0" y="721487"/>
                  </a:lnTo>
                  <a:lnTo>
                    <a:pt x="0" y="80137"/>
                  </a:lnTo>
                  <a:close/>
                </a:path>
              </a:pathLst>
            </a:custGeom>
            <a:ln w="1219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4" name="object 14"/>
          <p:cNvSpPr txBox="1"/>
          <p:nvPr/>
        </p:nvSpPr>
        <p:spPr>
          <a:xfrm>
            <a:off x="6277102" y="1365630"/>
            <a:ext cx="1242695" cy="479425"/>
          </a:xfrm>
          <a:prstGeom prst="rect">
            <a:avLst/>
          </a:prstGeom>
        </p:spPr>
        <p:txBody>
          <a:bodyPr wrap="square" lIns="0" tIns="46355" rIns="0" bIns="0" rtlCol="0" vert="horz">
            <a:spAutoFit/>
          </a:bodyPr>
          <a:lstStyle/>
          <a:p>
            <a:pPr marL="234315" marR="5080" indent="-234950">
              <a:lnSpc>
                <a:spcPts val="1660"/>
              </a:lnSpc>
              <a:spcBef>
                <a:spcPts val="365"/>
              </a:spcBef>
            </a:pPr>
            <a:r>
              <a:rPr dirty="0" sz="1600" spc="-15" b="1">
                <a:solidFill>
                  <a:srgbClr val="006FC0"/>
                </a:solidFill>
                <a:latin typeface="Arial"/>
                <a:cs typeface="Arial"/>
              </a:rPr>
              <a:t>Большие</a:t>
            </a:r>
            <a:r>
              <a:rPr dirty="0" sz="1600" spc="-35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600" spc="-5" b="1">
                <a:solidFill>
                  <a:srgbClr val="006FC0"/>
                </a:solidFill>
                <a:latin typeface="Arial"/>
                <a:cs typeface="Arial"/>
              </a:rPr>
              <a:t>по </a:t>
            </a:r>
            <a:r>
              <a:rPr dirty="0" sz="1600" spc="-430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600" spc="-15" b="1">
                <a:solidFill>
                  <a:srgbClr val="006FC0"/>
                </a:solidFill>
                <a:latin typeface="Arial"/>
                <a:cs typeface="Arial"/>
              </a:rPr>
              <a:t>объему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5442839" y="2137917"/>
            <a:ext cx="2255520" cy="1734820"/>
            <a:chOff x="5442839" y="2137917"/>
            <a:chExt cx="2255520" cy="1734820"/>
          </a:xfrm>
        </p:grpSpPr>
        <p:sp>
          <p:nvSpPr>
            <p:cNvPr id="16" name="object 16"/>
            <p:cNvSpPr/>
            <p:nvPr/>
          </p:nvSpPr>
          <p:spPr>
            <a:xfrm>
              <a:off x="5449189" y="2544317"/>
              <a:ext cx="640715" cy="461009"/>
            </a:xfrm>
            <a:custGeom>
              <a:avLst/>
              <a:gdLst/>
              <a:ahLst/>
              <a:cxnLst/>
              <a:rect l="l" t="t" r="r" b="b"/>
              <a:pathLst>
                <a:path w="640714" h="461010">
                  <a:moveTo>
                    <a:pt x="0" y="460629"/>
                  </a:moveTo>
                  <a:lnTo>
                    <a:pt x="640714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6089904" y="2144267"/>
              <a:ext cx="1602105" cy="800100"/>
            </a:xfrm>
            <a:custGeom>
              <a:avLst/>
              <a:gdLst/>
              <a:ahLst/>
              <a:cxnLst/>
              <a:rect l="l" t="t" r="r" b="b"/>
              <a:pathLst>
                <a:path w="1602104" h="800100">
                  <a:moveTo>
                    <a:pt x="1521714" y="0"/>
                  </a:moveTo>
                  <a:lnTo>
                    <a:pt x="80010" y="0"/>
                  </a:lnTo>
                  <a:lnTo>
                    <a:pt x="48863" y="6286"/>
                  </a:lnTo>
                  <a:lnTo>
                    <a:pt x="23431" y="23431"/>
                  </a:lnTo>
                  <a:lnTo>
                    <a:pt x="6286" y="48863"/>
                  </a:lnTo>
                  <a:lnTo>
                    <a:pt x="0" y="80010"/>
                  </a:lnTo>
                  <a:lnTo>
                    <a:pt x="0" y="720090"/>
                  </a:lnTo>
                  <a:lnTo>
                    <a:pt x="6286" y="751236"/>
                  </a:lnTo>
                  <a:lnTo>
                    <a:pt x="23431" y="776668"/>
                  </a:lnTo>
                  <a:lnTo>
                    <a:pt x="48863" y="793813"/>
                  </a:lnTo>
                  <a:lnTo>
                    <a:pt x="80010" y="800100"/>
                  </a:lnTo>
                  <a:lnTo>
                    <a:pt x="1521714" y="800100"/>
                  </a:lnTo>
                  <a:lnTo>
                    <a:pt x="1552860" y="793813"/>
                  </a:lnTo>
                  <a:lnTo>
                    <a:pt x="1578292" y="776668"/>
                  </a:lnTo>
                  <a:lnTo>
                    <a:pt x="1595437" y="751236"/>
                  </a:lnTo>
                  <a:lnTo>
                    <a:pt x="1601724" y="720090"/>
                  </a:lnTo>
                  <a:lnTo>
                    <a:pt x="1601724" y="80010"/>
                  </a:lnTo>
                  <a:lnTo>
                    <a:pt x="1595437" y="48863"/>
                  </a:lnTo>
                  <a:lnTo>
                    <a:pt x="1578292" y="23431"/>
                  </a:lnTo>
                  <a:lnTo>
                    <a:pt x="1552860" y="6286"/>
                  </a:lnTo>
                  <a:lnTo>
                    <a:pt x="1521714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6089904" y="2144267"/>
              <a:ext cx="1602105" cy="800100"/>
            </a:xfrm>
            <a:custGeom>
              <a:avLst/>
              <a:gdLst/>
              <a:ahLst/>
              <a:cxnLst/>
              <a:rect l="l" t="t" r="r" b="b"/>
              <a:pathLst>
                <a:path w="1602104" h="800100">
                  <a:moveTo>
                    <a:pt x="0" y="80010"/>
                  </a:moveTo>
                  <a:lnTo>
                    <a:pt x="6286" y="48863"/>
                  </a:lnTo>
                  <a:lnTo>
                    <a:pt x="23431" y="23431"/>
                  </a:lnTo>
                  <a:lnTo>
                    <a:pt x="48863" y="6286"/>
                  </a:lnTo>
                  <a:lnTo>
                    <a:pt x="80010" y="0"/>
                  </a:lnTo>
                  <a:lnTo>
                    <a:pt x="1521714" y="0"/>
                  </a:lnTo>
                  <a:lnTo>
                    <a:pt x="1552860" y="6286"/>
                  </a:lnTo>
                  <a:lnTo>
                    <a:pt x="1578292" y="23431"/>
                  </a:lnTo>
                  <a:lnTo>
                    <a:pt x="1595437" y="48863"/>
                  </a:lnTo>
                  <a:lnTo>
                    <a:pt x="1601724" y="80010"/>
                  </a:lnTo>
                  <a:lnTo>
                    <a:pt x="1601724" y="720090"/>
                  </a:lnTo>
                  <a:lnTo>
                    <a:pt x="1595437" y="751236"/>
                  </a:lnTo>
                  <a:lnTo>
                    <a:pt x="1578292" y="776668"/>
                  </a:lnTo>
                  <a:lnTo>
                    <a:pt x="1552860" y="793813"/>
                  </a:lnTo>
                  <a:lnTo>
                    <a:pt x="1521714" y="800100"/>
                  </a:lnTo>
                  <a:lnTo>
                    <a:pt x="80010" y="800100"/>
                  </a:lnTo>
                  <a:lnTo>
                    <a:pt x="48863" y="793813"/>
                  </a:lnTo>
                  <a:lnTo>
                    <a:pt x="23431" y="776668"/>
                  </a:lnTo>
                  <a:lnTo>
                    <a:pt x="6286" y="751236"/>
                  </a:lnTo>
                  <a:lnTo>
                    <a:pt x="0" y="720090"/>
                  </a:lnTo>
                  <a:lnTo>
                    <a:pt x="0" y="80010"/>
                  </a:lnTo>
                  <a:close/>
                </a:path>
              </a:pathLst>
            </a:custGeom>
            <a:ln w="1219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19" name="object 19"/>
            <p:cNvSpPr/>
            <p:nvPr/>
          </p:nvSpPr>
          <p:spPr>
            <a:xfrm>
              <a:off x="5449189" y="3004946"/>
              <a:ext cx="640715" cy="461009"/>
            </a:xfrm>
            <a:custGeom>
              <a:avLst/>
              <a:gdLst/>
              <a:ahLst/>
              <a:cxnLst/>
              <a:rect l="l" t="t" r="r" b="b"/>
              <a:pathLst>
                <a:path w="640714" h="461010">
                  <a:moveTo>
                    <a:pt x="0" y="0"/>
                  </a:moveTo>
                  <a:lnTo>
                    <a:pt x="640714" y="460501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0" name="object 20"/>
            <p:cNvSpPr/>
            <p:nvPr/>
          </p:nvSpPr>
          <p:spPr>
            <a:xfrm>
              <a:off x="6089904" y="3064763"/>
              <a:ext cx="1602105" cy="802005"/>
            </a:xfrm>
            <a:custGeom>
              <a:avLst/>
              <a:gdLst/>
              <a:ahLst/>
              <a:cxnLst/>
              <a:rect l="l" t="t" r="r" b="b"/>
              <a:pathLst>
                <a:path w="1602104" h="802004">
                  <a:moveTo>
                    <a:pt x="1521587" y="0"/>
                  </a:moveTo>
                  <a:lnTo>
                    <a:pt x="80137" y="0"/>
                  </a:lnTo>
                  <a:lnTo>
                    <a:pt x="48970" y="6306"/>
                  </a:lnTo>
                  <a:lnTo>
                    <a:pt x="23494" y="23494"/>
                  </a:lnTo>
                  <a:lnTo>
                    <a:pt x="6306" y="48970"/>
                  </a:lnTo>
                  <a:lnTo>
                    <a:pt x="0" y="80137"/>
                  </a:lnTo>
                  <a:lnTo>
                    <a:pt x="0" y="721487"/>
                  </a:lnTo>
                  <a:lnTo>
                    <a:pt x="6306" y="752653"/>
                  </a:lnTo>
                  <a:lnTo>
                    <a:pt x="23495" y="778129"/>
                  </a:lnTo>
                  <a:lnTo>
                    <a:pt x="48970" y="795317"/>
                  </a:lnTo>
                  <a:lnTo>
                    <a:pt x="80137" y="801624"/>
                  </a:lnTo>
                  <a:lnTo>
                    <a:pt x="1521587" y="801624"/>
                  </a:lnTo>
                  <a:lnTo>
                    <a:pt x="1552753" y="795317"/>
                  </a:lnTo>
                  <a:lnTo>
                    <a:pt x="1578228" y="778129"/>
                  </a:lnTo>
                  <a:lnTo>
                    <a:pt x="1595417" y="752653"/>
                  </a:lnTo>
                  <a:lnTo>
                    <a:pt x="1601724" y="721487"/>
                  </a:lnTo>
                  <a:lnTo>
                    <a:pt x="1601724" y="80137"/>
                  </a:lnTo>
                  <a:lnTo>
                    <a:pt x="1595417" y="48970"/>
                  </a:lnTo>
                  <a:lnTo>
                    <a:pt x="1578228" y="23494"/>
                  </a:lnTo>
                  <a:lnTo>
                    <a:pt x="1552753" y="6306"/>
                  </a:lnTo>
                  <a:lnTo>
                    <a:pt x="1521587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1" name="object 21"/>
            <p:cNvSpPr/>
            <p:nvPr/>
          </p:nvSpPr>
          <p:spPr>
            <a:xfrm>
              <a:off x="6089904" y="3064763"/>
              <a:ext cx="1602105" cy="802005"/>
            </a:xfrm>
            <a:custGeom>
              <a:avLst/>
              <a:gdLst/>
              <a:ahLst/>
              <a:cxnLst/>
              <a:rect l="l" t="t" r="r" b="b"/>
              <a:pathLst>
                <a:path w="1602104" h="802004">
                  <a:moveTo>
                    <a:pt x="0" y="80137"/>
                  </a:moveTo>
                  <a:lnTo>
                    <a:pt x="6306" y="48970"/>
                  </a:lnTo>
                  <a:lnTo>
                    <a:pt x="23494" y="23494"/>
                  </a:lnTo>
                  <a:lnTo>
                    <a:pt x="48970" y="6306"/>
                  </a:lnTo>
                  <a:lnTo>
                    <a:pt x="80137" y="0"/>
                  </a:lnTo>
                  <a:lnTo>
                    <a:pt x="1521587" y="0"/>
                  </a:lnTo>
                  <a:lnTo>
                    <a:pt x="1552753" y="6306"/>
                  </a:lnTo>
                  <a:lnTo>
                    <a:pt x="1578228" y="23494"/>
                  </a:lnTo>
                  <a:lnTo>
                    <a:pt x="1595417" y="48970"/>
                  </a:lnTo>
                  <a:lnTo>
                    <a:pt x="1601724" y="80137"/>
                  </a:lnTo>
                  <a:lnTo>
                    <a:pt x="1601724" y="721487"/>
                  </a:lnTo>
                  <a:lnTo>
                    <a:pt x="1595417" y="752653"/>
                  </a:lnTo>
                  <a:lnTo>
                    <a:pt x="1578228" y="778129"/>
                  </a:lnTo>
                  <a:lnTo>
                    <a:pt x="1552753" y="795317"/>
                  </a:lnTo>
                  <a:lnTo>
                    <a:pt x="1521587" y="801624"/>
                  </a:lnTo>
                  <a:lnTo>
                    <a:pt x="80137" y="801624"/>
                  </a:lnTo>
                  <a:lnTo>
                    <a:pt x="48970" y="795317"/>
                  </a:lnTo>
                  <a:lnTo>
                    <a:pt x="23495" y="778129"/>
                  </a:lnTo>
                  <a:lnTo>
                    <a:pt x="6306" y="752653"/>
                  </a:lnTo>
                  <a:lnTo>
                    <a:pt x="0" y="721487"/>
                  </a:lnTo>
                  <a:lnTo>
                    <a:pt x="0" y="80137"/>
                  </a:lnTo>
                  <a:close/>
                </a:path>
              </a:pathLst>
            </a:custGeom>
            <a:ln w="1219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2" name="object 22"/>
          <p:cNvSpPr txBox="1"/>
          <p:nvPr/>
        </p:nvSpPr>
        <p:spPr>
          <a:xfrm>
            <a:off x="6135370" y="2181605"/>
            <a:ext cx="1525905" cy="171640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R="4445">
              <a:lnSpc>
                <a:spcPts val="1789"/>
              </a:lnSpc>
              <a:spcBef>
                <a:spcPts val="95"/>
              </a:spcBef>
            </a:pPr>
            <a:r>
              <a:rPr dirty="0" sz="1600" spc="-20" b="1">
                <a:solidFill>
                  <a:srgbClr val="006FC0"/>
                </a:solidFill>
                <a:latin typeface="Arial"/>
                <a:cs typeface="Arial"/>
              </a:rPr>
              <a:t>Требующие</a:t>
            </a:r>
            <a:endParaRPr sz="1600">
              <a:latin typeface="Arial"/>
              <a:cs typeface="Arial"/>
            </a:endParaRPr>
          </a:p>
          <a:p>
            <a:pPr algn="ctr" marR="5080">
              <a:lnSpc>
                <a:spcPts val="1655"/>
              </a:lnSpc>
            </a:pPr>
            <a:r>
              <a:rPr dirty="0" sz="1600" spc="-5" b="1">
                <a:solidFill>
                  <a:srgbClr val="006FC0"/>
                </a:solidFill>
                <a:latin typeface="Arial"/>
                <a:cs typeface="Arial"/>
              </a:rPr>
              <a:t>разных</a:t>
            </a:r>
            <a:r>
              <a:rPr dirty="0" sz="1600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006FC0"/>
                </a:solidFill>
                <a:latin typeface="Arial"/>
                <a:cs typeface="Arial"/>
              </a:rPr>
              <a:t>знаний</a:t>
            </a:r>
            <a:endParaRPr sz="1600">
              <a:latin typeface="Arial"/>
              <a:cs typeface="Arial"/>
            </a:endParaRPr>
          </a:p>
          <a:p>
            <a:pPr algn="ctr" marR="6350">
              <a:lnSpc>
                <a:spcPts val="1789"/>
              </a:lnSpc>
            </a:pPr>
            <a:r>
              <a:rPr dirty="0" sz="1600" spc="-5" b="1">
                <a:solidFill>
                  <a:srgbClr val="006FC0"/>
                </a:solidFill>
                <a:latin typeface="Arial"/>
                <a:cs typeface="Arial"/>
              </a:rPr>
              <a:t>и</a:t>
            </a:r>
            <a:r>
              <a:rPr dirty="0" sz="1600" spc="-40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600" spc="-20" b="1">
                <a:solidFill>
                  <a:srgbClr val="006FC0"/>
                </a:solidFill>
                <a:latin typeface="Arial"/>
                <a:cs typeface="Arial"/>
              </a:rPr>
              <a:t>умений</a:t>
            </a:r>
            <a:endParaRPr sz="1600">
              <a:latin typeface="Arial"/>
              <a:cs typeface="Arial"/>
            </a:endParaRPr>
          </a:p>
          <a:p>
            <a:pPr algn="ctr" marL="2540" marR="7620">
              <a:lnSpc>
                <a:spcPts val="1660"/>
              </a:lnSpc>
              <a:spcBef>
                <a:spcPts val="1465"/>
              </a:spcBef>
            </a:pPr>
            <a:r>
              <a:rPr dirty="0" sz="1600" spc="-10" b="1">
                <a:solidFill>
                  <a:srgbClr val="006FC0"/>
                </a:solidFill>
                <a:latin typeface="Arial"/>
                <a:cs typeface="Arial"/>
              </a:rPr>
              <a:t>Нап</a:t>
            </a:r>
            <a:r>
              <a:rPr dirty="0" sz="1600" spc="-15" b="1">
                <a:solidFill>
                  <a:srgbClr val="006FC0"/>
                </a:solidFill>
                <a:latin typeface="Arial"/>
                <a:cs typeface="Arial"/>
              </a:rPr>
              <a:t>р</a:t>
            </a:r>
            <a:r>
              <a:rPr dirty="0" sz="1600" spc="-10" b="1">
                <a:solidFill>
                  <a:srgbClr val="006FC0"/>
                </a:solidFill>
                <a:latin typeface="Arial"/>
                <a:cs typeface="Arial"/>
              </a:rPr>
              <a:t>а</a:t>
            </a:r>
            <a:r>
              <a:rPr dirty="0" sz="1600" spc="-30" b="1">
                <a:solidFill>
                  <a:srgbClr val="006FC0"/>
                </a:solidFill>
                <a:latin typeface="Arial"/>
                <a:cs typeface="Arial"/>
              </a:rPr>
              <a:t>в</a:t>
            </a:r>
            <a:r>
              <a:rPr dirty="0" sz="1600" spc="-35" b="1">
                <a:solidFill>
                  <a:srgbClr val="006FC0"/>
                </a:solidFill>
                <a:latin typeface="Arial"/>
                <a:cs typeface="Arial"/>
              </a:rPr>
              <a:t>л</a:t>
            </a:r>
            <a:r>
              <a:rPr dirty="0" sz="1600" spc="-10" b="1">
                <a:solidFill>
                  <a:srgbClr val="006FC0"/>
                </a:solidFill>
                <a:latin typeface="Arial"/>
                <a:cs typeface="Arial"/>
              </a:rPr>
              <a:t>ен</a:t>
            </a:r>
            <a:r>
              <a:rPr dirty="0" sz="1600" spc="-15" b="1">
                <a:solidFill>
                  <a:srgbClr val="006FC0"/>
                </a:solidFill>
                <a:latin typeface="Arial"/>
                <a:cs typeface="Arial"/>
              </a:rPr>
              <a:t>н</a:t>
            </a:r>
            <a:r>
              <a:rPr dirty="0" sz="1600" spc="-5" b="1">
                <a:solidFill>
                  <a:srgbClr val="006FC0"/>
                </a:solidFill>
                <a:latin typeface="Arial"/>
                <a:cs typeface="Arial"/>
              </a:rPr>
              <a:t>ые  </a:t>
            </a:r>
            <a:r>
              <a:rPr dirty="0" sz="1600" spc="-5" b="1">
                <a:solidFill>
                  <a:srgbClr val="006FC0"/>
                </a:solidFill>
                <a:latin typeface="Arial"/>
                <a:cs typeface="Arial"/>
              </a:rPr>
              <a:t>на развитие </a:t>
            </a:r>
            <a:r>
              <a:rPr dirty="0" sz="1600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600" spc="-20" b="1">
                <a:solidFill>
                  <a:srgbClr val="006FC0"/>
                </a:solidFill>
                <a:latin typeface="Arial"/>
                <a:cs typeface="Arial"/>
              </a:rPr>
              <a:t>творческого </a:t>
            </a:r>
            <a:r>
              <a:rPr dirty="0" sz="1600" spc="-15" b="1">
                <a:solidFill>
                  <a:srgbClr val="006FC0"/>
                </a:solidFill>
                <a:latin typeface="Arial"/>
                <a:cs typeface="Arial"/>
              </a:rPr>
              <a:t> мышления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23" name="object 23"/>
          <p:cNvGrpSpPr/>
          <p:nvPr/>
        </p:nvGrpSpPr>
        <p:grpSpPr>
          <a:xfrm>
            <a:off x="5442839" y="2998597"/>
            <a:ext cx="2261235" cy="1924685"/>
            <a:chOff x="5442839" y="2998597"/>
            <a:chExt cx="2261235" cy="1924685"/>
          </a:xfrm>
        </p:grpSpPr>
        <p:sp>
          <p:nvSpPr>
            <p:cNvPr id="24" name="object 24"/>
            <p:cNvSpPr/>
            <p:nvPr/>
          </p:nvSpPr>
          <p:spPr>
            <a:xfrm>
              <a:off x="5449189" y="3004947"/>
              <a:ext cx="647065" cy="1510665"/>
            </a:xfrm>
            <a:custGeom>
              <a:avLst/>
              <a:gdLst/>
              <a:ahLst/>
              <a:cxnLst/>
              <a:rect l="l" t="t" r="r" b="b"/>
              <a:pathLst>
                <a:path w="647064" h="1510664">
                  <a:moveTo>
                    <a:pt x="0" y="0"/>
                  </a:moveTo>
                  <a:lnTo>
                    <a:pt x="646811" y="1510283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25" name="object 25"/>
            <p:cNvSpPr/>
            <p:nvPr/>
          </p:nvSpPr>
          <p:spPr>
            <a:xfrm>
              <a:off x="6096000" y="4114800"/>
              <a:ext cx="1602105" cy="802005"/>
            </a:xfrm>
            <a:custGeom>
              <a:avLst/>
              <a:gdLst/>
              <a:ahLst/>
              <a:cxnLst/>
              <a:rect l="l" t="t" r="r" b="b"/>
              <a:pathLst>
                <a:path w="1602104" h="802004">
                  <a:moveTo>
                    <a:pt x="1521586" y="0"/>
                  </a:moveTo>
                  <a:lnTo>
                    <a:pt x="80137" y="0"/>
                  </a:lnTo>
                  <a:lnTo>
                    <a:pt x="48970" y="6306"/>
                  </a:lnTo>
                  <a:lnTo>
                    <a:pt x="23494" y="23495"/>
                  </a:lnTo>
                  <a:lnTo>
                    <a:pt x="6306" y="48970"/>
                  </a:lnTo>
                  <a:lnTo>
                    <a:pt x="0" y="80137"/>
                  </a:lnTo>
                  <a:lnTo>
                    <a:pt x="0" y="721487"/>
                  </a:lnTo>
                  <a:lnTo>
                    <a:pt x="6306" y="752653"/>
                  </a:lnTo>
                  <a:lnTo>
                    <a:pt x="23494" y="778128"/>
                  </a:lnTo>
                  <a:lnTo>
                    <a:pt x="48970" y="795317"/>
                  </a:lnTo>
                  <a:lnTo>
                    <a:pt x="80137" y="801624"/>
                  </a:lnTo>
                  <a:lnTo>
                    <a:pt x="1521586" y="801624"/>
                  </a:lnTo>
                  <a:lnTo>
                    <a:pt x="1552753" y="795317"/>
                  </a:lnTo>
                  <a:lnTo>
                    <a:pt x="1578228" y="778128"/>
                  </a:lnTo>
                  <a:lnTo>
                    <a:pt x="1595417" y="752653"/>
                  </a:lnTo>
                  <a:lnTo>
                    <a:pt x="1601724" y="721487"/>
                  </a:lnTo>
                  <a:lnTo>
                    <a:pt x="1601724" y="80137"/>
                  </a:lnTo>
                  <a:lnTo>
                    <a:pt x="1595417" y="48970"/>
                  </a:lnTo>
                  <a:lnTo>
                    <a:pt x="1578228" y="23495"/>
                  </a:lnTo>
                  <a:lnTo>
                    <a:pt x="1552753" y="6306"/>
                  </a:lnTo>
                  <a:lnTo>
                    <a:pt x="1521586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26" name="object 26"/>
            <p:cNvSpPr/>
            <p:nvPr/>
          </p:nvSpPr>
          <p:spPr>
            <a:xfrm>
              <a:off x="6096000" y="4114800"/>
              <a:ext cx="1602105" cy="802005"/>
            </a:xfrm>
            <a:custGeom>
              <a:avLst/>
              <a:gdLst/>
              <a:ahLst/>
              <a:cxnLst/>
              <a:rect l="l" t="t" r="r" b="b"/>
              <a:pathLst>
                <a:path w="1602104" h="802004">
                  <a:moveTo>
                    <a:pt x="0" y="80137"/>
                  </a:moveTo>
                  <a:lnTo>
                    <a:pt x="6306" y="48970"/>
                  </a:lnTo>
                  <a:lnTo>
                    <a:pt x="23494" y="23495"/>
                  </a:lnTo>
                  <a:lnTo>
                    <a:pt x="48970" y="6306"/>
                  </a:lnTo>
                  <a:lnTo>
                    <a:pt x="80137" y="0"/>
                  </a:lnTo>
                  <a:lnTo>
                    <a:pt x="1521586" y="0"/>
                  </a:lnTo>
                  <a:lnTo>
                    <a:pt x="1552753" y="6306"/>
                  </a:lnTo>
                  <a:lnTo>
                    <a:pt x="1578228" y="23495"/>
                  </a:lnTo>
                  <a:lnTo>
                    <a:pt x="1595417" y="48970"/>
                  </a:lnTo>
                  <a:lnTo>
                    <a:pt x="1601724" y="80137"/>
                  </a:lnTo>
                  <a:lnTo>
                    <a:pt x="1601724" y="721487"/>
                  </a:lnTo>
                  <a:lnTo>
                    <a:pt x="1595417" y="752653"/>
                  </a:lnTo>
                  <a:lnTo>
                    <a:pt x="1578228" y="778128"/>
                  </a:lnTo>
                  <a:lnTo>
                    <a:pt x="1552753" y="795317"/>
                  </a:lnTo>
                  <a:lnTo>
                    <a:pt x="1521586" y="801624"/>
                  </a:lnTo>
                  <a:lnTo>
                    <a:pt x="80137" y="801624"/>
                  </a:lnTo>
                  <a:lnTo>
                    <a:pt x="48970" y="795317"/>
                  </a:lnTo>
                  <a:lnTo>
                    <a:pt x="23494" y="778128"/>
                  </a:lnTo>
                  <a:lnTo>
                    <a:pt x="6306" y="752653"/>
                  </a:lnTo>
                  <a:lnTo>
                    <a:pt x="0" y="721487"/>
                  </a:lnTo>
                  <a:lnTo>
                    <a:pt x="0" y="80137"/>
                  </a:lnTo>
                  <a:close/>
                </a:path>
              </a:pathLst>
            </a:custGeom>
            <a:ln w="12192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27" name="object 27"/>
          <p:cNvSpPr txBox="1"/>
          <p:nvPr/>
        </p:nvSpPr>
        <p:spPr>
          <a:xfrm>
            <a:off x="6139941" y="4153027"/>
            <a:ext cx="1528445" cy="689610"/>
          </a:xfrm>
          <a:prstGeom prst="rect">
            <a:avLst/>
          </a:prstGeom>
        </p:spPr>
        <p:txBody>
          <a:bodyPr wrap="square" lIns="0" tIns="46355" rIns="0" bIns="0" rtlCol="0" vert="horz">
            <a:spAutoFit/>
          </a:bodyPr>
          <a:lstStyle/>
          <a:p>
            <a:pPr algn="ctr" marL="141605" marR="147955">
              <a:lnSpc>
                <a:spcPts val="1660"/>
              </a:lnSpc>
              <a:spcBef>
                <a:spcPts val="365"/>
              </a:spcBef>
            </a:pPr>
            <a:r>
              <a:rPr dirty="0" sz="1600" spc="-55" b="1">
                <a:solidFill>
                  <a:srgbClr val="006FC0"/>
                </a:solidFill>
                <a:latin typeface="Arial"/>
                <a:cs typeface="Arial"/>
              </a:rPr>
              <a:t>А</a:t>
            </a:r>
            <a:r>
              <a:rPr dirty="0" sz="1600" spc="10" b="1">
                <a:solidFill>
                  <a:srgbClr val="006FC0"/>
                </a:solidFill>
                <a:latin typeface="Arial"/>
                <a:cs typeface="Arial"/>
              </a:rPr>
              <a:t>к</a:t>
            </a:r>
            <a:r>
              <a:rPr dirty="0" sz="1600" spc="25" b="1">
                <a:solidFill>
                  <a:srgbClr val="006FC0"/>
                </a:solidFill>
                <a:latin typeface="Arial"/>
                <a:cs typeface="Arial"/>
              </a:rPr>
              <a:t>т</a:t>
            </a:r>
            <a:r>
              <a:rPr dirty="0" sz="1600" spc="-45" b="1">
                <a:solidFill>
                  <a:srgbClr val="006FC0"/>
                </a:solidFill>
                <a:latin typeface="Arial"/>
                <a:cs typeface="Arial"/>
              </a:rPr>
              <a:t>у</a:t>
            </a:r>
            <a:r>
              <a:rPr dirty="0" sz="1600" spc="5" b="1">
                <a:solidFill>
                  <a:srgbClr val="006FC0"/>
                </a:solidFill>
                <a:latin typeface="Arial"/>
                <a:cs typeface="Arial"/>
              </a:rPr>
              <a:t>а</a:t>
            </a:r>
            <a:r>
              <a:rPr dirty="0" sz="1600" spc="-15" b="1">
                <a:solidFill>
                  <a:srgbClr val="006FC0"/>
                </a:solidFill>
                <a:latin typeface="Arial"/>
                <a:cs typeface="Arial"/>
              </a:rPr>
              <a:t>л</a:t>
            </a:r>
            <a:r>
              <a:rPr dirty="0" sz="1600" spc="-5" b="1">
                <a:solidFill>
                  <a:srgbClr val="006FC0"/>
                </a:solidFill>
                <a:latin typeface="Arial"/>
                <a:cs typeface="Arial"/>
              </a:rPr>
              <a:t>ьные  </a:t>
            </a:r>
            <a:r>
              <a:rPr dirty="0" sz="1600" spc="-10" b="1">
                <a:solidFill>
                  <a:srgbClr val="006FC0"/>
                </a:solidFill>
                <a:latin typeface="Arial"/>
                <a:cs typeface="Arial"/>
              </a:rPr>
              <a:t>для</a:t>
            </a:r>
            <a:r>
              <a:rPr dirty="0" sz="1600" spc="-5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600" spc="-20" b="1">
                <a:solidFill>
                  <a:srgbClr val="006FC0"/>
                </a:solidFill>
                <a:latin typeface="Arial"/>
                <a:cs typeface="Arial"/>
              </a:rPr>
              <a:t>всех</a:t>
            </a:r>
            <a:endParaRPr sz="1600">
              <a:latin typeface="Arial"/>
              <a:cs typeface="Arial"/>
            </a:endParaRPr>
          </a:p>
          <a:p>
            <a:pPr algn="ctr" marR="5080">
              <a:lnSpc>
                <a:spcPts val="1639"/>
              </a:lnSpc>
            </a:pPr>
            <a:r>
              <a:rPr dirty="0" sz="1600" spc="-15" b="1">
                <a:solidFill>
                  <a:srgbClr val="006FC0"/>
                </a:solidFill>
                <a:latin typeface="Arial"/>
                <a:cs typeface="Arial"/>
              </a:rPr>
              <a:t>членов</a:t>
            </a:r>
            <a:r>
              <a:rPr dirty="0" sz="1600" spc="15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600" spc="-20" b="1">
                <a:solidFill>
                  <a:srgbClr val="006FC0"/>
                </a:solidFill>
                <a:latin typeface="Arial"/>
                <a:cs typeface="Arial"/>
              </a:rPr>
              <a:t>группы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28" name="object 28"/>
          <p:cNvGrpSpPr/>
          <p:nvPr/>
        </p:nvGrpSpPr>
        <p:grpSpPr>
          <a:xfrm>
            <a:off x="3200145" y="3518661"/>
            <a:ext cx="2256155" cy="874394"/>
            <a:chOff x="3200145" y="3518661"/>
            <a:chExt cx="2256155" cy="874394"/>
          </a:xfrm>
        </p:grpSpPr>
        <p:sp>
          <p:nvSpPr>
            <p:cNvPr id="29" name="object 29"/>
            <p:cNvSpPr/>
            <p:nvPr/>
          </p:nvSpPr>
          <p:spPr>
            <a:xfrm>
              <a:off x="3206495" y="3925950"/>
              <a:ext cx="640715" cy="461009"/>
            </a:xfrm>
            <a:custGeom>
              <a:avLst/>
              <a:gdLst/>
              <a:ahLst/>
              <a:cxnLst/>
              <a:rect l="l" t="t" r="r" b="b"/>
              <a:pathLst>
                <a:path w="640714" h="461010">
                  <a:moveTo>
                    <a:pt x="0" y="460501"/>
                  </a:moveTo>
                  <a:lnTo>
                    <a:pt x="640715" y="0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0" name="object 30"/>
            <p:cNvSpPr/>
            <p:nvPr/>
          </p:nvSpPr>
          <p:spPr>
            <a:xfrm>
              <a:off x="3846575" y="3525011"/>
              <a:ext cx="1603375" cy="802005"/>
            </a:xfrm>
            <a:custGeom>
              <a:avLst/>
              <a:gdLst/>
              <a:ahLst/>
              <a:cxnLst/>
              <a:rect l="l" t="t" r="r" b="b"/>
              <a:pathLst>
                <a:path w="1603375" h="802004">
                  <a:moveTo>
                    <a:pt x="1523111" y="0"/>
                  </a:moveTo>
                  <a:lnTo>
                    <a:pt x="80137" y="0"/>
                  </a:lnTo>
                  <a:lnTo>
                    <a:pt x="48970" y="6306"/>
                  </a:lnTo>
                  <a:lnTo>
                    <a:pt x="23494" y="23494"/>
                  </a:lnTo>
                  <a:lnTo>
                    <a:pt x="6306" y="48970"/>
                  </a:lnTo>
                  <a:lnTo>
                    <a:pt x="0" y="80137"/>
                  </a:lnTo>
                  <a:lnTo>
                    <a:pt x="0" y="721487"/>
                  </a:lnTo>
                  <a:lnTo>
                    <a:pt x="6306" y="752653"/>
                  </a:lnTo>
                  <a:lnTo>
                    <a:pt x="23494" y="778128"/>
                  </a:lnTo>
                  <a:lnTo>
                    <a:pt x="48970" y="795317"/>
                  </a:lnTo>
                  <a:lnTo>
                    <a:pt x="80137" y="801624"/>
                  </a:lnTo>
                  <a:lnTo>
                    <a:pt x="1523111" y="801624"/>
                  </a:lnTo>
                  <a:lnTo>
                    <a:pt x="1554277" y="795317"/>
                  </a:lnTo>
                  <a:lnTo>
                    <a:pt x="1579753" y="778128"/>
                  </a:lnTo>
                  <a:lnTo>
                    <a:pt x="1596941" y="752653"/>
                  </a:lnTo>
                  <a:lnTo>
                    <a:pt x="1603248" y="721487"/>
                  </a:lnTo>
                  <a:lnTo>
                    <a:pt x="1603248" y="80137"/>
                  </a:lnTo>
                  <a:lnTo>
                    <a:pt x="1596941" y="48970"/>
                  </a:lnTo>
                  <a:lnTo>
                    <a:pt x="1579753" y="23494"/>
                  </a:lnTo>
                  <a:lnTo>
                    <a:pt x="1554277" y="6306"/>
                  </a:lnTo>
                  <a:lnTo>
                    <a:pt x="152311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1" name="object 31"/>
            <p:cNvSpPr/>
            <p:nvPr/>
          </p:nvSpPr>
          <p:spPr>
            <a:xfrm>
              <a:off x="3846575" y="3525011"/>
              <a:ext cx="1603375" cy="802005"/>
            </a:xfrm>
            <a:custGeom>
              <a:avLst/>
              <a:gdLst/>
              <a:ahLst/>
              <a:cxnLst/>
              <a:rect l="l" t="t" r="r" b="b"/>
              <a:pathLst>
                <a:path w="1603375" h="802004">
                  <a:moveTo>
                    <a:pt x="0" y="80137"/>
                  </a:moveTo>
                  <a:lnTo>
                    <a:pt x="6306" y="48970"/>
                  </a:lnTo>
                  <a:lnTo>
                    <a:pt x="23494" y="23494"/>
                  </a:lnTo>
                  <a:lnTo>
                    <a:pt x="48970" y="6306"/>
                  </a:lnTo>
                  <a:lnTo>
                    <a:pt x="80137" y="0"/>
                  </a:lnTo>
                  <a:lnTo>
                    <a:pt x="1523111" y="0"/>
                  </a:lnTo>
                  <a:lnTo>
                    <a:pt x="1554277" y="6306"/>
                  </a:lnTo>
                  <a:lnTo>
                    <a:pt x="1579753" y="23494"/>
                  </a:lnTo>
                  <a:lnTo>
                    <a:pt x="1596941" y="48970"/>
                  </a:lnTo>
                  <a:lnTo>
                    <a:pt x="1603248" y="80137"/>
                  </a:lnTo>
                  <a:lnTo>
                    <a:pt x="1603248" y="721487"/>
                  </a:lnTo>
                  <a:lnTo>
                    <a:pt x="1596941" y="752653"/>
                  </a:lnTo>
                  <a:lnTo>
                    <a:pt x="1579753" y="778128"/>
                  </a:lnTo>
                  <a:lnTo>
                    <a:pt x="1554277" y="795317"/>
                  </a:lnTo>
                  <a:lnTo>
                    <a:pt x="1523111" y="801624"/>
                  </a:lnTo>
                  <a:lnTo>
                    <a:pt x="80137" y="801624"/>
                  </a:lnTo>
                  <a:lnTo>
                    <a:pt x="48970" y="795317"/>
                  </a:lnTo>
                  <a:lnTo>
                    <a:pt x="23494" y="778128"/>
                  </a:lnTo>
                  <a:lnTo>
                    <a:pt x="6306" y="752653"/>
                  </a:lnTo>
                  <a:lnTo>
                    <a:pt x="0" y="721487"/>
                  </a:lnTo>
                  <a:lnTo>
                    <a:pt x="0" y="80137"/>
                  </a:lnTo>
                  <a:close/>
                </a:path>
              </a:pathLst>
            </a:custGeom>
            <a:ln w="1219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2" name="object 32"/>
          <p:cNvSpPr txBox="1"/>
          <p:nvPr/>
        </p:nvSpPr>
        <p:spPr>
          <a:xfrm>
            <a:off x="4008120" y="2747517"/>
            <a:ext cx="1292225" cy="1400175"/>
          </a:xfrm>
          <a:prstGeom prst="rect">
            <a:avLst/>
          </a:prstGeom>
        </p:spPr>
        <p:txBody>
          <a:bodyPr wrap="square" lIns="0" tIns="46355" rIns="0" bIns="0" rtlCol="0" vert="horz">
            <a:spAutoFit/>
          </a:bodyPr>
          <a:lstStyle/>
          <a:p>
            <a:pPr algn="ctr" marR="5080">
              <a:lnSpc>
                <a:spcPts val="1660"/>
              </a:lnSpc>
              <a:spcBef>
                <a:spcPts val="365"/>
              </a:spcBef>
            </a:pPr>
            <a:r>
              <a:rPr dirty="0" sz="1600" spc="-10" b="1">
                <a:solidFill>
                  <a:srgbClr val="006FC0"/>
                </a:solidFill>
                <a:latin typeface="Arial"/>
                <a:cs typeface="Arial"/>
              </a:rPr>
              <a:t>Задания</a:t>
            </a:r>
            <a:r>
              <a:rPr dirty="0" sz="1600" spc="-45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600" spc="-10" b="1">
                <a:solidFill>
                  <a:srgbClr val="006FC0"/>
                </a:solidFill>
                <a:latin typeface="Arial"/>
                <a:cs typeface="Arial"/>
              </a:rPr>
              <a:t>для </a:t>
            </a:r>
            <a:r>
              <a:rPr dirty="0" sz="1600" spc="-430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600" spc="-15" b="1">
                <a:solidFill>
                  <a:srgbClr val="006FC0"/>
                </a:solidFill>
                <a:latin typeface="Arial"/>
                <a:cs typeface="Arial"/>
              </a:rPr>
              <a:t>всей</a:t>
            </a:r>
            <a:r>
              <a:rPr dirty="0" sz="1600" spc="-55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600" spc="-20" b="1">
                <a:solidFill>
                  <a:srgbClr val="006FC0"/>
                </a:solidFill>
                <a:latin typeface="Arial"/>
                <a:cs typeface="Arial"/>
              </a:rPr>
              <a:t>группы</a:t>
            </a:r>
            <a:endParaRPr sz="1600">
              <a:latin typeface="Arial"/>
              <a:cs typeface="Arial"/>
            </a:endParaRPr>
          </a:p>
          <a:p>
            <a:pPr>
              <a:lnSpc>
                <a:spcPct val="100000"/>
              </a:lnSpc>
            </a:pPr>
            <a:endParaRPr sz="18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600">
              <a:latin typeface="Arial"/>
              <a:cs typeface="Arial"/>
            </a:endParaRPr>
          </a:p>
          <a:p>
            <a:pPr algn="ctr" marL="24130" marR="26670">
              <a:lnSpc>
                <a:spcPts val="1660"/>
              </a:lnSpc>
            </a:pPr>
            <a:r>
              <a:rPr dirty="0" sz="1600" spc="-5" b="1">
                <a:solidFill>
                  <a:srgbClr val="006FC0"/>
                </a:solidFill>
                <a:latin typeface="Arial"/>
                <a:cs typeface="Arial"/>
              </a:rPr>
              <a:t>Ин</a:t>
            </a:r>
            <a:r>
              <a:rPr dirty="0" sz="1600" spc="-20" b="1">
                <a:solidFill>
                  <a:srgbClr val="006FC0"/>
                </a:solidFill>
                <a:latin typeface="Arial"/>
                <a:cs typeface="Arial"/>
              </a:rPr>
              <a:t>т</a:t>
            </a:r>
            <a:r>
              <a:rPr dirty="0" sz="1600" spc="-10" b="1">
                <a:solidFill>
                  <a:srgbClr val="006FC0"/>
                </a:solidFill>
                <a:latin typeface="Arial"/>
                <a:cs typeface="Arial"/>
              </a:rPr>
              <a:t>ер</a:t>
            </a:r>
            <a:r>
              <a:rPr dirty="0" sz="1600" spc="-35" b="1">
                <a:solidFill>
                  <a:srgbClr val="006FC0"/>
                </a:solidFill>
                <a:latin typeface="Arial"/>
                <a:cs typeface="Arial"/>
              </a:rPr>
              <a:t>е</a:t>
            </a:r>
            <a:r>
              <a:rPr dirty="0" sz="1600" spc="-10" b="1">
                <a:solidFill>
                  <a:srgbClr val="006FC0"/>
                </a:solidFill>
                <a:latin typeface="Arial"/>
                <a:cs typeface="Arial"/>
              </a:rPr>
              <a:t>сные  </a:t>
            </a:r>
            <a:r>
              <a:rPr dirty="0" sz="1600" spc="-15" b="1">
                <a:solidFill>
                  <a:srgbClr val="006FC0"/>
                </a:solidFill>
                <a:latin typeface="Arial"/>
                <a:cs typeface="Arial"/>
              </a:rPr>
              <a:t>задания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33" name="object 33"/>
          <p:cNvGrpSpPr/>
          <p:nvPr/>
        </p:nvGrpSpPr>
        <p:grpSpPr>
          <a:xfrm>
            <a:off x="3200145" y="4380103"/>
            <a:ext cx="2256155" cy="873760"/>
            <a:chOff x="3200145" y="4380103"/>
            <a:chExt cx="2256155" cy="873760"/>
          </a:xfrm>
        </p:grpSpPr>
        <p:sp>
          <p:nvSpPr>
            <p:cNvPr id="34" name="object 34"/>
            <p:cNvSpPr/>
            <p:nvPr/>
          </p:nvSpPr>
          <p:spPr>
            <a:xfrm>
              <a:off x="3206495" y="4386453"/>
              <a:ext cx="640715" cy="461009"/>
            </a:xfrm>
            <a:custGeom>
              <a:avLst/>
              <a:gdLst/>
              <a:ahLst/>
              <a:cxnLst/>
              <a:rect l="l" t="t" r="r" b="b"/>
              <a:pathLst>
                <a:path w="640714" h="461010">
                  <a:moveTo>
                    <a:pt x="0" y="0"/>
                  </a:moveTo>
                  <a:lnTo>
                    <a:pt x="640715" y="460629"/>
                  </a:lnTo>
                </a:path>
              </a:pathLst>
            </a:custGeom>
            <a:ln w="12699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35" name="object 35"/>
            <p:cNvSpPr/>
            <p:nvPr/>
          </p:nvSpPr>
          <p:spPr>
            <a:xfrm>
              <a:off x="3846575" y="4447032"/>
              <a:ext cx="1603375" cy="800100"/>
            </a:xfrm>
            <a:custGeom>
              <a:avLst/>
              <a:gdLst/>
              <a:ahLst/>
              <a:cxnLst/>
              <a:rect l="l" t="t" r="r" b="b"/>
              <a:pathLst>
                <a:path w="1603375" h="800100">
                  <a:moveTo>
                    <a:pt x="1523238" y="0"/>
                  </a:moveTo>
                  <a:lnTo>
                    <a:pt x="80010" y="0"/>
                  </a:lnTo>
                  <a:lnTo>
                    <a:pt x="48863" y="6286"/>
                  </a:lnTo>
                  <a:lnTo>
                    <a:pt x="23431" y="23431"/>
                  </a:lnTo>
                  <a:lnTo>
                    <a:pt x="6286" y="48863"/>
                  </a:lnTo>
                  <a:lnTo>
                    <a:pt x="0" y="80010"/>
                  </a:lnTo>
                  <a:lnTo>
                    <a:pt x="0" y="720090"/>
                  </a:lnTo>
                  <a:lnTo>
                    <a:pt x="6286" y="751236"/>
                  </a:lnTo>
                  <a:lnTo>
                    <a:pt x="23431" y="776668"/>
                  </a:lnTo>
                  <a:lnTo>
                    <a:pt x="48863" y="793813"/>
                  </a:lnTo>
                  <a:lnTo>
                    <a:pt x="80010" y="800100"/>
                  </a:lnTo>
                  <a:lnTo>
                    <a:pt x="1523238" y="800100"/>
                  </a:lnTo>
                  <a:lnTo>
                    <a:pt x="1554384" y="793813"/>
                  </a:lnTo>
                  <a:lnTo>
                    <a:pt x="1579816" y="776668"/>
                  </a:lnTo>
                  <a:lnTo>
                    <a:pt x="1596961" y="751236"/>
                  </a:lnTo>
                  <a:lnTo>
                    <a:pt x="1603248" y="720090"/>
                  </a:lnTo>
                  <a:lnTo>
                    <a:pt x="1603248" y="80010"/>
                  </a:lnTo>
                  <a:lnTo>
                    <a:pt x="1596961" y="48863"/>
                  </a:lnTo>
                  <a:lnTo>
                    <a:pt x="1579816" y="23431"/>
                  </a:lnTo>
                  <a:lnTo>
                    <a:pt x="1554384" y="6286"/>
                  </a:lnTo>
                  <a:lnTo>
                    <a:pt x="1523238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36" name="object 36"/>
            <p:cNvSpPr/>
            <p:nvPr/>
          </p:nvSpPr>
          <p:spPr>
            <a:xfrm>
              <a:off x="3846575" y="4447032"/>
              <a:ext cx="1603375" cy="800100"/>
            </a:xfrm>
            <a:custGeom>
              <a:avLst/>
              <a:gdLst/>
              <a:ahLst/>
              <a:cxnLst/>
              <a:rect l="l" t="t" r="r" b="b"/>
              <a:pathLst>
                <a:path w="1603375" h="800100">
                  <a:moveTo>
                    <a:pt x="0" y="80010"/>
                  </a:moveTo>
                  <a:lnTo>
                    <a:pt x="6286" y="48863"/>
                  </a:lnTo>
                  <a:lnTo>
                    <a:pt x="23431" y="23431"/>
                  </a:lnTo>
                  <a:lnTo>
                    <a:pt x="48863" y="6286"/>
                  </a:lnTo>
                  <a:lnTo>
                    <a:pt x="80010" y="0"/>
                  </a:lnTo>
                  <a:lnTo>
                    <a:pt x="1523238" y="0"/>
                  </a:lnTo>
                  <a:lnTo>
                    <a:pt x="1554384" y="6286"/>
                  </a:lnTo>
                  <a:lnTo>
                    <a:pt x="1579816" y="23431"/>
                  </a:lnTo>
                  <a:lnTo>
                    <a:pt x="1596961" y="48863"/>
                  </a:lnTo>
                  <a:lnTo>
                    <a:pt x="1603248" y="80010"/>
                  </a:lnTo>
                  <a:lnTo>
                    <a:pt x="1603248" y="720090"/>
                  </a:lnTo>
                  <a:lnTo>
                    <a:pt x="1596961" y="751236"/>
                  </a:lnTo>
                  <a:lnTo>
                    <a:pt x="1579816" y="776668"/>
                  </a:lnTo>
                  <a:lnTo>
                    <a:pt x="1554384" y="793813"/>
                  </a:lnTo>
                  <a:lnTo>
                    <a:pt x="1523238" y="800100"/>
                  </a:lnTo>
                  <a:lnTo>
                    <a:pt x="80010" y="800100"/>
                  </a:lnTo>
                  <a:lnTo>
                    <a:pt x="48863" y="793813"/>
                  </a:lnTo>
                  <a:lnTo>
                    <a:pt x="23431" y="776668"/>
                  </a:lnTo>
                  <a:lnTo>
                    <a:pt x="6286" y="751236"/>
                  </a:lnTo>
                  <a:lnTo>
                    <a:pt x="0" y="720090"/>
                  </a:lnTo>
                  <a:lnTo>
                    <a:pt x="0" y="80010"/>
                  </a:lnTo>
                  <a:close/>
                </a:path>
              </a:pathLst>
            </a:custGeom>
            <a:ln w="1219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37" name="object 37"/>
          <p:cNvSpPr txBox="1"/>
          <p:nvPr/>
        </p:nvSpPr>
        <p:spPr>
          <a:xfrm>
            <a:off x="4087367" y="4590034"/>
            <a:ext cx="1135380" cy="479425"/>
          </a:xfrm>
          <a:prstGeom prst="rect">
            <a:avLst/>
          </a:prstGeom>
        </p:spPr>
        <p:txBody>
          <a:bodyPr wrap="square" lIns="0" tIns="46355" rIns="0" bIns="0" rtlCol="0" vert="horz">
            <a:spAutoFit/>
          </a:bodyPr>
          <a:lstStyle/>
          <a:p>
            <a:pPr marL="152400" marR="5080" indent="-152400">
              <a:lnSpc>
                <a:spcPts val="1660"/>
              </a:lnSpc>
              <a:spcBef>
                <a:spcPts val="365"/>
              </a:spcBef>
            </a:pPr>
            <a:r>
              <a:rPr dirty="0" sz="1600" spc="15" b="1">
                <a:solidFill>
                  <a:srgbClr val="006FC0"/>
                </a:solidFill>
                <a:latin typeface="Arial"/>
                <a:cs typeface="Arial"/>
              </a:rPr>
              <a:t>Д</a:t>
            </a:r>
            <a:r>
              <a:rPr dirty="0" sz="1600" spc="-35" b="1">
                <a:solidFill>
                  <a:srgbClr val="006FC0"/>
                </a:solidFill>
                <a:latin typeface="Arial"/>
                <a:cs typeface="Arial"/>
              </a:rPr>
              <a:t>о</a:t>
            </a:r>
            <a:r>
              <a:rPr dirty="0" sz="1600" spc="-10" b="1">
                <a:solidFill>
                  <a:srgbClr val="006FC0"/>
                </a:solidFill>
                <a:latin typeface="Arial"/>
                <a:cs typeface="Arial"/>
              </a:rPr>
              <a:t>с</a:t>
            </a:r>
            <a:r>
              <a:rPr dirty="0" sz="1600" spc="15" b="1">
                <a:solidFill>
                  <a:srgbClr val="006FC0"/>
                </a:solidFill>
                <a:latin typeface="Arial"/>
                <a:cs typeface="Arial"/>
              </a:rPr>
              <a:t>т</a:t>
            </a:r>
            <a:r>
              <a:rPr dirty="0" sz="1600" spc="-30" b="1">
                <a:solidFill>
                  <a:srgbClr val="006FC0"/>
                </a:solidFill>
                <a:latin typeface="Arial"/>
                <a:cs typeface="Arial"/>
              </a:rPr>
              <a:t>у</a:t>
            </a:r>
            <a:r>
              <a:rPr dirty="0" sz="1600" spc="-5" b="1">
                <a:solidFill>
                  <a:srgbClr val="006FC0"/>
                </a:solidFill>
                <a:latin typeface="Arial"/>
                <a:cs typeface="Arial"/>
              </a:rPr>
              <a:t>п</a:t>
            </a:r>
            <a:r>
              <a:rPr dirty="0" sz="1600" spc="-15" b="1">
                <a:solidFill>
                  <a:srgbClr val="006FC0"/>
                </a:solidFill>
                <a:latin typeface="Arial"/>
                <a:cs typeface="Arial"/>
              </a:rPr>
              <a:t>н</a:t>
            </a:r>
            <a:r>
              <a:rPr dirty="0" sz="1600" spc="-5" b="1">
                <a:solidFill>
                  <a:srgbClr val="006FC0"/>
                </a:solidFill>
                <a:latin typeface="Arial"/>
                <a:cs typeface="Arial"/>
              </a:rPr>
              <a:t>ые  </a:t>
            </a:r>
            <a:r>
              <a:rPr dirty="0" sz="1600" spc="-15" b="1">
                <a:solidFill>
                  <a:srgbClr val="006FC0"/>
                </a:solidFill>
                <a:latin typeface="Arial"/>
                <a:cs typeface="Arial"/>
              </a:rPr>
              <a:t>задания</a:t>
            </a:r>
            <a:endParaRPr sz="1600">
              <a:latin typeface="Arial"/>
              <a:cs typeface="Arial"/>
            </a:endParaRPr>
          </a:p>
        </p:txBody>
      </p:sp>
      <p:grpSp>
        <p:nvGrpSpPr>
          <p:cNvPr id="38" name="object 38"/>
          <p:cNvGrpSpPr/>
          <p:nvPr/>
        </p:nvGrpSpPr>
        <p:grpSpPr>
          <a:xfrm>
            <a:off x="3200145" y="4380103"/>
            <a:ext cx="2256155" cy="1795145"/>
            <a:chOff x="3200145" y="4380103"/>
            <a:chExt cx="2256155" cy="1795145"/>
          </a:xfrm>
        </p:grpSpPr>
        <p:sp>
          <p:nvSpPr>
            <p:cNvPr id="39" name="object 39"/>
            <p:cNvSpPr/>
            <p:nvPr/>
          </p:nvSpPr>
          <p:spPr>
            <a:xfrm>
              <a:off x="3206495" y="4386453"/>
              <a:ext cx="640715" cy="1381760"/>
            </a:xfrm>
            <a:custGeom>
              <a:avLst/>
              <a:gdLst/>
              <a:ahLst/>
              <a:cxnLst/>
              <a:rect l="l" t="t" r="r" b="b"/>
              <a:pathLst>
                <a:path w="640714" h="1381760">
                  <a:moveTo>
                    <a:pt x="0" y="0"/>
                  </a:moveTo>
                  <a:lnTo>
                    <a:pt x="640715" y="1381671"/>
                  </a:lnTo>
                </a:path>
              </a:pathLst>
            </a:custGeom>
            <a:ln w="12700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sp>
          <p:nvSpPr>
            <p:cNvPr id="40" name="object 40"/>
            <p:cNvSpPr/>
            <p:nvPr/>
          </p:nvSpPr>
          <p:spPr>
            <a:xfrm>
              <a:off x="3846575" y="5367528"/>
              <a:ext cx="1603375" cy="802005"/>
            </a:xfrm>
            <a:custGeom>
              <a:avLst/>
              <a:gdLst/>
              <a:ahLst/>
              <a:cxnLst/>
              <a:rect l="l" t="t" r="r" b="b"/>
              <a:pathLst>
                <a:path w="1603375" h="802004">
                  <a:moveTo>
                    <a:pt x="1523111" y="0"/>
                  </a:moveTo>
                  <a:lnTo>
                    <a:pt x="80137" y="0"/>
                  </a:lnTo>
                  <a:lnTo>
                    <a:pt x="48970" y="6306"/>
                  </a:lnTo>
                  <a:lnTo>
                    <a:pt x="23494" y="23495"/>
                  </a:lnTo>
                  <a:lnTo>
                    <a:pt x="6306" y="48970"/>
                  </a:lnTo>
                  <a:lnTo>
                    <a:pt x="0" y="80137"/>
                  </a:lnTo>
                  <a:lnTo>
                    <a:pt x="0" y="721461"/>
                  </a:lnTo>
                  <a:lnTo>
                    <a:pt x="6306" y="752664"/>
                  </a:lnTo>
                  <a:lnTo>
                    <a:pt x="23494" y="778144"/>
                  </a:lnTo>
                  <a:lnTo>
                    <a:pt x="48970" y="795324"/>
                  </a:lnTo>
                  <a:lnTo>
                    <a:pt x="80137" y="801624"/>
                  </a:lnTo>
                  <a:lnTo>
                    <a:pt x="1523111" y="801624"/>
                  </a:lnTo>
                  <a:lnTo>
                    <a:pt x="1554277" y="795324"/>
                  </a:lnTo>
                  <a:lnTo>
                    <a:pt x="1579753" y="778144"/>
                  </a:lnTo>
                  <a:lnTo>
                    <a:pt x="1596941" y="752664"/>
                  </a:lnTo>
                  <a:lnTo>
                    <a:pt x="1603248" y="721461"/>
                  </a:lnTo>
                  <a:lnTo>
                    <a:pt x="1603248" y="80137"/>
                  </a:lnTo>
                  <a:lnTo>
                    <a:pt x="1596941" y="48970"/>
                  </a:lnTo>
                  <a:lnTo>
                    <a:pt x="1579753" y="23495"/>
                  </a:lnTo>
                  <a:lnTo>
                    <a:pt x="1554277" y="6306"/>
                  </a:lnTo>
                  <a:lnTo>
                    <a:pt x="1523111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1" name="object 41"/>
            <p:cNvSpPr/>
            <p:nvPr/>
          </p:nvSpPr>
          <p:spPr>
            <a:xfrm>
              <a:off x="3846575" y="5367528"/>
              <a:ext cx="1603375" cy="802005"/>
            </a:xfrm>
            <a:custGeom>
              <a:avLst/>
              <a:gdLst/>
              <a:ahLst/>
              <a:cxnLst/>
              <a:rect l="l" t="t" r="r" b="b"/>
              <a:pathLst>
                <a:path w="1603375" h="802004">
                  <a:moveTo>
                    <a:pt x="0" y="80137"/>
                  </a:moveTo>
                  <a:lnTo>
                    <a:pt x="6306" y="48970"/>
                  </a:lnTo>
                  <a:lnTo>
                    <a:pt x="23494" y="23495"/>
                  </a:lnTo>
                  <a:lnTo>
                    <a:pt x="48970" y="6306"/>
                  </a:lnTo>
                  <a:lnTo>
                    <a:pt x="80137" y="0"/>
                  </a:lnTo>
                  <a:lnTo>
                    <a:pt x="1523111" y="0"/>
                  </a:lnTo>
                  <a:lnTo>
                    <a:pt x="1554277" y="6306"/>
                  </a:lnTo>
                  <a:lnTo>
                    <a:pt x="1579753" y="23495"/>
                  </a:lnTo>
                  <a:lnTo>
                    <a:pt x="1596941" y="48970"/>
                  </a:lnTo>
                  <a:lnTo>
                    <a:pt x="1603248" y="80137"/>
                  </a:lnTo>
                  <a:lnTo>
                    <a:pt x="1603248" y="721461"/>
                  </a:lnTo>
                  <a:lnTo>
                    <a:pt x="1596941" y="752664"/>
                  </a:lnTo>
                  <a:lnTo>
                    <a:pt x="1579753" y="778144"/>
                  </a:lnTo>
                  <a:lnTo>
                    <a:pt x="1554277" y="795324"/>
                  </a:lnTo>
                  <a:lnTo>
                    <a:pt x="1523111" y="801624"/>
                  </a:lnTo>
                  <a:lnTo>
                    <a:pt x="80137" y="801624"/>
                  </a:lnTo>
                  <a:lnTo>
                    <a:pt x="48970" y="795324"/>
                  </a:lnTo>
                  <a:lnTo>
                    <a:pt x="23494" y="778144"/>
                  </a:lnTo>
                  <a:lnTo>
                    <a:pt x="6306" y="752664"/>
                  </a:lnTo>
                  <a:lnTo>
                    <a:pt x="0" y="721461"/>
                  </a:lnTo>
                  <a:lnTo>
                    <a:pt x="0" y="80137"/>
                  </a:lnTo>
                  <a:close/>
                </a:path>
              </a:pathLst>
            </a:custGeom>
            <a:ln w="12191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42" name="object 42"/>
          <p:cNvSpPr txBox="1"/>
          <p:nvPr/>
        </p:nvSpPr>
        <p:spPr>
          <a:xfrm>
            <a:off x="3995928" y="5511190"/>
            <a:ext cx="1318895" cy="479425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R="5080">
              <a:lnSpc>
                <a:spcPts val="1789"/>
              </a:lnSpc>
              <a:spcBef>
                <a:spcPts val="95"/>
              </a:spcBef>
            </a:pPr>
            <a:r>
              <a:rPr dirty="0" sz="1600" spc="-5" b="1">
                <a:solidFill>
                  <a:srgbClr val="006FC0"/>
                </a:solidFill>
                <a:latin typeface="Arial"/>
                <a:cs typeface="Arial"/>
              </a:rPr>
              <a:t>Про</a:t>
            </a:r>
            <a:r>
              <a:rPr dirty="0" sz="1600" spc="-45" b="1">
                <a:solidFill>
                  <a:srgbClr val="006FC0"/>
                </a:solidFill>
                <a:latin typeface="Arial"/>
                <a:cs typeface="Arial"/>
              </a:rPr>
              <a:t>б</a:t>
            </a:r>
            <a:r>
              <a:rPr dirty="0" sz="1600" spc="-35" b="1">
                <a:solidFill>
                  <a:srgbClr val="006FC0"/>
                </a:solidFill>
                <a:latin typeface="Arial"/>
                <a:cs typeface="Arial"/>
              </a:rPr>
              <a:t>л</a:t>
            </a:r>
            <a:r>
              <a:rPr dirty="0" sz="1600" spc="-30" b="1">
                <a:solidFill>
                  <a:srgbClr val="006FC0"/>
                </a:solidFill>
                <a:latin typeface="Arial"/>
                <a:cs typeface="Arial"/>
              </a:rPr>
              <a:t>е</a:t>
            </a:r>
            <a:r>
              <a:rPr dirty="0" sz="1600" spc="-10" b="1">
                <a:solidFill>
                  <a:srgbClr val="006FC0"/>
                </a:solidFill>
                <a:latin typeface="Arial"/>
                <a:cs typeface="Arial"/>
              </a:rPr>
              <a:t>м</a:t>
            </a:r>
            <a:r>
              <a:rPr dirty="0" sz="1600" spc="-5" b="1">
                <a:solidFill>
                  <a:srgbClr val="006FC0"/>
                </a:solidFill>
                <a:latin typeface="Arial"/>
                <a:cs typeface="Arial"/>
              </a:rPr>
              <a:t>ные</a:t>
            </a:r>
            <a:endParaRPr sz="1600">
              <a:latin typeface="Arial"/>
              <a:cs typeface="Arial"/>
            </a:endParaRPr>
          </a:p>
          <a:p>
            <a:pPr algn="ctr" marR="6985">
              <a:lnSpc>
                <a:spcPts val="1789"/>
              </a:lnSpc>
            </a:pPr>
            <a:r>
              <a:rPr dirty="0" sz="1600" spc="-10" b="1">
                <a:solidFill>
                  <a:srgbClr val="006FC0"/>
                </a:solidFill>
                <a:latin typeface="Arial"/>
                <a:cs typeface="Arial"/>
              </a:rPr>
              <a:t>задания</a:t>
            </a:r>
            <a:endParaRPr sz="1600">
              <a:latin typeface="Arial"/>
              <a:cs typeface="Arial"/>
            </a:endParaRPr>
          </a:p>
        </p:txBody>
      </p:sp>
      <p:sp>
        <p:nvSpPr>
          <p:cNvPr id="44" name="object 4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 spc="-5"/>
              <a:t>14</a:t>
            </a:fld>
          </a:p>
        </p:txBody>
      </p:sp>
      <p:sp>
        <p:nvSpPr>
          <p:cNvPr id="43" name="object 43"/>
          <p:cNvSpPr txBox="1">
            <a:spLocks noGrp="1"/>
          </p:cNvSpPr>
          <p:nvPr>
            <p:ph type="title"/>
          </p:nvPr>
        </p:nvSpPr>
        <p:spPr>
          <a:xfrm>
            <a:off x="231140" y="61722"/>
            <a:ext cx="4904105" cy="835660"/>
          </a:xfrm>
          <a:prstGeom prst="rect"/>
        </p:spPr>
        <p:txBody>
          <a:bodyPr wrap="square" lIns="0" tIns="60960" rIns="0" bIns="0" rtlCol="0" vert="horz">
            <a:spAutoFit/>
          </a:bodyPr>
          <a:lstStyle/>
          <a:p>
            <a:pPr marL="12700" marR="5080">
              <a:lnSpc>
                <a:spcPts val="3020"/>
              </a:lnSpc>
              <a:spcBef>
                <a:spcPts val="480"/>
              </a:spcBef>
            </a:pPr>
            <a:r>
              <a:rPr dirty="0" sz="2800" spc="-5"/>
              <a:t>Принципы</a:t>
            </a:r>
            <a:r>
              <a:rPr dirty="0" sz="2800" spc="-10"/>
              <a:t> выбора</a:t>
            </a:r>
            <a:r>
              <a:rPr dirty="0" sz="2800"/>
              <a:t> </a:t>
            </a:r>
            <a:r>
              <a:rPr dirty="0" sz="2800" spc="-10"/>
              <a:t>заданий </a:t>
            </a:r>
            <a:r>
              <a:rPr dirty="0" sz="2800" spc="-760"/>
              <a:t> </a:t>
            </a:r>
            <a:r>
              <a:rPr dirty="0" sz="2800" spc="-5"/>
              <a:t>для</a:t>
            </a:r>
            <a:r>
              <a:rPr dirty="0" sz="2800" spc="-15"/>
              <a:t> групповой</a:t>
            </a:r>
            <a:r>
              <a:rPr dirty="0" sz="2800" spc="40"/>
              <a:t> </a:t>
            </a:r>
            <a:r>
              <a:rPr dirty="0" sz="2800" spc="-25"/>
              <a:t>работы</a:t>
            </a:r>
            <a:endParaRPr sz="28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09448" y="117728"/>
            <a:ext cx="7648575" cy="77914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ts val="2965"/>
              </a:lnSpc>
              <a:spcBef>
                <a:spcPts val="100"/>
              </a:spcBef>
              <a:tabLst>
                <a:tab pos="2417445" algn="l"/>
              </a:tabLst>
            </a:pPr>
            <a:r>
              <a:rPr dirty="0" sz="2600" spc="-5"/>
              <a:t>Фронтальная	</a:t>
            </a:r>
            <a:r>
              <a:rPr dirty="0" sz="2600" spc="-30"/>
              <a:t>форма</a:t>
            </a:r>
            <a:r>
              <a:rPr dirty="0" sz="2600" spc="-15"/>
              <a:t> </a:t>
            </a:r>
            <a:r>
              <a:rPr dirty="0" sz="2600" spc="-5"/>
              <a:t>организации</a:t>
            </a:r>
            <a:endParaRPr sz="2600"/>
          </a:p>
          <a:p>
            <a:pPr marL="12700">
              <a:lnSpc>
                <a:spcPts val="2965"/>
              </a:lnSpc>
            </a:pPr>
            <a:r>
              <a:rPr dirty="0" sz="2600" spc="-10"/>
              <a:t>учебной</a:t>
            </a:r>
            <a:r>
              <a:rPr dirty="0" sz="2600" spc="-5"/>
              <a:t> </a:t>
            </a:r>
            <a:r>
              <a:rPr dirty="0" sz="2600" spc="-10"/>
              <a:t>деятельности:</a:t>
            </a:r>
            <a:r>
              <a:rPr dirty="0" sz="2600" spc="40"/>
              <a:t> </a:t>
            </a:r>
            <a:r>
              <a:rPr dirty="0" sz="2600" spc="-10"/>
              <a:t>эвристическая</a:t>
            </a:r>
            <a:r>
              <a:rPr dirty="0" sz="2600" spc="35"/>
              <a:t> </a:t>
            </a:r>
            <a:r>
              <a:rPr dirty="0" sz="2600" spc="-5"/>
              <a:t>беседа</a:t>
            </a:r>
            <a:endParaRPr sz="2600"/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 spc="-5"/>
              <a:t>14</a:t>
            </a:fld>
          </a:p>
        </p:txBody>
      </p:sp>
      <p:sp>
        <p:nvSpPr>
          <p:cNvPr id="3" name="object 3"/>
          <p:cNvSpPr txBox="1"/>
          <p:nvPr/>
        </p:nvSpPr>
        <p:spPr>
          <a:xfrm>
            <a:off x="307340" y="1546301"/>
            <a:ext cx="7623809" cy="356362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  <a:tabLst>
                <a:tab pos="5607050" algn="l"/>
              </a:tabLst>
            </a:pPr>
            <a:r>
              <a:rPr dirty="0" sz="2900" spc="-10">
                <a:solidFill>
                  <a:srgbClr val="006FC0"/>
                </a:solidFill>
                <a:latin typeface="Microsoft Sans Serif"/>
                <a:cs typeface="Microsoft Sans Serif"/>
              </a:rPr>
              <a:t>Эвристическая</a:t>
            </a:r>
            <a:r>
              <a:rPr dirty="0" sz="2900" spc="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800" spc="-30">
                <a:solidFill>
                  <a:srgbClr val="0071BB"/>
                </a:solidFill>
                <a:latin typeface="Microsoft Sans Serif"/>
                <a:cs typeface="Microsoft Sans Serif"/>
              </a:rPr>
              <a:t>(сократическая)</a:t>
            </a:r>
            <a:r>
              <a:rPr dirty="0" sz="2800" spc="65">
                <a:solidFill>
                  <a:srgbClr val="0071BB"/>
                </a:solidFill>
                <a:latin typeface="Microsoft Sans Serif"/>
                <a:cs typeface="Microsoft Sans Serif"/>
              </a:rPr>
              <a:t> </a:t>
            </a:r>
            <a:r>
              <a:rPr dirty="0" sz="2900" spc="-15">
                <a:solidFill>
                  <a:srgbClr val="006FC0"/>
                </a:solidFill>
                <a:latin typeface="Microsoft Sans Serif"/>
                <a:cs typeface="Microsoft Sans Serif"/>
              </a:rPr>
              <a:t>беседа</a:t>
            </a:r>
            <a:r>
              <a:rPr dirty="0" sz="290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900" spc="765">
                <a:solidFill>
                  <a:srgbClr val="006FC0"/>
                </a:solidFill>
                <a:latin typeface="Microsoft Sans Serif"/>
                <a:cs typeface="Microsoft Sans Serif"/>
              </a:rPr>
              <a:t>–</a:t>
            </a:r>
            <a:r>
              <a:rPr dirty="0" sz="2900" spc="2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900" spc="-25">
                <a:solidFill>
                  <a:srgbClr val="006FC0"/>
                </a:solidFill>
                <a:latin typeface="Microsoft Sans Serif"/>
                <a:cs typeface="Microsoft Sans Serif"/>
              </a:rPr>
              <a:t>это </a:t>
            </a:r>
            <a:r>
              <a:rPr dirty="0" sz="2900" spc="-75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900" spc="-20">
                <a:solidFill>
                  <a:srgbClr val="006FC0"/>
                </a:solidFill>
                <a:latin typeface="Microsoft Sans Serif"/>
                <a:cs typeface="Microsoft Sans Serif"/>
              </a:rPr>
              <a:t>вопросно-ответная</a:t>
            </a:r>
            <a:r>
              <a:rPr dirty="0" sz="2900" spc="-15">
                <a:solidFill>
                  <a:srgbClr val="006FC0"/>
                </a:solidFill>
                <a:latin typeface="Microsoft Sans Serif"/>
                <a:cs typeface="Microsoft Sans Serif"/>
              </a:rPr>
              <a:t> форма</a:t>
            </a:r>
            <a:r>
              <a:rPr dirty="0" sz="2900" spc="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900" spc="-10">
                <a:solidFill>
                  <a:srgbClr val="006FC0"/>
                </a:solidFill>
                <a:latin typeface="Microsoft Sans Serif"/>
                <a:cs typeface="Microsoft Sans Serif"/>
              </a:rPr>
              <a:t>обучения,</a:t>
            </a:r>
            <a:r>
              <a:rPr dirty="0" sz="2900" spc="-15">
                <a:solidFill>
                  <a:srgbClr val="006FC0"/>
                </a:solidFill>
                <a:latin typeface="Microsoft Sans Serif"/>
                <a:cs typeface="Microsoft Sans Serif"/>
              </a:rPr>
              <a:t> при </a:t>
            </a:r>
            <a:r>
              <a:rPr dirty="0" sz="2900" spc="-1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900" spc="-35">
                <a:solidFill>
                  <a:srgbClr val="006FC0"/>
                </a:solidFill>
                <a:latin typeface="Microsoft Sans Serif"/>
                <a:cs typeface="Microsoft Sans Serif"/>
              </a:rPr>
              <a:t>которой</a:t>
            </a:r>
            <a:r>
              <a:rPr dirty="0" sz="2900" spc="-1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900" spc="-20">
                <a:solidFill>
                  <a:srgbClr val="006FC0"/>
                </a:solidFill>
                <a:latin typeface="Microsoft Sans Serif"/>
                <a:cs typeface="Microsoft Sans Serif"/>
              </a:rPr>
              <a:t>учитель</a:t>
            </a:r>
            <a:r>
              <a:rPr dirty="0" sz="2900" spc="1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900" spc="-10">
                <a:solidFill>
                  <a:srgbClr val="006FC0"/>
                </a:solidFill>
                <a:latin typeface="Microsoft Sans Serif"/>
                <a:cs typeface="Microsoft Sans Serif"/>
              </a:rPr>
              <a:t>не</a:t>
            </a:r>
            <a:r>
              <a:rPr dirty="0" sz="2900" spc="1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900" spc="-5">
                <a:solidFill>
                  <a:srgbClr val="006FC0"/>
                </a:solidFill>
                <a:latin typeface="Microsoft Sans Serif"/>
                <a:cs typeface="Microsoft Sans Serif"/>
              </a:rPr>
              <a:t>сообщает</a:t>
            </a:r>
            <a:r>
              <a:rPr dirty="0" sz="2900" spc="-2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900" spc="-15">
                <a:solidFill>
                  <a:srgbClr val="006FC0"/>
                </a:solidFill>
                <a:latin typeface="Microsoft Sans Serif"/>
                <a:cs typeface="Microsoft Sans Serif"/>
              </a:rPr>
              <a:t>учащимся </a:t>
            </a:r>
            <a:r>
              <a:rPr dirty="0" sz="2900" spc="-1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900" spc="-30">
                <a:solidFill>
                  <a:srgbClr val="006FC0"/>
                </a:solidFill>
                <a:latin typeface="Microsoft Sans Serif"/>
                <a:cs typeface="Microsoft Sans Serif"/>
              </a:rPr>
              <a:t>готовых</a:t>
            </a:r>
            <a:r>
              <a:rPr dirty="0" sz="2900" spc="-1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900" spc="-25">
                <a:solidFill>
                  <a:srgbClr val="006FC0"/>
                </a:solidFill>
                <a:latin typeface="Microsoft Sans Serif"/>
                <a:cs typeface="Microsoft Sans Serif"/>
              </a:rPr>
              <a:t>знаний,</a:t>
            </a:r>
            <a:r>
              <a:rPr dirty="0" sz="2900" spc="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900">
                <a:solidFill>
                  <a:srgbClr val="006FC0"/>
                </a:solidFill>
                <a:latin typeface="Microsoft Sans Serif"/>
                <a:cs typeface="Microsoft Sans Serif"/>
              </a:rPr>
              <a:t>а</a:t>
            </a:r>
            <a:r>
              <a:rPr dirty="0" sz="2900" spc="2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900" spc="-40">
                <a:solidFill>
                  <a:srgbClr val="006FC0"/>
                </a:solidFill>
                <a:latin typeface="Microsoft Sans Serif"/>
                <a:cs typeface="Microsoft Sans Serif"/>
              </a:rPr>
              <a:t>через</a:t>
            </a:r>
            <a:r>
              <a:rPr dirty="0" sz="2900" spc="-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900" spc="-10">
                <a:solidFill>
                  <a:srgbClr val="006FC0"/>
                </a:solidFill>
                <a:latin typeface="Microsoft Sans Serif"/>
                <a:cs typeface="Microsoft Sans Serif"/>
              </a:rPr>
              <a:t>поставленные </a:t>
            </a:r>
            <a:r>
              <a:rPr dirty="0" sz="2900" spc="-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900" spc="-10">
                <a:solidFill>
                  <a:srgbClr val="006FC0"/>
                </a:solidFill>
                <a:latin typeface="Microsoft Sans Serif"/>
                <a:cs typeface="Microsoft Sans Serif"/>
              </a:rPr>
              <a:t>вопросы, не</a:t>
            </a:r>
            <a:r>
              <a:rPr dirty="0" sz="2900" spc="1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900" spc="-15">
                <a:solidFill>
                  <a:srgbClr val="006FC0"/>
                </a:solidFill>
                <a:latin typeface="Microsoft Sans Serif"/>
                <a:cs typeface="Microsoft Sans Serif"/>
              </a:rPr>
              <a:t>содержащие</a:t>
            </a:r>
            <a:r>
              <a:rPr dirty="0" sz="2900" spc="-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900" spc="-45">
                <a:solidFill>
                  <a:srgbClr val="006FC0"/>
                </a:solidFill>
                <a:latin typeface="Microsoft Sans Serif"/>
                <a:cs typeface="Microsoft Sans Serif"/>
              </a:rPr>
              <a:t>готового</a:t>
            </a:r>
            <a:r>
              <a:rPr dirty="0" sz="2900" spc="-1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900" spc="-35">
                <a:solidFill>
                  <a:srgbClr val="006FC0"/>
                </a:solidFill>
                <a:latin typeface="Microsoft Sans Serif"/>
                <a:cs typeface="Microsoft Sans Serif"/>
              </a:rPr>
              <a:t>ответа, </a:t>
            </a:r>
            <a:r>
              <a:rPr dirty="0" sz="2900" spc="-30">
                <a:solidFill>
                  <a:srgbClr val="006FC0"/>
                </a:solidFill>
                <a:latin typeface="Microsoft Sans Serif"/>
                <a:cs typeface="Microsoft Sans Serif"/>
              </a:rPr>
              <a:t> мотивирует</a:t>
            </a:r>
            <a:r>
              <a:rPr dirty="0" sz="2900" spc="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900" spc="-10">
                <a:solidFill>
                  <a:srgbClr val="006FC0"/>
                </a:solidFill>
                <a:latin typeface="Microsoft Sans Serif"/>
                <a:cs typeface="Microsoft Sans Serif"/>
              </a:rPr>
              <a:t>учащихся</a:t>
            </a:r>
            <a:r>
              <a:rPr dirty="0" sz="2900" spc="5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900" spc="-15">
                <a:solidFill>
                  <a:srgbClr val="006FC0"/>
                </a:solidFill>
                <a:latin typeface="Microsoft Sans Serif"/>
                <a:cs typeface="Microsoft Sans Serif"/>
              </a:rPr>
              <a:t>находить	</a:t>
            </a:r>
            <a:r>
              <a:rPr dirty="0" sz="2900" spc="-5">
                <a:solidFill>
                  <a:srgbClr val="006FC0"/>
                </a:solidFill>
                <a:latin typeface="Microsoft Sans Serif"/>
                <a:cs typeface="Microsoft Sans Serif"/>
              </a:rPr>
              <a:t>решение, </a:t>
            </a:r>
            <a:r>
              <a:rPr dirty="0" sz="290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900" spc="-20">
                <a:solidFill>
                  <a:srgbClr val="006FC0"/>
                </a:solidFill>
                <a:latin typeface="Microsoft Sans Serif"/>
                <a:cs typeface="Microsoft Sans Serif"/>
              </a:rPr>
              <a:t>приходить </a:t>
            </a:r>
            <a:r>
              <a:rPr dirty="0" sz="2900" spc="-180">
                <a:solidFill>
                  <a:srgbClr val="006FC0"/>
                </a:solidFill>
                <a:latin typeface="Microsoft Sans Serif"/>
                <a:cs typeface="Microsoft Sans Serif"/>
              </a:rPr>
              <a:t>к</a:t>
            </a:r>
            <a:r>
              <a:rPr dirty="0" sz="2900" spc="-17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900" spc="-25">
                <a:solidFill>
                  <a:srgbClr val="006FC0"/>
                </a:solidFill>
                <a:latin typeface="Microsoft Sans Serif"/>
                <a:cs typeface="Microsoft Sans Serif"/>
              </a:rPr>
              <a:t>выводам, </a:t>
            </a:r>
            <a:r>
              <a:rPr dirty="0" sz="2900" spc="-20">
                <a:solidFill>
                  <a:srgbClr val="006FC0"/>
                </a:solidFill>
                <a:latin typeface="Microsoft Sans Serif"/>
                <a:cs typeface="Microsoft Sans Serif"/>
              </a:rPr>
              <a:t>формировать </a:t>
            </a:r>
            <a:r>
              <a:rPr dirty="0" sz="2900" spc="-5">
                <a:solidFill>
                  <a:srgbClr val="006FC0"/>
                </a:solidFill>
                <a:latin typeface="Microsoft Sans Serif"/>
                <a:cs typeface="Microsoft Sans Serif"/>
              </a:rPr>
              <a:t>новые </a:t>
            </a:r>
            <a:r>
              <a:rPr dirty="0" sz="290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900" spc="-10">
                <a:solidFill>
                  <a:srgbClr val="006FC0"/>
                </a:solidFill>
                <a:latin typeface="Microsoft Sans Serif"/>
                <a:cs typeface="Microsoft Sans Serif"/>
              </a:rPr>
              <a:t>понятия.</a:t>
            </a:r>
            <a:endParaRPr sz="2900">
              <a:latin typeface="Microsoft Sans Serif"/>
              <a:cs typeface="Microsoft Sans Serif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53618" y="5563361"/>
            <a:ext cx="7089775" cy="984885"/>
          </a:xfrm>
          <a:prstGeom prst="rect">
            <a:avLst/>
          </a:prstGeom>
          <a:ln w="28955">
            <a:solidFill>
              <a:srgbClr val="0071BB"/>
            </a:solidFill>
          </a:ln>
        </p:spPr>
        <p:txBody>
          <a:bodyPr wrap="square" lIns="0" tIns="35560" rIns="0" bIns="0" rtlCol="0" vert="horz">
            <a:spAutoFit/>
          </a:bodyPr>
          <a:lstStyle/>
          <a:p>
            <a:pPr marL="484505" marR="478790" indent="414020">
              <a:lnSpc>
                <a:spcPct val="100000"/>
              </a:lnSpc>
              <a:spcBef>
                <a:spcPts val="280"/>
              </a:spcBef>
            </a:pPr>
            <a:r>
              <a:rPr dirty="0" sz="2900" spc="-5">
                <a:solidFill>
                  <a:srgbClr val="006FC0"/>
                </a:solidFill>
                <a:latin typeface="Microsoft Sans Serif"/>
                <a:cs typeface="Microsoft Sans Serif"/>
              </a:rPr>
              <a:t>Вопрос</a:t>
            </a:r>
            <a:r>
              <a:rPr dirty="0" sz="290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900" spc="-20">
                <a:solidFill>
                  <a:srgbClr val="006FC0"/>
                </a:solidFill>
                <a:latin typeface="Microsoft Sans Serif"/>
                <a:cs typeface="Microsoft Sans Serif"/>
              </a:rPr>
              <a:t>учителя,</a:t>
            </a:r>
            <a:r>
              <a:rPr dirty="0" sz="2900" spc="73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900" spc="-35">
                <a:solidFill>
                  <a:srgbClr val="006FC0"/>
                </a:solidFill>
                <a:latin typeface="Microsoft Sans Serif"/>
                <a:cs typeface="Microsoft Sans Serif"/>
              </a:rPr>
              <a:t>ответ</a:t>
            </a:r>
            <a:r>
              <a:rPr dirty="0" sz="2900" spc="70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900" spc="-25">
                <a:solidFill>
                  <a:srgbClr val="006FC0"/>
                </a:solidFill>
                <a:latin typeface="Microsoft Sans Serif"/>
                <a:cs typeface="Microsoft Sans Serif"/>
              </a:rPr>
              <a:t>ученика </a:t>
            </a:r>
            <a:r>
              <a:rPr dirty="0" sz="2900" spc="-2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900">
                <a:solidFill>
                  <a:srgbClr val="006FC0"/>
                </a:solidFill>
                <a:latin typeface="Microsoft Sans Serif"/>
                <a:cs typeface="Microsoft Sans Serif"/>
              </a:rPr>
              <a:t>(1</a:t>
            </a:r>
            <a:r>
              <a:rPr dirty="0" sz="2900" spc="1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900" spc="-15">
                <a:solidFill>
                  <a:srgbClr val="006FC0"/>
                </a:solidFill>
                <a:latin typeface="Microsoft Sans Serif"/>
                <a:cs typeface="Microsoft Sans Serif"/>
              </a:rPr>
              <a:t>вопрос</a:t>
            </a:r>
            <a:r>
              <a:rPr dirty="0" sz="2900" spc="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900">
                <a:solidFill>
                  <a:srgbClr val="006FC0"/>
                </a:solidFill>
                <a:latin typeface="Microsoft Sans Serif"/>
                <a:cs typeface="Microsoft Sans Serif"/>
              </a:rPr>
              <a:t>+</a:t>
            </a:r>
            <a:r>
              <a:rPr dirty="0" sz="2900" spc="1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900">
                <a:solidFill>
                  <a:srgbClr val="006FC0"/>
                </a:solidFill>
                <a:latin typeface="Microsoft Sans Serif"/>
                <a:cs typeface="Microsoft Sans Serif"/>
              </a:rPr>
              <a:t>1</a:t>
            </a:r>
            <a:r>
              <a:rPr dirty="0" sz="2900" spc="2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900" spc="-35">
                <a:solidFill>
                  <a:srgbClr val="006FC0"/>
                </a:solidFill>
                <a:latin typeface="Microsoft Sans Serif"/>
                <a:cs typeface="Microsoft Sans Serif"/>
              </a:rPr>
              <a:t>ответ</a:t>
            </a:r>
            <a:r>
              <a:rPr dirty="0" sz="2900" spc="-2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900">
                <a:solidFill>
                  <a:srgbClr val="006FC0"/>
                </a:solidFill>
                <a:latin typeface="Microsoft Sans Serif"/>
                <a:cs typeface="Microsoft Sans Serif"/>
              </a:rPr>
              <a:t>=</a:t>
            </a:r>
            <a:r>
              <a:rPr dirty="0" sz="2900" spc="2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900">
                <a:solidFill>
                  <a:srgbClr val="006FC0"/>
                </a:solidFill>
                <a:latin typeface="Microsoft Sans Serif"/>
                <a:cs typeface="Microsoft Sans Serif"/>
              </a:rPr>
              <a:t>1</a:t>
            </a:r>
            <a:r>
              <a:rPr dirty="0" sz="2900" spc="2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900" spc="-20">
                <a:solidFill>
                  <a:srgbClr val="006FC0"/>
                </a:solidFill>
                <a:latin typeface="Microsoft Sans Serif"/>
                <a:cs typeface="Microsoft Sans Serif"/>
              </a:rPr>
              <a:t>шаг</a:t>
            </a:r>
            <a:r>
              <a:rPr dirty="0" sz="2900" spc="1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900" spc="-15">
                <a:solidFill>
                  <a:srgbClr val="006FC0"/>
                </a:solidFill>
                <a:latin typeface="Microsoft Sans Serif"/>
                <a:cs typeface="Microsoft Sans Serif"/>
              </a:rPr>
              <a:t>беседы)</a:t>
            </a:r>
            <a:endParaRPr sz="29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12140" y="355853"/>
            <a:ext cx="6717030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Признаки</a:t>
            </a:r>
            <a:r>
              <a:rPr dirty="0" sz="3200" spc="-55"/>
              <a:t> </a:t>
            </a:r>
            <a:r>
              <a:rPr dirty="0" sz="3200" spc="-15"/>
              <a:t>эвристической</a:t>
            </a:r>
            <a:r>
              <a:rPr dirty="0" sz="3200" spc="-45"/>
              <a:t> </a:t>
            </a:r>
            <a:r>
              <a:rPr dirty="0" sz="3200" spc="-10"/>
              <a:t>беседы</a:t>
            </a:r>
            <a:endParaRPr sz="3200"/>
          </a:p>
        </p:txBody>
      </p:sp>
      <p:sp>
        <p:nvSpPr>
          <p:cNvPr id="8" name="object 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 spc="-5"/>
              <a:t>14</a:t>
            </a:fld>
          </a:p>
        </p:txBody>
      </p:sp>
      <p:sp>
        <p:nvSpPr>
          <p:cNvPr id="3" name="object 3"/>
          <p:cNvSpPr txBox="1"/>
          <p:nvPr/>
        </p:nvSpPr>
        <p:spPr>
          <a:xfrm>
            <a:off x="527304" y="2157983"/>
            <a:ext cx="2369820" cy="1426845"/>
          </a:xfrm>
          <a:prstGeom prst="rect">
            <a:avLst/>
          </a:prstGeom>
          <a:solidFill>
            <a:srgbClr val="006FC0"/>
          </a:solidFill>
        </p:spPr>
        <p:txBody>
          <a:bodyPr wrap="square" lIns="0" tIns="158750" rIns="0" bIns="0" rtlCol="0" vert="horz">
            <a:spAutoFit/>
          </a:bodyPr>
          <a:lstStyle/>
          <a:p>
            <a:pPr algn="ctr" marL="92710" marR="86360" indent="1905">
              <a:lnSpc>
                <a:spcPct val="86300"/>
              </a:lnSpc>
              <a:spcBef>
                <a:spcPts val="1250"/>
              </a:spcBef>
            </a:pPr>
            <a:r>
              <a:rPr dirty="0" sz="1400" spc="-30">
                <a:solidFill>
                  <a:srgbClr val="FFFFFF"/>
                </a:solidFill>
                <a:latin typeface="Microsoft Sans Serif"/>
                <a:cs typeface="Microsoft Sans Serif"/>
              </a:rPr>
              <a:t>Каждый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вопрос</a:t>
            </a:r>
            <a:r>
              <a:rPr dirty="0" sz="1400" spc="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370">
                <a:solidFill>
                  <a:srgbClr val="FFFFFF"/>
                </a:solidFill>
                <a:latin typeface="Microsoft Sans Serif"/>
                <a:cs typeface="Microsoft Sans Serif"/>
              </a:rPr>
              <a:t>– </a:t>
            </a:r>
            <a:r>
              <a:rPr dirty="0" sz="1400" spc="37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Microsoft Sans Serif"/>
                <a:cs typeface="Microsoft Sans Serif"/>
              </a:rPr>
              <a:t>небольшая </a:t>
            </a:r>
            <a:r>
              <a:rPr dirty="0"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мыслительная </a:t>
            </a:r>
            <a:r>
              <a:rPr dirty="0" sz="1400" spc="-36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20">
                <a:solidFill>
                  <a:srgbClr val="FFFFFF"/>
                </a:solidFill>
                <a:latin typeface="Microsoft Sans Serif"/>
                <a:cs typeface="Microsoft Sans Serif"/>
              </a:rPr>
              <a:t>задача.</a:t>
            </a:r>
            <a:r>
              <a:rPr dirty="0"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30">
                <a:solidFill>
                  <a:srgbClr val="FFFFFF"/>
                </a:solidFill>
                <a:latin typeface="Microsoft Sans Serif"/>
                <a:cs typeface="Microsoft Sans Serif"/>
              </a:rPr>
              <a:t>Каждый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20">
                <a:solidFill>
                  <a:srgbClr val="FFFFFF"/>
                </a:solidFill>
                <a:latin typeface="Microsoft Sans Serif"/>
                <a:cs typeface="Microsoft Sans Serif"/>
              </a:rPr>
              <a:t>ответ</a:t>
            </a:r>
            <a:r>
              <a:rPr dirty="0" sz="1400" spc="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370">
                <a:solidFill>
                  <a:srgbClr val="FFFFFF"/>
                </a:solidFill>
                <a:latin typeface="Microsoft Sans Serif"/>
                <a:cs typeface="Microsoft Sans Serif"/>
              </a:rPr>
              <a:t>– </a:t>
            </a:r>
            <a:r>
              <a:rPr dirty="0" sz="1400" spc="37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35">
                <a:solidFill>
                  <a:srgbClr val="FFFFFF"/>
                </a:solidFill>
                <a:latin typeface="Microsoft Sans Serif"/>
                <a:cs typeface="Microsoft Sans Serif"/>
              </a:rPr>
              <a:t>микропродукт, </a:t>
            </a:r>
            <a:r>
              <a:rPr dirty="0" sz="1400" spc="-3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обладающий </a:t>
            </a:r>
            <a:r>
              <a:rPr dirty="0" sz="1400" spc="-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15">
                <a:solidFill>
                  <a:srgbClr val="FFFFFF"/>
                </a:solidFill>
                <a:latin typeface="Microsoft Sans Serif"/>
                <a:cs typeface="Microsoft Sans Serif"/>
              </a:rPr>
              <a:t>субъективной</a:t>
            </a:r>
            <a:r>
              <a:rPr dirty="0"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 новизной.</a:t>
            </a:r>
            <a:endParaRPr sz="1400">
              <a:latin typeface="Microsoft Sans Serif"/>
              <a:cs typeface="Microsoft Sans Serif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127248" y="2164079"/>
            <a:ext cx="2356485" cy="1414780"/>
          </a:xfrm>
          <a:prstGeom prst="rect">
            <a:avLst/>
          </a:prstGeom>
          <a:solidFill>
            <a:srgbClr val="006FC0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>
              <a:lnSpc>
                <a:spcPct val="100000"/>
              </a:lnSpc>
              <a:spcBef>
                <a:spcPts val="50"/>
              </a:spcBef>
            </a:pPr>
            <a:endParaRPr sz="1400">
              <a:latin typeface="Times New Roman"/>
              <a:cs typeface="Times New Roman"/>
            </a:endParaRPr>
          </a:p>
          <a:p>
            <a:pPr algn="ctr" marL="77470" marR="69850" indent="-635">
              <a:lnSpc>
                <a:spcPts val="1450"/>
              </a:lnSpc>
            </a:pPr>
            <a:r>
              <a:rPr dirty="0" sz="1400" spc="-30">
                <a:solidFill>
                  <a:srgbClr val="FFFFFF"/>
                </a:solidFill>
                <a:latin typeface="Microsoft Sans Serif"/>
                <a:cs typeface="Microsoft Sans Serif"/>
              </a:rPr>
              <a:t>Каждый</a:t>
            </a:r>
            <a:r>
              <a:rPr dirty="0"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 последующий </a:t>
            </a:r>
            <a:r>
              <a:rPr dirty="0" sz="1400" spc="-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вопрос </a:t>
            </a:r>
            <a:r>
              <a:rPr dirty="0" sz="1400" spc="-20">
                <a:solidFill>
                  <a:srgbClr val="FFFFFF"/>
                </a:solidFill>
                <a:latin typeface="Microsoft Sans Serif"/>
                <a:cs typeface="Microsoft Sans Serif"/>
              </a:rPr>
              <a:t>вытекает </a:t>
            </a:r>
            <a:r>
              <a:rPr dirty="0" sz="1400" spc="-30">
                <a:solidFill>
                  <a:srgbClr val="FFFFFF"/>
                </a:solidFill>
                <a:latin typeface="Microsoft Sans Serif"/>
                <a:cs typeface="Microsoft Sans Serif"/>
              </a:rPr>
              <a:t>из</a:t>
            </a:r>
            <a:r>
              <a:rPr dirty="0" sz="1400" spc="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20">
                <a:solidFill>
                  <a:srgbClr val="FFFFFF"/>
                </a:solidFill>
                <a:latin typeface="Microsoft Sans Serif"/>
                <a:cs typeface="Microsoft Sans Serif"/>
              </a:rPr>
              <a:t>ответа </a:t>
            </a:r>
            <a:r>
              <a:rPr dirty="0" sz="1400" spc="-36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Microsoft Sans Serif"/>
                <a:cs typeface="Microsoft Sans Serif"/>
              </a:rPr>
              <a:t>на</a:t>
            </a:r>
            <a:r>
              <a:rPr dirty="0" sz="1400" spc="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предыдущий.</a:t>
            </a:r>
            <a:endParaRPr sz="1400">
              <a:latin typeface="Microsoft Sans Serif"/>
              <a:cs typeface="Microsoft Sans Serif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719571" y="2164079"/>
            <a:ext cx="2357755" cy="1414780"/>
          </a:xfrm>
          <a:prstGeom prst="rect">
            <a:avLst/>
          </a:prstGeom>
          <a:solidFill>
            <a:srgbClr val="006FC0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 algn="ctr" marL="201930" marR="194945" indent="1905">
              <a:lnSpc>
                <a:spcPct val="86200"/>
              </a:lnSpc>
              <a:spcBef>
                <a:spcPts val="925"/>
              </a:spcBef>
            </a:pP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Вся </a:t>
            </a:r>
            <a:r>
              <a:rPr dirty="0" sz="1400" spc="-15">
                <a:solidFill>
                  <a:srgbClr val="FFFFFF"/>
                </a:solidFill>
                <a:latin typeface="Microsoft Sans Serif"/>
                <a:cs typeface="Microsoft Sans Serif"/>
              </a:rPr>
              <a:t>совокупность </a:t>
            </a:r>
            <a:r>
              <a:rPr dirty="0"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Microsoft Sans Serif"/>
                <a:cs typeface="Microsoft Sans Serif"/>
              </a:rPr>
              <a:t>вопросов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15">
                <a:solidFill>
                  <a:srgbClr val="FFFFFF"/>
                </a:solidFill>
                <a:latin typeface="Microsoft Sans Serif"/>
                <a:cs typeface="Microsoft Sans Serif"/>
              </a:rPr>
              <a:t>последовательно </a:t>
            </a:r>
            <a:r>
              <a:rPr dirty="0" sz="1400" spc="-25">
                <a:solidFill>
                  <a:srgbClr val="FFFFFF"/>
                </a:solidFill>
                <a:latin typeface="Microsoft Sans Serif"/>
                <a:cs typeface="Microsoft Sans Serif"/>
              </a:rPr>
              <a:t>ведет </a:t>
            </a:r>
            <a:r>
              <a:rPr dirty="0" sz="1400" spc="-36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учащихся</a:t>
            </a:r>
            <a:r>
              <a:rPr dirty="0" sz="1400" spc="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90">
                <a:solidFill>
                  <a:srgbClr val="FFFFFF"/>
                </a:solidFill>
                <a:latin typeface="Microsoft Sans Serif"/>
                <a:cs typeface="Microsoft Sans Serif"/>
              </a:rPr>
              <a:t>к</a:t>
            </a:r>
            <a:r>
              <a:rPr dirty="0" sz="1400" spc="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40">
                <a:solidFill>
                  <a:srgbClr val="FFFFFF"/>
                </a:solidFill>
                <a:latin typeface="Microsoft Sans Serif"/>
                <a:cs typeface="Microsoft Sans Serif"/>
              </a:rPr>
              <a:t>искомому.</a:t>
            </a:r>
            <a:endParaRPr sz="1400">
              <a:latin typeface="Microsoft Sans Serif"/>
              <a:cs typeface="Microsoft Sans Serif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830323" y="3813047"/>
            <a:ext cx="2357755" cy="1414780"/>
          </a:xfrm>
          <a:prstGeom prst="rect">
            <a:avLst/>
          </a:prstGeom>
          <a:solidFill>
            <a:srgbClr val="006FC0"/>
          </a:solidFill>
        </p:spPr>
        <p:txBody>
          <a:bodyPr wrap="square" lIns="0" tIns="0" rIns="0" bIns="0" rtlCol="0" vert="horz">
            <a:spAutoFit/>
          </a:bodyPr>
          <a:lstStyle/>
          <a:p>
            <a:pPr>
              <a:lnSpc>
                <a:spcPct val="100000"/>
              </a:lnSpc>
            </a:pPr>
            <a:endParaRPr sz="1500">
              <a:latin typeface="Times New Roman"/>
              <a:cs typeface="Times New Roman"/>
            </a:endParaRPr>
          </a:p>
          <a:p>
            <a:pPr algn="ctr" marL="71120" marR="65405" indent="-635">
              <a:lnSpc>
                <a:spcPct val="86200"/>
              </a:lnSpc>
              <a:spcBef>
                <a:spcPts val="940"/>
              </a:spcBef>
            </a:pP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Если</a:t>
            </a:r>
            <a:r>
              <a:rPr dirty="0" sz="1400" spc="-5">
                <a:solidFill>
                  <a:srgbClr val="FFFFFF"/>
                </a:solidFill>
                <a:latin typeface="Microsoft Sans Serif"/>
                <a:cs typeface="Microsoft Sans Serif"/>
              </a:rPr>
              <a:t> учащийся</a:t>
            </a:r>
            <a:r>
              <a:rPr dirty="0" sz="1400" spc="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Microsoft Sans Serif"/>
                <a:cs typeface="Microsoft Sans Serif"/>
              </a:rPr>
              <a:t>не</a:t>
            </a:r>
            <a:r>
              <a:rPr dirty="0" sz="1400" spc="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15">
                <a:solidFill>
                  <a:srgbClr val="FFFFFF"/>
                </a:solidFill>
                <a:latin typeface="Microsoft Sans Serif"/>
                <a:cs typeface="Microsoft Sans Serif"/>
              </a:rPr>
              <a:t>дает </a:t>
            </a:r>
            <a:r>
              <a:rPr dirty="0"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20">
                <a:solidFill>
                  <a:srgbClr val="FFFFFF"/>
                </a:solidFill>
                <a:latin typeface="Microsoft Sans Serif"/>
                <a:cs typeface="Microsoft Sans Serif"/>
              </a:rPr>
              <a:t>ответа</a:t>
            </a:r>
            <a:r>
              <a:rPr dirty="0" sz="1400" spc="-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5">
                <a:solidFill>
                  <a:srgbClr val="FFFFFF"/>
                </a:solidFill>
                <a:latin typeface="Microsoft Sans Serif"/>
                <a:cs typeface="Microsoft Sans Serif"/>
              </a:rPr>
              <a:t>на</a:t>
            </a:r>
            <a:r>
              <a:rPr dirty="0" sz="1400" spc="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вопрос,</a:t>
            </a:r>
            <a:r>
              <a:rPr dirty="0" sz="1400" spc="-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40">
                <a:solidFill>
                  <a:srgbClr val="FFFFFF"/>
                </a:solidFill>
                <a:latin typeface="Microsoft Sans Serif"/>
                <a:cs typeface="Microsoft Sans Serif"/>
              </a:rPr>
              <a:t>значит, </a:t>
            </a:r>
            <a:r>
              <a:rPr dirty="0" sz="1400" spc="-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вопрос поставлен </a:t>
            </a:r>
            <a:r>
              <a:rPr dirty="0" sz="1400" spc="-5">
                <a:solidFill>
                  <a:srgbClr val="FFFFFF"/>
                </a:solidFill>
                <a:latin typeface="Microsoft Sans Serif"/>
                <a:cs typeface="Microsoft Sans Serif"/>
              </a:rPr>
              <a:t>неверно </a:t>
            </a:r>
            <a:r>
              <a:rPr dirty="0" sz="1400" spc="-36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>
                <a:solidFill>
                  <a:srgbClr val="FFFFFF"/>
                </a:solidFill>
                <a:latin typeface="Microsoft Sans Serif"/>
                <a:cs typeface="Microsoft Sans Serif"/>
              </a:rPr>
              <a:t>или</a:t>
            </a:r>
            <a:r>
              <a:rPr dirty="0" sz="1400" spc="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несвоевременно.</a:t>
            </a:r>
            <a:endParaRPr sz="1400">
              <a:latin typeface="Microsoft Sans Serif"/>
              <a:cs typeface="Microsoft Sans Serif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422647" y="3813047"/>
            <a:ext cx="2357755" cy="1414780"/>
          </a:xfrm>
          <a:prstGeom prst="rect">
            <a:avLst/>
          </a:prstGeom>
          <a:solidFill>
            <a:srgbClr val="006FC0"/>
          </a:solidFill>
        </p:spPr>
        <p:txBody>
          <a:bodyPr wrap="square" lIns="0" tIns="508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40"/>
              </a:spcBef>
            </a:pPr>
            <a:endParaRPr sz="1650">
              <a:latin typeface="Times New Roman"/>
              <a:cs typeface="Times New Roman"/>
            </a:endParaRPr>
          </a:p>
          <a:p>
            <a:pPr algn="ctr" marL="205104" marR="196850" indent="1270">
              <a:lnSpc>
                <a:spcPct val="86300"/>
              </a:lnSpc>
            </a:pPr>
            <a:r>
              <a:rPr dirty="0" sz="1400" spc="-5">
                <a:solidFill>
                  <a:srgbClr val="FFFFFF"/>
                </a:solidFill>
                <a:latin typeface="Microsoft Sans Serif"/>
                <a:cs typeface="Microsoft Sans Serif"/>
              </a:rPr>
              <a:t>Ошибочные </a:t>
            </a:r>
            <a:r>
              <a:rPr dirty="0" sz="1400" spc="-15">
                <a:solidFill>
                  <a:srgbClr val="FFFFFF"/>
                </a:solidFill>
                <a:latin typeface="Microsoft Sans Serif"/>
                <a:cs typeface="Microsoft Sans Serif"/>
              </a:rPr>
              <a:t>ответы </a:t>
            </a:r>
            <a:r>
              <a:rPr dirty="0"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15">
                <a:solidFill>
                  <a:srgbClr val="FFFFFF"/>
                </a:solidFill>
                <a:latin typeface="Microsoft Sans Serif"/>
                <a:cs typeface="Microsoft Sans Serif"/>
              </a:rPr>
              <a:t>ученика опровергаются </a:t>
            </a:r>
            <a:r>
              <a:rPr dirty="0" sz="1400" spc="-36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15">
                <a:solidFill>
                  <a:srgbClr val="FFFFFF"/>
                </a:solidFill>
                <a:latin typeface="Microsoft Sans Serif"/>
                <a:cs typeface="Microsoft Sans Serif"/>
              </a:rPr>
              <a:t>контрвопросами, </a:t>
            </a:r>
            <a:r>
              <a:rPr dirty="0" sz="1400" spc="-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15">
                <a:solidFill>
                  <a:srgbClr val="FFFFFF"/>
                </a:solidFill>
                <a:latin typeface="Microsoft Sans Serif"/>
                <a:cs typeface="Microsoft Sans Serif"/>
              </a:rPr>
              <a:t>вскрывающими </a:t>
            </a:r>
            <a:r>
              <a:rPr dirty="0" sz="1400" spc="-20">
                <a:solidFill>
                  <a:srgbClr val="FFFFFF"/>
                </a:solidFill>
                <a:latin typeface="Microsoft Sans Serif"/>
                <a:cs typeface="Microsoft Sans Serif"/>
              </a:rPr>
              <a:t>ошибку </a:t>
            </a:r>
            <a:r>
              <a:rPr dirty="0" sz="1400" spc="-36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400" spc="-15">
                <a:solidFill>
                  <a:srgbClr val="FFFFFF"/>
                </a:solidFill>
                <a:latin typeface="Microsoft Sans Serif"/>
                <a:cs typeface="Microsoft Sans Serif"/>
              </a:rPr>
              <a:t>ученика.</a:t>
            </a:r>
            <a:endParaRPr sz="14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-38100" y="914400"/>
            <a:ext cx="7188834" cy="5791200"/>
            <a:chOff x="-38100" y="914400"/>
            <a:chExt cx="7188834" cy="5791200"/>
          </a:xfrm>
        </p:grpSpPr>
        <p:sp>
          <p:nvSpPr>
            <p:cNvPr id="3" name="object 3"/>
            <p:cNvSpPr/>
            <p:nvPr/>
          </p:nvSpPr>
          <p:spPr>
            <a:xfrm>
              <a:off x="1359408" y="914400"/>
              <a:ext cx="5791200" cy="5791200"/>
            </a:xfrm>
            <a:custGeom>
              <a:avLst/>
              <a:gdLst/>
              <a:ahLst/>
              <a:cxnLst/>
              <a:rect l="l" t="t" r="r" b="b"/>
              <a:pathLst>
                <a:path w="5791200" h="5791200">
                  <a:moveTo>
                    <a:pt x="2895600" y="0"/>
                  </a:moveTo>
                  <a:lnTo>
                    <a:pt x="0" y="2895600"/>
                  </a:lnTo>
                  <a:lnTo>
                    <a:pt x="2895600" y="5791200"/>
                  </a:lnTo>
                  <a:lnTo>
                    <a:pt x="5791199" y="2895600"/>
                  </a:lnTo>
                  <a:lnTo>
                    <a:pt x="2895600" y="0"/>
                  </a:lnTo>
                  <a:close/>
                </a:path>
              </a:pathLst>
            </a:custGeom>
            <a:solidFill>
              <a:srgbClr val="CEDEE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4" name="object 4"/>
            <p:cNvSpPr/>
            <p:nvPr/>
          </p:nvSpPr>
          <p:spPr>
            <a:xfrm>
              <a:off x="1909572" y="1464563"/>
              <a:ext cx="2258695" cy="2258695"/>
            </a:xfrm>
            <a:custGeom>
              <a:avLst/>
              <a:gdLst/>
              <a:ahLst/>
              <a:cxnLst/>
              <a:rect l="l" t="t" r="r" b="b"/>
              <a:pathLst>
                <a:path w="2258695" h="2258695">
                  <a:moveTo>
                    <a:pt x="1882139" y="0"/>
                  </a:moveTo>
                  <a:lnTo>
                    <a:pt x="376427" y="0"/>
                  </a:lnTo>
                  <a:lnTo>
                    <a:pt x="329208" y="2932"/>
                  </a:lnTo>
                  <a:lnTo>
                    <a:pt x="283740" y="11496"/>
                  </a:lnTo>
                  <a:lnTo>
                    <a:pt x="240375" y="25337"/>
                  </a:lnTo>
                  <a:lnTo>
                    <a:pt x="199465" y="44103"/>
                  </a:lnTo>
                  <a:lnTo>
                    <a:pt x="161365" y="67442"/>
                  </a:lnTo>
                  <a:lnTo>
                    <a:pt x="126425" y="95000"/>
                  </a:lnTo>
                  <a:lnTo>
                    <a:pt x="95000" y="126425"/>
                  </a:lnTo>
                  <a:lnTo>
                    <a:pt x="67442" y="161365"/>
                  </a:lnTo>
                  <a:lnTo>
                    <a:pt x="44103" y="199465"/>
                  </a:lnTo>
                  <a:lnTo>
                    <a:pt x="25337" y="240375"/>
                  </a:lnTo>
                  <a:lnTo>
                    <a:pt x="11496" y="283740"/>
                  </a:lnTo>
                  <a:lnTo>
                    <a:pt x="2932" y="329208"/>
                  </a:lnTo>
                  <a:lnTo>
                    <a:pt x="0" y="376427"/>
                  </a:lnTo>
                  <a:lnTo>
                    <a:pt x="0" y="1882139"/>
                  </a:lnTo>
                  <a:lnTo>
                    <a:pt x="2932" y="1929359"/>
                  </a:lnTo>
                  <a:lnTo>
                    <a:pt x="11496" y="1974827"/>
                  </a:lnTo>
                  <a:lnTo>
                    <a:pt x="25337" y="2018192"/>
                  </a:lnTo>
                  <a:lnTo>
                    <a:pt x="44103" y="2059102"/>
                  </a:lnTo>
                  <a:lnTo>
                    <a:pt x="67442" y="2097202"/>
                  </a:lnTo>
                  <a:lnTo>
                    <a:pt x="95000" y="2132142"/>
                  </a:lnTo>
                  <a:lnTo>
                    <a:pt x="126425" y="2163567"/>
                  </a:lnTo>
                  <a:lnTo>
                    <a:pt x="161365" y="2191125"/>
                  </a:lnTo>
                  <a:lnTo>
                    <a:pt x="199465" y="2214464"/>
                  </a:lnTo>
                  <a:lnTo>
                    <a:pt x="240375" y="2233230"/>
                  </a:lnTo>
                  <a:lnTo>
                    <a:pt x="283740" y="2247071"/>
                  </a:lnTo>
                  <a:lnTo>
                    <a:pt x="329208" y="2255635"/>
                  </a:lnTo>
                  <a:lnTo>
                    <a:pt x="376427" y="2258568"/>
                  </a:lnTo>
                  <a:lnTo>
                    <a:pt x="1882139" y="2258568"/>
                  </a:lnTo>
                  <a:lnTo>
                    <a:pt x="1929359" y="2255635"/>
                  </a:lnTo>
                  <a:lnTo>
                    <a:pt x="1974827" y="2247071"/>
                  </a:lnTo>
                  <a:lnTo>
                    <a:pt x="2018192" y="2233230"/>
                  </a:lnTo>
                  <a:lnTo>
                    <a:pt x="2059102" y="2214464"/>
                  </a:lnTo>
                  <a:lnTo>
                    <a:pt x="2097202" y="2191125"/>
                  </a:lnTo>
                  <a:lnTo>
                    <a:pt x="2132142" y="2163567"/>
                  </a:lnTo>
                  <a:lnTo>
                    <a:pt x="2163567" y="2132142"/>
                  </a:lnTo>
                  <a:lnTo>
                    <a:pt x="2191125" y="2097202"/>
                  </a:lnTo>
                  <a:lnTo>
                    <a:pt x="2214464" y="2059102"/>
                  </a:lnTo>
                  <a:lnTo>
                    <a:pt x="2233230" y="2018192"/>
                  </a:lnTo>
                  <a:lnTo>
                    <a:pt x="2247071" y="1974827"/>
                  </a:lnTo>
                  <a:lnTo>
                    <a:pt x="2255635" y="1929359"/>
                  </a:lnTo>
                  <a:lnTo>
                    <a:pt x="2258567" y="1882139"/>
                  </a:lnTo>
                  <a:lnTo>
                    <a:pt x="2258567" y="376427"/>
                  </a:lnTo>
                  <a:lnTo>
                    <a:pt x="2255635" y="329208"/>
                  </a:lnTo>
                  <a:lnTo>
                    <a:pt x="2247071" y="283740"/>
                  </a:lnTo>
                  <a:lnTo>
                    <a:pt x="2233230" y="240375"/>
                  </a:lnTo>
                  <a:lnTo>
                    <a:pt x="2214464" y="199465"/>
                  </a:lnTo>
                  <a:lnTo>
                    <a:pt x="2191125" y="161365"/>
                  </a:lnTo>
                  <a:lnTo>
                    <a:pt x="2163567" y="126425"/>
                  </a:lnTo>
                  <a:lnTo>
                    <a:pt x="2132142" y="95000"/>
                  </a:lnTo>
                  <a:lnTo>
                    <a:pt x="2097202" y="67442"/>
                  </a:lnTo>
                  <a:lnTo>
                    <a:pt x="2059102" y="44103"/>
                  </a:lnTo>
                  <a:lnTo>
                    <a:pt x="2018192" y="25337"/>
                  </a:lnTo>
                  <a:lnTo>
                    <a:pt x="1974827" y="11496"/>
                  </a:lnTo>
                  <a:lnTo>
                    <a:pt x="1929359" y="2932"/>
                  </a:lnTo>
                  <a:lnTo>
                    <a:pt x="1882139" y="0"/>
                  </a:lnTo>
                  <a:close/>
                </a:path>
              </a:pathLst>
            </a:custGeom>
            <a:solidFill>
              <a:srgbClr val="006F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5" name="object 5"/>
            <p:cNvSpPr/>
            <p:nvPr/>
          </p:nvSpPr>
          <p:spPr>
            <a:xfrm>
              <a:off x="1909572" y="1464563"/>
              <a:ext cx="2258695" cy="2258695"/>
            </a:xfrm>
            <a:custGeom>
              <a:avLst/>
              <a:gdLst/>
              <a:ahLst/>
              <a:cxnLst/>
              <a:rect l="l" t="t" r="r" b="b"/>
              <a:pathLst>
                <a:path w="2258695" h="2258695">
                  <a:moveTo>
                    <a:pt x="0" y="376427"/>
                  </a:moveTo>
                  <a:lnTo>
                    <a:pt x="2932" y="329208"/>
                  </a:lnTo>
                  <a:lnTo>
                    <a:pt x="11496" y="283740"/>
                  </a:lnTo>
                  <a:lnTo>
                    <a:pt x="25337" y="240375"/>
                  </a:lnTo>
                  <a:lnTo>
                    <a:pt x="44103" y="199465"/>
                  </a:lnTo>
                  <a:lnTo>
                    <a:pt x="67442" y="161365"/>
                  </a:lnTo>
                  <a:lnTo>
                    <a:pt x="95000" y="126425"/>
                  </a:lnTo>
                  <a:lnTo>
                    <a:pt x="126425" y="95000"/>
                  </a:lnTo>
                  <a:lnTo>
                    <a:pt x="161365" y="67442"/>
                  </a:lnTo>
                  <a:lnTo>
                    <a:pt x="199465" y="44103"/>
                  </a:lnTo>
                  <a:lnTo>
                    <a:pt x="240375" y="25337"/>
                  </a:lnTo>
                  <a:lnTo>
                    <a:pt x="283740" y="11496"/>
                  </a:lnTo>
                  <a:lnTo>
                    <a:pt x="329208" y="2932"/>
                  </a:lnTo>
                  <a:lnTo>
                    <a:pt x="376427" y="0"/>
                  </a:lnTo>
                  <a:lnTo>
                    <a:pt x="1882139" y="0"/>
                  </a:lnTo>
                  <a:lnTo>
                    <a:pt x="1929359" y="2932"/>
                  </a:lnTo>
                  <a:lnTo>
                    <a:pt x="1974827" y="11496"/>
                  </a:lnTo>
                  <a:lnTo>
                    <a:pt x="2018192" y="25337"/>
                  </a:lnTo>
                  <a:lnTo>
                    <a:pt x="2059102" y="44103"/>
                  </a:lnTo>
                  <a:lnTo>
                    <a:pt x="2097202" y="67442"/>
                  </a:lnTo>
                  <a:lnTo>
                    <a:pt x="2132142" y="95000"/>
                  </a:lnTo>
                  <a:lnTo>
                    <a:pt x="2163567" y="126425"/>
                  </a:lnTo>
                  <a:lnTo>
                    <a:pt x="2191125" y="161365"/>
                  </a:lnTo>
                  <a:lnTo>
                    <a:pt x="2214464" y="199465"/>
                  </a:lnTo>
                  <a:lnTo>
                    <a:pt x="2233230" y="240375"/>
                  </a:lnTo>
                  <a:lnTo>
                    <a:pt x="2247071" y="283740"/>
                  </a:lnTo>
                  <a:lnTo>
                    <a:pt x="2255635" y="329208"/>
                  </a:lnTo>
                  <a:lnTo>
                    <a:pt x="2258567" y="376427"/>
                  </a:lnTo>
                  <a:lnTo>
                    <a:pt x="2258567" y="1882139"/>
                  </a:lnTo>
                  <a:lnTo>
                    <a:pt x="2255635" y="1929359"/>
                  </a:lnTo>
                  <a:lnTo>
                    <a:pt x="2247071" y="1974827"/>
                  </a:lnTo>
                  <a:lnTo>
                    <a:pt x="2233230" y="2018192"/>
                  </a:lnTo>
                  <a:lnTo>
                    <a:pt x="2214464" y="2059102"/>
                  </a:lnTo>
                  <a:lnTo>
                    <a:pt x="2191125" y="2097202"/>
                  </a:lnTo>
                  <a:lnTo>
                    <a:pt x="2163567" y="2132142"/>
                  </a:lnTo>
                  <a:lnTo>
                    <a:pt x="2132142" y="2163567"/>
                  </a:lnTo>
                  <a:lnTo>
                    <a:pt x="2097202" y="2191125"/>
                  </a:lnTo>
                  <a:lnTo>
                    <a:pt x="2059102" y="2214464"/>
                  </a:lnTo>
                  <a:lnTo>
                    <a:pt x="2018192" y="2233230"/>
                  </a:lnTo>
                  <a:lnTo>
                    <a:pt x="1974827" y="2247071"/>
                  </a:lnTo>
                  <a:lnTo>
                    <a:pt x="1929359" y="2255635"/>
                  </a:lnTo>
                  <a:lnTo>
                    <a:pt x="1882139" y="2258568"/>
                  </a:lnTo>
                  <a:lnTo>
                    <a:pt x="376427" y="2258568"/>
                  </a:lnTo>
                  <a:lnTo>
                    <a:pt x="329208" y="2255635"/>
                  </a:lnTo>
                  <a:lnTo>
                    <a:pt x="283740" y="2247071"/>
                  </a:lnTo>
                  <a:lnTo>
                    <a:pt x="240375" y="2233230"/>
                  </a:lnTo>
                  <a:lnTo>
                    <a:pt x="199465" y="2214464"/>
                  </a:lnTo>
                  <a:lnTo>
                    <a:pt x="161365" y="2191125"/>
                  </a:lnTo>
                  <a:lnTo>
                    <a:pt x="126425" y="2163567"/>
                  </a:lnTo>
                  <a:lnTo>
                    <a:pt x="95000" y="2132142"/>
                  </a:lnTo>
                  <a:lnTo>
                    <a:pt x="67442" y="2097202"/>
                  </a:lnTo>
                  <a:lnTo>
                    <a:pt x="44103" y="2059102"/>
                  </a:lnTo>
                  <a:lnTo>
                    <a:pt x="25337" y="2018192"/>
                  </a:lnTo>
                  <a:lnTo>
                    <a:pt x="11496" y="1974827"/>
                  </a:lnTo>
                  <a:lnTo>
                    <a:pt x="2932" y="1929359"/>
                  </a:lnTo>
                  <a:lnTo>
                    <a:pt x="0" y="1882139"/>
                  </a:lnTo>
                  <a:lnTo>
                    <a:pt x="0" y="376427"/>
                  </a:lnTo>
                  <a:close/>
                </a:path>
              </a:pathLst>
            </a:custGeom>
            <a:ln w="1219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6" name="object 6"/>
          <p:cNvSpPr txBox="1">
            <a:spLocks noGrp="1"/>
          </p:cNvSpPr>
          <p:nvPr>
            <p:ph type="title"/>
          </p:nvPr>
        </p:nvSpPr>
        <p:spPr>
          <a:xfrm>
            <a:off x="78739" y="221741"/>
            <a:ext cx="8270875" cy="48260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000" spc="-30"/>
              <a:t>Типы</a:t>
            </a:r>
            <a:r>
              <a:rPr dirty="0" sz="3000"/>
              <a:t> </a:t>
            </a:r>
            <a:r>
              <a:rPr dirty="0" sz="3000" spc="-10"/>
              <a:t>вопросов</a:t>
            </a:r>
            <a:r>
              <a:rPr dirty="0" sz="3000"/>
              <a:t> для</a:t>
            </a:r>
            <a:r>
              <a:rPr dirty="0" sz="3000" spc="-15"/>
              <a:t> эвристической</a:t>
            </a:r>
            <a:r>
              <a:rPr dirty="0" sz="3000" spc="45"/>
              <a:t> </a:t>
            </a:r>
            <a:r>
              <a:rPr dirty="0" sz="3000" spc="-15"/>
              <a:t>беседы</a:t>
            </a:r>
            <a:endParaRPr sz="3000"/>
          </a:p>
        </p:txBody>
      </p:sp>
      <p:sp>
        <p:nvSpPr>
          <p:cNvPr id="7" name="object 7"/>
          <p:cNvSpPr txBox="1"/>
          <p:nvPr/>
        </p:nvSpPr>
        <p:spPr>
          <a:xfrm>
            <a:off x="2060194" y="2159634"/>
            <a:ext cx="1955800" cy="841375"/>
          </a:xfrm>
          <a:prstGeom prst="rect">
            <a:avLst/>
          </a:prstGeom>
        </p:spPr>
        <p:txBody>
          <a:bodyPr wrap="square" lIns="0" tIns="37465" rIns="0" bIns="0" rtlCol="0" vert="horz">
            <a:spAutoFit/>
          </a:bodyPr>
          <a:lstStyle/>
          <a:p>
            <a:pPr algn="just" marL="12700" marR="5080" indent="103505">
              <a:lnSpc>
                <a:spcPct val="86300"/>
              </a:lnSpc>
              <a:spcBef>
                <a:spcPts val="295"/>
              </a:spcBef>
            </a:pPr>
            <a:r>
              <a:rPr dirty="0" sz="1200" spc="-15" b="1">
                <a:solidFill>
                  <a:srgbClr val="FFFFFF"/>
                </a:solidFill>
                <a:latin typeface="Arial"/>
                <a:cs typeface="Arial"/>
              </a:rPr>
              <a:t>Уточняющие </a:t>
            </a:r>
            <a:r>
              <a:rPr dirty="0" sz="1200" spc="-10" b="1">
                <a:solidFill>
                  <a:srgbClr val="FFFFFF"/>
                </a:solidFill>
                <a:latin typeface="Arial"/>
                <a:cs typeface="Arial"/>
              </a:rPr>
              <a:t>вопросы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. </a:t>
            </a:r>
            <a:r>
              <a:rPr dirty="0" sz="1200" spc="-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Начинаются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со слов: </a:t>
            </a:r>
            <a:r>
              <a:rPr dirty="0" sz="1200" spc="-30">
                <a:solidFill>
                  <a:srgbClr val="FFFFFF"/>
                </a:solidFill>
                <a:latin typeface="Microsoft Sans Serif"/>
                <a:cs typeface="Microsoft Sans Serif"/>
              </a:rPr>
              <a:t>«То </a:t>
            </a:r>
            <a:r>
              <a:rPr dirty="0" sz="1200" spc="-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Microsoft Sans Serif"/>
                <a:cs typeface="Microsoft Sans Serif"/>
              </a:rPr>
              <a:t>есть</a:t>
            </a:r>
            <a:r>
              <a:rPr dirty="0" sz="1200" spc="-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ты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говоришь, </a:t>
            </a:r>
            <a:r>
              <a:rPr dirty="0" sz="1200" spc="70">
                <a:solidFill>
                  <a:srgbClr val="FFFFFF"/>
                </a:solidFill>
                <a:latin typeface="Microsoft Sans Serif"/>
                <a:cs typeface="Microsoft Sans Serif"/>
              </a:rPr>
              <a:t>что…?»,</a:t>
            </a:r>
            <a:endParaRPr sz="1200">
              <a:latin typeface="Microsoft Sans Serif"/>
              <a:cs typeface="Microsoft Sans Serif"/>
            </a:endParaRPr>
          </a:p>
          <a:p>
            <a:pPr algn="just" marL="697230" marR="38100" indent="-652780">
              <a:lnSpc>
                <a:spcPts val="1250"/>
              </a:lnSpc>
              <a:spcBef>
                <a:spcPts val="10"/>
              </a:spcBef>
            </a:pPr>
            <a:r>
              <a:rPr dirty="0" sz="1200" spc="-5">
                <a:solidFill>
                  <a:srgbClr val="FFFFFF"/>
                </a:solidFill>
                <a:latin typeface="Microsoft Sans Serif"/>
                <a:cs typeface="Microsoft Sans Serif"/>
              </a:rPr>
              <a:t>«Если я правильно понял, </a:t>
            </a:r>
            <a:r>
              <a:rPr dirty="0" sz="1200" spc="-30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Microsoft Sans Serif"/>
                <a:cs typeface="Microsoft Sans Serif"/>
              </a:rPr>
              <a:t>то </a:t>
            </a:r>
            <a:r>
              <a:rPr dirty="0" sz="1200" spc="130">
                <a:solidFill>
                  <a:srgbClr val="FFFFFF"/>
                </a:solidFill>
                <a:latin typeface="Microsoft Sans Serif"/>
                <a:cs typeface="Microsoft Sans Serif"/>
              </a:rPr>
              <a:t>…?».</a:t>
            </a:r>
            <a:endParaRPr sz="1200">
              <a:latin typeface="Microsoft Sans Serif"/>
              <a:cs typeface="Microsoft Sans Serif"/>
            </a:endParaRPr>
          </a:p>
        </p:txBody>
      </p:sp>
      <p:grpSp>
        <p:nvGrpSpPr>
          <p:cNvPr id="8" name="object 8"/>
          <p:cNvGrpSpPr/>
          <p:nvPr/>
        </p:nvGrpSpPr>
        <p:grpSpPr>
          <a:xfrm>
            <a:off x="4335526" y="1458213"/>
            <a:ext cx="2271395" cy="2271395"/>
            <a:chOff x="4335526" y="1458213"/>
            <a:chExt cx="2271395" cy="2271395"/>
          </a:xfrm>
        </p:grpSpPr>
        <p:sp>
          <p:nvSpPr>
            <p:cNvPr id="9" name="object 9"/>
            <p:cNvSpPr/>
            <p:nvPr/>
          </p:nvSpPr>
          <p:spPr>
            <a:xfrm>
              <a:off x="4341876" y="1464563"/>
              <a:ext cx="2258695" cy="2258695"/>
            </a:xfrm>
            <a:custGeom>
              <a:avLst/>
              <a:gdLst/>
              <a:ahLst/>
              <a:cxnLst/>
              <a:rect l="l" t="t" r="r" b="b"/>
              <a:pathLst>
                <a:path w="2258695" h="2258695">
                  <a:moveTo>
                    <a:pt x="1882139" y="0"/>
                  </a:moveTo>
                  <a:lnTo>
                    <a:pt x="376427" y="0"/>
                  </a:lnTo>
                  <a:lnTo>
                    <a:pt x="329208" y="2932"/>
                  </a:lnTo>
                  <a:lnTo>
                    <a:pt x="283740" y="11496"/>
                  </a:lnTo>
                  <a:lnTo>
                    <a:pt x="240375" y="25337"/>
                  </a:lnTo>
                  <a:lnTo>
                    <a:pt x="199465" y="44103"/>
                  </a:lnTo>
                  <a:lnTo>
                    <a:pt x="161365" y="67442"/>
                  </a:lnTo>
                  <a:lnTo>
                    <a:pt x="126425" y="95000"/>
                  </a:lnTo>
                  <a:lnTo>
                    <a:pt x="95000" y="126425"/>
                  </a:lnTo>
                  <a:lnTo>
                    <a:pt x="67442" y="161365"/>
                  </a:lnTo>
                  <a:lnTo>
                    <a:pt x="44103" y="199465"/>
                  </a:lnTo>
                  <a:lnTo>
                    <a:pt x="25337" y="240375"/>
                  </a:lnTo>
                  <a:lnTo>
                    <a:pt x="11496" y="283740"/>
                  </a:lnTo>
                  <a:lnTo>
                    <a:pt x="2932" y="329208"/>
                  </a:lnTo>
                  <a:lnTo>
                    <a:pt x="0" y="376427"/>
                  </a:lnTo>
                  <a:lnTo>
                    <a:pt x="0" y="1882139"/>
                  </a:lnTo>
                  <a:lnTo>
                    <a:pt x="2932" y="1929359"/>
                  </a:lnTo>
                  <a:lnTo>
                    <a:pt x="11496" y="1974827"/>
                  </a:lnTo>
                  <a:lnTo>
                    <a:pt x="25337" y="2018192"/>
                  </a:lnTo>
                  <a:lnTo>
                    <a:pt x="44103" y="2059102"/>
                  </a:lnTo>
                  <a:lnTo>
                    <a:pt x="67442" y="2097202"/>
                  </a:lnTo>
                  <a:lnTo>
                    <a:pt x="95000" y="2132142"/>
                  </a:lnTo>
                  <a:lnTo>
                    <a:pt x="126425" y="2163567"/>
                  </a:lnTo>
                  <a:lnTo>
                    <a:pt x="161365" y="2191125"/>
                  </a:lnTo>
                  <a:lnTo>
                    <a:pt x="199465" y="2214464"/>
                  </a:lnTo>
                  <a:lnTo>
                    <a:pt x="240375" y="2233230"/>
                  </a:lnTo>
                  <a:lnTo>
                    <a:pt x="283740" y="2247071"/>
                  </a:lnTo>
                  <a:lnTo>
                    <a:pt x="329208" y="2255635"/>
                  </a:lnTo>
                  <a:lnTo>
                    <a:pt x="376427" y="2258568"/>
                  </a:lnTo>
                  <a:lnTo>
                    <a:pt x="1882139" y="2258568"/>
                  </a:lnTo>
                  <a:lnTo>
                    <a:pt x="1929359" y="2255635"/>
                  </a:lnTo>
                  <a:lnTo>
                    <a:pt x="1974827" y="2247071"/>
                  </a:lnTo>
                  <a:lnTo>
                    <a:pt x="2018192" y="2233230"/>
                  </a:lnTo>
                  <a:lnTo>
                    <a:pt x="2059102" y="2214464"/>
                  </a:lnTo>
                  <a:lnTo>
                    <a:pt x="2097202" y="2191125"/>
                  </a:lnTo>
                  <a:lnTo>
                    <a:pt x="2132142" y="2163567"/>
                  </a:lnTo>
                  <a:lnTo>
                    <a:pt x="2163567" y="2132142"/>
                  </a:lnTo>
                  <a:lnTo>
                    <a:pt x="2191125" y="2097202"/>
                  </a:lnTo>
                  <a:lnTo>
                    <a:pt x="2214464" y="2059102"/>
                  </a:lnTo>
                  <a:lnTo>
                    <a:pt x="2233230" y="2018192"/>
                  </a:lnTo>
                  <a:lnTo>
                    <a:pt x="2247071" y="1974827"/>
                  </a:lnTo>
                  <a:lnTo>
                    <a:pt x="2255635" y="1929359"/>
                  </a:lnTo>
                  <a:lnTo>
                    <a:pt x="2258568" y="1882139"/>
                  </a:lnTo>
                  <a:lnTo>
                    <a:pt x="2258568" y="376427"/>
                  </a:lnTo>
                  <a:lnTo>
                    <a:pt x="2255635" y="329208"/>
                  </a:lnTo>
                  <a:lnTo>
                    <a:pt x="2247071" y="283740"/>
                  </a:lnTo>
                  <a:lnTo>
                    <a:pt x="2233230" y="240375"/>
                  </a:lnTo>
                  <a:lnTo>
                    <a:pt x="2214464" y="199465"/>
                  </a:lnTo>
                  <a:lnTo>
                    <a:pt x="2191125" y="161365"/>
                  </a:lnTo>
                  <a:lnTo>
                    <a:pt x="2163567" y="126425"/>
                  </a:lnTo>
                  <a:lnTo>
                    <a:pt x="2132142" y="95000"/>
                  </a:lnTo>
                  <a:lnTo>
                    <a:pt x="2097202" y="67442"/>
                  </a:lnTo>
                  <a:lnTo>
                    <a:pt x="2059102" y="44103"/>
                  </a:lnTo>
                  <a:lnTo>
                    <a:pt x="2018192" y="25337"/>
                  </a:lnTo>
                  <a:lnTo>
                    <a:pt x="1974827" y="11496"/>
                  </a:lnTo>
                  <a:lnTo>
                    <a:pt x="1929359" y="2932"/>
                  </a:lnTo>
                  <a:lnTo>
                    <a:pt x="1882139" y="0"/>
                  </a:lnTo>
                  <a:close/>
                </a:path>
              </a:pathLst>
            </a:custGeom>
            <a:solidFill>
              <a:srgbClr val="006F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0" name="object 10"/>
            <p:cNvSpPr/>
            <p:nvPr/>
          </p:nvSpPr>
          <p:spPr>
            <a:xfrm>
              <a:off x="4341876" y="1464563"/>
              <a:ext cx="2258695" cy="2258695"/>
            </a:xfrm>
            <a:custGeom>
              <a:avLst/>
              <a:gdLst/>
              <a:ahLst/>
              <a:cxnLst/>
              <a:rect l="l" t="t" r="r" b="b"/>
              <a:pathLst>
                <a:path w="2258695" h="2258695">
                  <a:moveTo>
                    <a:pt x="0" y="376427"/>
                  </a:moveTo>
                  <a:lnTo>
                    <a:pt x="2932" y="329208"/>
                  </a:lnTo>
                  <a:lnTo>
                    <a:pt x="11496" y="283740"/>
                  </a:lnTo>
                  <a:lnTo>
                    <a:pt x="25337" y="240375"/>
                  </a:lnTo>
                  <a:lnTo>
                    <a:pt x="44103" y="199465"/>
                  </a:lnTo>
                  <a:lnTo>
                    <a:pt x="67442" y="161365"/>
                  </a:lnTo>
                  <a:lnTo>
                    <a:pt x="95000" y="126425"/>
                  </a:lnTo>
                  <a:lnTo>
                    <a:pt x="126425" y="95000"/>
                  </a:lnTo>
                  <a:lnTo>
                    <a:pt x="161365" y="67442"/>
                  </a:lnTo>
                  <a:lnTo>
                    <a:pt x="199465" y="44103"/>
                  </a:lnTo>
                  <a:lnTo>
                    <a:pt x="240375" y="25337"/>
                  </a:lnTo>
                  <a:lnTo>
                    <a:pt x="283740" y="11496"/>
                  </a:lnTo>
                  <a:lnTo>
                    <a:pt x="329208" y="2932"/>
                  </a:lnTo>
                  <a:lnTo>
                    <a:pt x="376427" y="0"/>
                  </a:lnTo>
                  <a:lnTo>
                    <a:pt x="1882139" y="0"/>
                  </a:lnTo>
                  <a:lnTo>
                    <a:pt x="1929359" y="2932"/>
                  </a:lnTo>
                  <a:lnTo>
                    <a:pt x="1974827" y="11496"/>
                  </a:lnTo>
                  <a:lnTo>
                    <a:pt x="2018192" y="25337"/>
                  </a:lnTo>
                  <a:lnTo>
                    <a:pt x="2059102" y="44103"/>
                  </a:lnTo>
                  <a:lnTo>
                    <a:pt x="2097202" y="67442"/>
                  </a:lnTo>
                  <a:lnTo>
                    <a:pt x="2132142" y="95000"/>
                  </a:lnTo>
                  <a:lnTo>
                    <a:pt x="2163567" y="126425"/>
                  </a:lnTo>
                  <a:lnTo>
                    <a:pt x="2191125" y="161365"/>
                  </a:lnTo>
                  <a:lnTo>
                    <a:pt x="2214464" y="199465"/>
                  </a:lnTo>
                  <a:lnTo>
                    <a:pt x="2233230" y="240375"/>
                  </a:lnTo>
                  <a:lnTo>
                    <a:pt x="2247071" y="283740"/>
                  </a:lnTo>
                  <a:lnTo>
                    <a:pt x="2255635" y="329208"/>
                  </a:lnTo>
                  <a:lnTo>
                    <a:pt x="2258568" y="376427"/>
                  </a:lnTo>
                  <a:lnTo>
                    <a:pt x="2258568" y="1882139"/>
                  </a:lnTo>
                  <a:lnTo>
                    <a:pt x="2255635" y="1929359"/>
                  </a:lnTo>
                  <a:lnTo>
                    <a:pt x="2247071" y="1974827"/>
                  </a:lnTo>
                  <a:lnTo>
                    <a:pt x="2233230" y="2018192"/>
                  </a:lnTo>
                  <a:lnTo>
                    <a:pt x="2214464" y="2059102"/>
                  </a:lnTo>
                  <a:lnTo>
                    <a:pt x="2191125" y="2097202"/>
                  </a:lnTo>
                  <a:lnTo>
                    <a:pt x="2163567" y="2132142"/>
                  </a:lnTo>
                  <a:lnTo>
                    <a:pt x="2132142" y="2163567"/>
                  </a:lnTo>
                  <a:lnTo>
                    <a:pt x="2097202" y="2191125"/>
                  </a:lnTo>
                  <a:lnTo>
                    <a:pt x="2059102" y="2214464"/>
                  </a:lnTo>
                  <a:lnTo>
                    <a:pt x="2018192" y="2233230"/>
                  </a:lnTo>
                  <a:lnTo>
                    <a:pt x="1974827" y="2247071"/>
                  </a:lnTo>
                  <a:lnTo>
                    <a:pt x="1929359" y="2255635"/>
                  </a:lnTo>
                  <a:lnTo>
                    <a:pt x="1882139" y="2258568"/>
                  </a:lnTo>
                  <a:lnTo>
                    <a:pt x="376427" y="2258568"/>
                  </a:lnTo>
                  <a:lnTo>
                    <a:pt x="329208" y="2255635"/>
                  </a:lnTo>
                  <a:lnTo>
                    <a:pt x="283740" y="2247071"/>
                  </a:lnTo>
                  <a:lnTo>
                    <a:pt x="240375" y="2233230"/>
                  </a:lnTo>
                  <a:lnTo>
                    <a:pt x="199465" y="2214464"/>
                  </a:lnTo>
                  <a:lnTo>
                    <a:pt x="161365" y="2191125"/>
                  </a:lnTo>
                  <a:lnTo>
                    <a:pt x="126425" y="2163567"/>
                  </a:lnTo>
                  <a:lnTo>
                    <a:pt x="95000" y="2132142"/>
                  </a:lnTo>
                  <a:lnTo>
                    <a:pt x="67442" y="2097202"/>
                  </a:lnTo>
                  <a:lnTo>
                    <a:pt x="44103" y="2059102"/>
                  </a:lnTo>
                  <a:lnTo>
                    <a:pt x="25337" y="2018192"/>
                  </a:lnTo>
                  <a:lnTo>
                    <a:pt x="11496" y="1974827"/>
                  </a:lnTo>
                  <a:lnTo>
                    <a:pt x="2932" y="1929359"/>
                  </a:lnTo>
                  <a:lnTo>
                    <a:pt x="0" y="1882139"/>
                  </a:lnTo>
                  <a:lnTo>
                    <a:pt x="0" y="376427"/>
                  </a:lnTo>
                  <a:close/>
                </a:path>
              </a:pathLst>
            </a:custGeom>
            <a:ln w="1219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1" name="object 11"/>
          <p:cNvSpPr txBox="1"/>
          <p:nvPr/>
        </p:nvSpPr>
        <p:spPr>
          <a:xfrm>
            <a:off x="4529709" y="1607311"/>
            <a:ext cx="1881505" cy="1944370"/>
          </a:xfrm>
          <a:prstGeom prst="rect">
            <a:avLst/>
          </a:prstGeom>
        </p:spPr>
        <p:txBody>
          <a:bodyPr wrap="square" lIns="0" tIns="38100" rIns="0" bIns="0" rtlCol="0" vert="horz">
            <a:spAutoFit/>
          </a:bodyPr>
          <a:lstStyle/>
          <a:p>
            <a:pPr algn="ctr" marL="163195" marR="154940">
              <a:lnSpc>
                <a:spcPts val="1250"/>
              </a:lnSpc>
              <a:spcBef>
                <a:spcPts val="300"/>
              </a:spcBef>
            </a:pPr>
            <a:r>
              <a:rPr dirty="0" sz="1200" spc="-10" b="1">
                <a:solidFill>
                  <a:srgbClr val="FFFFFF"/>
                </a:solidFill>
                <a:latin typeface="Arial"/>
                <a:cs typeface="Arial"/>
              </a:rPr>
              <a:t>Интерпретационные </a:t>
            </a:r>
            <a:r>
              <a:rPr dirty="0" sz="1200" spc="-320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5" b="1">
                <a:solidFill>
                  <a:srgbClr val="FFFFFF"/>
                </a:solidFill>
                <a:latin typeface="Arial"/>
                <a:cs typeface="Arial"/>
              </a:rPr>
              <a:t>(объясняющие)</a:t>
            </a:r>
            <a:endParaRPr sz="1200">
              <a:latin typeface="Arial"/>
              <a:cs typeface="Arial"/>
            </a:endParaRPr>
          </a:p>
          <a:p>
            <a:pPr algn="ctr">
              <a:lnSpc>
                <a:spcPts val="1130"/>
              </a:lnSpc>
            </a:pPr>
            <a:r>
              <a:rPr dirty="0" sz="1200" spc="-10" b="1">
                <a:solidFill>
                  <a:srgbClr val="FFFFFF"/>
                </a:solidFill>
                <a:latin typeface="Arial"/>
                <a:cs typeface="Arial"/>
              </a:rPr>
              <a:t>вопросы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.</a:t>
            </a:r>
            <a:r>
              <a:rPr dirty="0" sz="1200" spc="-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Начинаются </a:t>
            </a:r>
            <a:r>
              <a:rPr dirty="0" sz="1200" spc="5">
                <a:solidFill>
                  <a:srgbClr val="FFFFFF"/>
                </a:solidFill>
                <a:latin typeface="Microsoft Sans Serif"/>
                <a:cs typeface="Microsoft Sans Serif"/>
              </a:rPr>
              <a:t>со</a:t>
            </a:r>
            <a:endParaRPr sz="1200">
              <a:latin typeface="Microsoft Sans Serif"/>
              <a:cs typeface="Microsoft Sans Serif"/>
            </a:endParaRPr>
          </a:p>
          <a:p>
            <a:pPr algn="ctr" marL="70485" marR="61594" indent="-635">
              <a:lnSpc>
                <a:spcPct val="86400"/>
              </a:lnSpc>
              <a:spcBef>
                <a:spcPts val="100"/>
              </a:spcBef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слова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«Почему?», </a:t>
            </a:r>
            <a:r>
              <a:rPr dirty="0" sz="1200" spc="-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направлены</a:t>
            </a:r>
            <a:r>
              <a:rPr dirty="0" sz="1200" spc="-5">
                <a:solidFill>
                  <a:srgbClr val="FFFFFF"/>
                </a:solidFill>
                <a:latin typeface="Microsoft Sans Serif"/>
                <a:cs typeface="Microsoft Sans Serif"/>
              </a:rPr>
              <a:t> на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установление </a:t>
            </a:r>
            <a:r>
              <a:rPr dirty="0" sz="1200" spc="-5">
                <a:solidFill>
                  <a:srgbClr val="FFFFFF"/>
                </a:solidFill>
                <a:latin typeface="Microsoft Sans Serif"/>
                <a:cs typeface="Microsoft Sans Serif"/>
              </a:rPr>
              <a:t>причинно- </a:t>
            </a:r>
            <a:r>
              <a:rPr dirty="0" sz="1200" spc="-30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Microsoft Sans Serif"/>
                <a:cs typeface="Microsoft Sans Serif"/>
              </a:rPr>
              <a:t>следственных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5">
                <a:solidFill>
                  <a:srgbClr val="FFFFFF"/>
                </a:solidFill>
                <a:latin typeface="Microsoft Sans Serif"/>
                <a:cs typeface="Microsoft Sans Serif"/>
              </a:rPr>
              <a:t>связей.</a:t>
            </a:r>
            <a:endParaRPr sz="1200">
              <a:latin typeface="Microsoft Sans Serif"/>
              <a:cs typeface="Microsoft Sans Serif"/>
            </a:endParaRPr>
          </a:p>
          <a:p>
            <a:pPr algn="ctr">
              <a:lnSpc>
                <a:spcPts val="1140"/>
              </a:lnSpc>
            </a:pPr>
            <a:r>
              <a:rPr dirty="0" sz="1200" spc="-5">
                <a:solidFill>
                  <a:srgbClr val="FFFFFF"/>
                </a:solidFill>
                <a:latin typeface="Microsoft Sans Serif"/>
                <a:cs typeface="Microsoft Sans Serif"/>
              </a:rPr>
              <a:t>Если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5">
                <a:solidFill>
                  <a:srgbClr val="FFFFFF"/>
                </a:solidFill>
                <a:latin typeface="Microsoft Sans Serif"/>
                <a:cs typeface="Microsoft Sans Serif"/>
              </a:rPr>
              <a:t>ответ </a:t>
            </a:r>
            <a:r>
              <a:rPr dirty="0" sz="1200" spc="-5">
                <a:solidFill>
                  <a:srgbClr val="FFFFFF"/>
                </a:solidFill>
                <a:latin typeface="Microsoft Sans Serif"/>
                <a:cs typeface="Microsoft Sans Serif"/>
              </a:rPr>
              <a:t>на </a:t>
            </a:r>
            <a:r>
              <a:rPr dirty="0" sz="1200" spc="-15">
                <a:solidFill>
                  <a:srgbClr val="FFFFFF"/>
                </a:solidFill>
                <a:latin typeface="Microsoft Sans Serif"/>
                <a:cs typeface="Microsoft Sans Serif"/>
              </a:rPr>
              <a:t>этот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Microsoft Sans Serif"/>
                <a:cs typeface="Microsoft Sans Serif"/>
              </a:rPr>
              <a:t>вопрос</a:t>
            </a:r>
            <a:endParaRPr sz="1200">
              <a:latin typeface="Microsoft Sans Serif"/>
              <a:cs typeface="Microsoft Sans Serif"/>
            </a:endParaRPr>
          </a:p>
          <a:p>
            <a:pPr algn="ctr" marL="212090" marR="203835" indent="-635">
              <a:lnSpc>
                <a:spcPts val="1240"/>
              </a:lnSpc>
              <a:spcBef>
                <a:spcPts val="110"/>
              </a:spcBef>
            </a:pP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известен,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Microsoft Sans Serif"/>
                <a:cs typeface="Microsoft Sans Serif"/>
              </a:rPr>
              <a:t>он</a:t>
            </a:r>
            <a:r>
              <a:rPr dirty="0" sz="1200" spc="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30">
                <a:solidFill>
                  <a:srgbClr val="FFFFFF"/>
                </a:solidFill>
                <a:latin typeface="Microsoft Sans Serif"/>
                <a:cs typeface="Microsoft Sans Serif"/>
              </a:rPr>
              <a:t>из </a:t>
            </a:r>
            <a:r>
              <a:rPr dirty="0" sz="1200" spc="-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Microsoft Sans Serif"/>
                <a:cs typeface="Microsoft Sans Serif"/>
              </a:rPr>
              <a:t>ин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т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ер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пр</a:t>
            </a:r>
            <a:r>
              <a:rPr dirty="0" sz="1200" spc="-40">
                <a:solidFill>
                  <a:srgbClr val="FFFFFF"/>
                </a:solidFill>
                <a:latin typeface="Microsoft Sans Serif"/>
                <a:cs typeface="Microsoft Sans Serif"/>
              </a:rPr>
              <a:t>е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т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а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ц</a:t>
            </a:r>
            <a:r>
              <a:rPr dirty="0" sz="1200" spc="-5">
                <a:solidFill>
                  <a:srgbClr val="FFFFFF"/>
                </a:solidFill>
                <a:latin typeface="Microsoft Sans Serif"/>
                <a:cs typeface="Microsoft Sans Serif"/>
              </a:rPr>
              <a:t>и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о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н</a:t>
            </a:r>
            <a:r>
              <a:rPr dirty="0" sz="1200" spc="-15">
                <a:solidFill>
                  <a:srgbClr val="FFFFFF"/>
                </a:solidFill>
                <a:latin typeface="Microsoft Sans Serif"/>
                <a:cs typeface="Microsoft Sans Serif"/>
              </a:rPr>
              <a:t>н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о</a:t>
            </a:r>
            <a:r>
              <a:rPr dirty="0" sz="1200" spc="-55">
                <a:solidFill>
                  <a:srgbClr val="FFFFFF"/>
                </a:solidFill>
                <a:latin typeface="Microsoft Sans Serif"/>
                <a:cs typeface="Microsoft Sans Serif"/>
              </a:rPr>
              <a:t>г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о</a:t>
            </a:r>
            <a:endParaRPr sz="1200">
              <a:latin typeface="Microsoft Sans Serif"/>
              <a:cs typeface="Microsoft Sans Serif"/>
            </a:endParaRPr>
          </a:p>
          <a:p>
            <a:pPr algn="ctr" marL="285115" marR="276225">
              <a:lnSpc>
                <a:spcPts val="1240"/>
              </a:lnSpc>
              <a:spcBef>
                <a:spcPts val="5"/>
              </a:spcBef>
            </a:pP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«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пр</a:t>
            </a:r>
            <a:r>
              <a:rPr dirty="0" sz="1200" spc="-5">
                <a:solidFill>
                  <a:srgbClr val="FFFFFF"/>
                </a:solidFill>
                <a:latin typeface="Microsoft Sans Serif"/>
                <a:cs typeface="Microsoft Sans Serif"/>
              </a:rPr>
              <a:t>е</a:t>
            </a:r>
            <a:r>
              <a:rPr dirty="0" sz="1200" spc="-5">
                <a:solidFill>
                  <a:srgbClr val="FFFFFF"/>
                </a:solidFill>
                <a:latin typeface="Microsoft Sans Serif"/>
                <a:cs typeface="Microsoft Sans Serif"/>
              </a:rPr>
              <a:t>вр</a:t>
            </a:r>
            <a:r>
              <a:rPr dirty="0" sz="1200" spc="5">
                <a:solidFill>
                  <a:srgbClr val="FFFFFF"/>
                </a:solidFill>
                <a:latin typeface="Microsoft Sans Serif"/>
                <a:cs typeface="Microsoft Sans Serif"/>
              </a:rPr>
              <a:t>а</a:t>
            </a:r>
            <a:r>
              <a:rPr dirty="0" sz="1200" spc="-5">
                <a:solidFill>
                  <a:srgbClr val="FFFFFF"/>
                </a:solidFill>
                <a:latin typeface="Microsoft Sans Serif"/>
                <a:cs typeface="Microsoft Sans Serif"/>
              </a:rPr>
              <a:t>щ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а</a:t>
            </a:r>
            <a:r>
              <a:rPr dirty="0" sz="1200" spc="-35">
                <a:solidFill>
                  <a:srgbClr val="FFFFFF"/>
                </a:solidFill>
                <a:latin typeface="Microsoft Sans Serif"/>
                <a:cs typeface="Microsoft Sans Serif"/>
              </a:rPr>
              <a:t>е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т</a:t>
            </a:r>
            <a:r>
              <a:rPr dirty="0" sz="1200" spc="-5">
                <a:solidFill>
                  <a:srgbClr val="FFFFFF"/>
                </a:solidFill>
                <a:latin typeface="Microsoft Sans Serif"/>
                <a:cs typeface="Microsoft Sans Serif"/>
              </a:rPr>
              <a:t>ся»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в  </a:t>
            </a:r>
            <a:r>
              <a:rPr dirty="0" sz="1200" spc="-5">
                <a:solidFill>
                  <a:srgbClr val="FFFFFF"/>
                </a:solidFill>
                <a:latin typeface="Microsoft Sans Serif"/>
                <a:cs typeface="Microsoft Sans Serif"/>
              </a:rPr>
              <a:t>простой.</a:t>
            </a:r>
            <a:endParaRPr sz="1200">
              <a:latin typeface="Microsoft Sans Serif"/>
              <a:cs typeface="Microsoft Sans Serif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1903222" y="3890517"/>
            <a:ext cx="2271395" cy="2271395"/>
            <a:chOff x="1903222" y="3890517"/>
            <a:chExt cx="2271395" cy="2271395"/>
          </a:xfrm>
        </p:grpSpPr>
        <p:sp>
          <p:nvSpPr>
            <p:cNvPr id="13" name="object 13"/>
            <p:cNvSpPr/>
            <p:nvPr/>
          </p:nvSpPr>
          <p:spPr>
            <a:xfrm>
              <a:off x="1909572" y="3896867"/>
              <a:ext cx="2258695" cy="2258695"/>
            </a:xfrm>
            <a:custGeom>
              <a:avLst/>
              <a:gdLst/>
              <a:ahLst/>
              <a:cxnLst/>
              <a:rect l="l" t="t" r="r" b="b"/>
              <a:pathLst>
                <a:path w="2258695" h="2258695">
                  <a:moveTo>
                    <a:pt x="1882139" y="0"/>
                  </a:moveTo>
                  <a:lnTo>
                    <a:pt x="376427" y="0"/>
                  </a:lnTo>
                  <a:lnTo>
                    <a:pt x="329208" y="2932"/>
                  </a:lnTo>
                  <a:lnTo>
                    <a:pt x="283740" y="11496"/>
                  </a:lnTo>
                  <a:lnTo>
                    <a:pt x="240375" y="25337"/>
                  </a:lnTo>
                  <a:lnTo>
                    <a:pt x="199465" y="44103"/>
                  </a:lnTo>
                  <a:lnTo>
                    <a:pt x="161365" y="67442"/>
                  </a:lnTo>
                  <a:lnTo>
                    <a:pt x="126425" y="95000"/>
                  </a:lnTo>
                  <a:lnTo>
                    <a:pt x="95000" y="126425"/>
                  </a:lnTo>
                  <a:lnTo>
                    <a:pt x="67442" y="161365"/>
                  </a:lnTo>
                  <a:lnTo>
                    <a:pt x="44103" y="199465"/>
                  </a:lnTo>
                  <a:lnTo>
                    <a:pt x="25337" y="240375"/>
                  </a:lnTo>
                  <a:lnTo>
                    <a:pt x="11496" y="283740"/>
                  </a:lnTo>
                  <a:lnTo>
                    <a:pt x="2932" y="329208"/>
                  </a:lnTo>
                  <a:lnTo>
                    <a:pt x="0" y="376427"/>
                  </a:lnTo>
                  <a:lnTo>
                    <a:pt x="0" y="1882127"/>
                  </a:lnTo>
                  <a:lnTo>
                    <a:pt x="2932" y="1929346"/>
                  </a:lnTo>
                  <a:lnTo>
                    <a:pt x="11496" y="1974815"/>
                  </a:lnTo>
                  <a:lnTo>
                    <a:pt x="25337" y="2018181"/>
                  </a:lnTo>
                  <a:lnTo>
                    <a:pt x="44103" y="2059092"/>
                  </a:lnTo>
                  <a:lnTo>
                    <a:pt x="67442" y="2097194"/>
                  </a:lnTo>
                  <a:lnTo>
                    <a:pt x="95000" y="2132135"/>
                  </a:lnTo>
                  <a:lnTo>
                    <a:pt x="126425" y="2163561"/>
                  </a:lnTo>
                  <a:lnTo>
                    <a:pt x="161365" y="2191121"/>
                  </a:lnTo>
                  <a:lnTo>
                    <a:pt x="199465" y="2214461"/>
                  </a:lnTo>
                  <a:lnTo>
                    <a:pt x="240375" y="2233228"/>
                  </a:lnTo>
                  <a:lnTo>
                    <a:pt x="283740" y="2247070"/>
                  </a:lnTo>
                  <a:lnTo>
                    <a:pt x="329208" y="2255634"/>
                  </a:lnTo>
                  <a:lnTo>
                    <a:pt x="376427" y="2258567"/>
                  </a:lnTo>
                  <a:lnTo>
                    <a:pt x="1882139" y="2258567"/>
                  </a:lnTo>
                  <a:lnTo>
                    <a:pt x="1929359" y="2255634"/>
                  </a:lnTo>
                  <a:lnTo>
                    <a:pt x="1974827" y="2247070"/>
                  </a:lnTo>
                  <a:lnTo>
                    <a:pt x="2018192" y="2233228"/>
                  </a:lnTo>
                  <a:lnTo>
                    <a:pt x="2059102" y="2214461"/>
                  </a:lnTo>
                  <a:lnTo>
                    <a:pt x="2097202" y="2191121"/>
                  </a:lnTo>
                  <a:lnTo>
                    <a:pt x="2132142" y="2163561"/>
                  </a:lnTo>
                  <a:lnTo>
                    <a:pt x="2163567" y="2132135"/>
                  </a:lnTo>
                  <a:lnTo>
                    <a:pt x="2191125" y="2097194"/>
                  </a:lnTo>
                  <a:lnTo>
                    <a:pt x="2214464" y="2059092"/>
                  </a:lnTo>
                  <a:lnTo>
                    <a:pt x="2233230" y="2018181"/>
                  </a:lnTo>
                  <a:lnTo>
                    <a:pt x="2247071" y="1974815"/>
                  </a:lnTo>
                  <a:lnTo>
                    <a:pt x="2255635" y="1929346"/>
                  </a:lnTo>
                  <a:lnTo>
                    <a:pt x="2258567" y="1882127"/>
                  </a:lnTo>
                  <a:lnTo>
                    <a:pt x="2258567" y="376427"/>
                  </a:lnTo>
                  <a:lnTo>
                    <a:pt x="2255635" y="329208"/>
                  </a:lnTo>
                  <a:lnTo>
                    <a:pt x="2247071" y="283740"/>
                  </a:lnTo>
                  <a:lnTo>
                    <a:pt x="2233230" y="240375"/>
                  </a:lnTo>
                  <a:lnTo>
                    <a:pt x="2214464" y="199465"/>
                  </a:lnTo>
                  <a:lnTo>
                    <a:pt x="2191125" y="161365"/>
                  </a:lnTo>
                  <a:lnTo>
                    <a:pt x="2163567" y="126425"/>
                  </a:lnTo>
                  <a:lnTo>
                    <a:pt x="2132142" y="95000"/>
                  </a:lnTo>
                  <a:lnTo>
                    <a:pt x="2097202" y="67442"/>
                  </a:lnTo>
                  <a:lnTo>
                    <a:pt x="2059102" y="44103"/>
                  </a:lnTo>
                  <a:lnTo>
                    <a:pt x="2018192" y="25337"/>
                  </a:lnTo>
                  <a:lnTo>
                    <a:pt x="1974827" y="11496"/>
                  </a:lnTo>
                  <a:lnTo>
                    <a:pt x="1929359" y="2932"/>
                  </a:lnTo>
                  <a:lnTo>
                    <a:pt x="1882139" y="0"/>
                  </a:lnTo>
                  <a:close/>
                </a:path>
              </a:pathLst>
            </a:custGeom>
            <a:solidFill>
              <a:srgbClr val="006F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4" name="object 14"/>
            <p:cNvSpPr/>
            <p:nvPr/>
          </p:nvSpPr>
          <p:spPr>
            <a:xfrm>
              <a:off x="1909572" y="3896867"/>
              <a:ext cx="2258695" cy="2258695"/>
            </a:xfrm>
            <a:custGeom>
              <a:avLst/>
              <a:gdLst/>
              <a:ahLst/>
              <a:cxnLst/>
              <a:rect l="l" t="t" r="r" b="b"/>
              <a:pathLst>
                <a:path w="2258695" h="2258695">
                  <a:moveTo>
                    <a:pt x="0" y="376427"/>
                  </a:moveTo>
                  <a:lnTo>
                    <a:pt x="2932" y="329208"/>
                  </a:lnTo>
                  <a:lnTo>
                    <a:pt x="11496" y="283740"/>
                  </a:lnTo>
                  <a:lnTo>
                    <a:pt x="25337" y="240375"/>
                  </a:lnTo>
                  <a:lnTo>
                    <a:pt x="44103" y="199465"/>
                  </a:lnTo>
                  <a:lnTo>
                    <a:pt x="67442" y="161365"/>
                  </a:lnTo>
                  <a:lnTo>
                    <a:pt x="95000" y="126425"/>
                  </a:lnTo>
                  <a:lnTo>
                    <a:pt x="126425" y="95000"/>
                  </a:lnTo>
                  <a:lnTo>
                    <a:pt x="161365" y="67442"/>
                  </a:lnTo>
                  <a:lnTo>
                    <a:pt x="199465" y="44103"/>
                  </a:lnTo>
                  <a:lnTo>
                    <a:pt x="240375" y="25337"/>
                  </a:lnTo>
                  <a:lnTo>
                    <a:pt x="283740" y="11496"/>
                  </a:lnTo>
                  <a:lnTo>
                    <a:pt x="329208" y="2932"/>
                  </a:lnTo>
                  <a:lnTo>
                    <a:pt x="376427" y="0"/>
                  </a:lnTo>
                  <a:lnTo>
                    <a:pt x="1882139" y="0"/>
                  </a:lnTo>
                  <a:lnTo>
                    <a:pt x="1929359" y="2932"/>
                  </a:lnTo>
                  <a:lnTo>
                    <a:pt x="1974827" y="11496"/>
                  </a:lnTo>
                  <a:lnTo>
                    <a:pt x="2018192" y="25337"/>
                  </a:lnTo>
                  <a:lnTo>
                    <a:pt x="2059102" y="44103"/>
                  </a:lnTo>
                  <a:lnTo>
                    <a:pt x="2097202" y="67442"/>
                  </a:lnTo>
                  <a:lnTo>
                    <a:pt x="2132142" y="95000"/>
                  </a:lnTo>
                  <a:lnTo>
                    <a:pt x="2163567" y="126425"/>
                  </a:lnTo>
                  <a:lnTo>
                    <a:pt x="2191125" y="161365"/>
                  </a:lnTo>
                  <a:lnTo>
                    <a:pt x="2214464" y="199465"/>
                  </a:lnTo>
                  <a:lnTo>
                    <a:pt x="2233230" y="240375"/>
                  </a:lnTo>
                  <a:lnTo>
                    <a:pt x="2247071" y="283740"/>
                  </a:lnTo>
                  <a:lnTo>
                    <a:pt x="2255635" y="329208"/>
                  </a:lnTo>
                  <a:lnTo>
                    <a:pt x="2258567" y="376427"/>
                  </a:lnTo>
                  <a:lnTo>
                    <a:pt x="2258567" y="1882127"/>
                  </a:lnTo>
                  <a:lnTo>
                    <a:pt x="2255635" y="1929346"/>
                  </a:lnTo>
                  <a:lnTo>
                    <a:pt x="2247071" y="1974815"/>
                  </a:lnTo>
                  <a:lnTo>
                    <a:pt x="2233230" y="2018181"/>
                  </a:lnTo>
                  <a:lnTo>
                    <a:pt x="2214464" y="2059092"/>
                  </a:lnTo>
                  <a:lnTo>
                    <a:pt x="2191125" y="2097194"/>
                  </a:lnTo>
                  <a:lnTo>
                    <a:pt x="2163567" y="2132135"/>
                  </a:lnTo>
                  <a:lnTo>
                    <a:pt x="2132142" y="2163561"/>
                  </a:lnTo>
                  <a:lnTo>
                    <a:pt x="2097202" y="2191121"/>
                  </a:lnTo>
                  <a:lnTo>
                    <a:pt x="2059102" y="2214461"/>
                  </a:lnTo>
                  <a:lnTo>
                    <a:pt x="2018192" y="2233228"/>
                  </a:lnTo>
                  <a:lnTo>
                    <a:pt x="1974827" y="2247070"/>
                  </a:lnTo>
                  <a:lnTo>
                    <a:pt x="1929359" y="2255634"/>
                  </a:lnTo>
                  <a:lnTo>
                    <a:pt x="1882139" y="2258567"/>
                  </a:lnTo>
                  <a:lnTo>
                    <a:pt x="376427" y="2258567"/>
                  </a:lnTo>
                  <a:lnTo>
                    <a:pt x="329208" y="2255634"/>
                  </a:lnTo>
                  <a:lnTo>
                    <a:pt x="283740" y="2247070"/>
                  </a:lnTo>
                  <a:lnTo>
                    <a:pt x="240375" y="2233228"/>
                  </a:lnTo>
                  <a:lnTo>
                    <a:pt x="199465" y="2214461"/>
                  </a:lnTo>
                  <a:lnTo>
                    <a:pt x="161365" y="2191121"/>
                  </a:lnTo>
                  <a:lnTo>
                    <a:pt x="126425" y="2163561"/>
                  </a:lnTo>
                  <a:lnTo>
                    <a:pt x="95000" y="2132135"/>
                  </a:lnTo>
                  <a:lnTo>
                    <a:pt x="67442" y="2097194"/>
                  </a:lnTo>
                  <a:lnTo>
                    <a:pt x="44103" y="2059092"/>
                  </a:lnTo>
                  <a:lnTo>
                    <a:pt x="25337" y="2018181"/>
                  </a:lnTo>
                  <a:lnTo>
                    <a:pt x="11496" y="1974815"/>
                  </a:lnTo>
                  <a:lnTo>
                    <a:pt x="2932" y="1929346"/>
                  </a:lnTo>
                  <a:lnTo>
                    <a:pt x="0" y="1882127"/>
                  </a:lnTo>
                  <a:lnTo>
                    <a:pt x="0" y="376427"/>
                  </a:lnTo>
                  <a:close/>
                </a:path>
              </a:pathLst>
            </a:custGeom>
            <a:ln w="1219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2081910" y="4750434"/>
            <a:ext cx="1912620" cy="523875"/>
          </a:xfrm>
          <a:prstGeom prst="rect">
            <a:avLst/>
          </a:prstGeom>
        </p:spPr>
        <p:txBody>
          <a:bodyPr wrap="square" lIns="0" tIns="38100" rIns="0" bIns="0" rtlCol="0" vert="horz">
            <a:spAutoFit/>
          </a:bodyPr>
          <a:lstStyle/>
          <a:p>
            <a:pPr marL="12700" marR="5080" indent="127635">
              <a:lnSpc>
                <a:spcPts val="1250"/>
              </a:lnSpc>
              <a:spcBef>
                <a:spcPts val="300"/>
              </a:spcBef>
            </a:pPr>
            <a:r>
              <a:rPr dirty="0" sz="1200" spc="-15" b="1">
                <a:solidFill>
                  <a:srgbClr val="FFFFFF"/>
                </a:solidFill>
                <a:latin typeface="Arial"/>
                <a:cs typeface="Arial"/>
              </a:rPr>
              <a:t>Творческие </a:t>
            </a:r>
            <a:r>
              <a:rPr dirty="0" sz="1200" spc="-10" b="1">
                <a:solidFill>
                  <a:srgbClr val="FFFFFF"/>
                </a:solidFill>
                <a:latin typeface="Arial"/>
                <a:cs typeface="Arial"/>
              </a:rPr>
              <a:t>вопросы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. </a:t>
            </a:r>
            <a:r>
              <a:rPr dirty="0" sz="1200" spc="-5">
                <a:solidFill>
                  <a:srgbClr val="FFFFFF"/>
                </a:solidFill>
                <a:latin typeface="Microsoft Sans Serif"/>
                <a:cs typeface="Microsoft Sans Serif"/>
              </a:rPr>
              <a:t> Вопросы</a:t>
            </a:r>
            <a:r>
              <a:rPr dirty="0" sz="1200" spc="-3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с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5">
                <a:solidFill>
                  <a:srgbClr val="FFFFFF"/>
                </a:solidFill>
                <a:latin typeface="Microsoft Sans Serif"/>
                <a:cs typeface="Microsoft Sans Serif"/>
              </a:rPr>
              <a:t>частицей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«бы».</a:t>
            </a:r>
            <a:endParaRPr sz="1200">
              <a:latin typeface="Microsoft Sans Serif"/>
              <a:cs typeface="Microsoft Sans Serif"/>
            </a:endParaRPr>
          </a:p>
          <a:p>
            <a:pPr marL="131445">
              <a:lnSpc>
                <a:spcPts val="1225"/>
              </a:lnSpc>
            </a:pP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«Что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было бы </a:t>
            </a:r>
            <a:r>
              <a:rPr dirty="0" sz="1200" spc="75">
                <a:solidFill>
                  <a:srgbClr val="FFFFFF"/>
                </a:solidFill>
                <a:latin typeface="Microsoft Sans Serif"/>
                <a:cs typeface="Microsoft Sans Serif"/>
              </a:rPr>
              <a:t>если….»</a:t>
            </a:r>
            <a:endParaRPr sz="1200">
              <a:latin typeface="Microsoft Sans Serif"/>
              <a:cs typeface="Microsoft Sans Serif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4335779" y="3890771"/>
            <a:ext cx="2270760" cy="2270760"/>
            <a:chOff x="4335779" y="3890771"/>
            <a:chExt cx="2270760" cy="2270760"/>
          </a:xfrm>
        </p:grpSpPr>
        <p:sp>
          <p:nvSpPr>
            <p:cNvPr id="17" name="object 17"/>
            <p:cNvSpPr/>
            <p:nvPr/>
          </p:nvSpPr>
          <p:spPr>
            <a:xfrm>
              <a:off x="4341875" y="3896867"/>
              <a:ext cx="2258695" cy="2258695"/>
            </a:xfrm>
            <a:custGeom>
              <a:avLst/>
              <a:gdLst/>
              <a:ahLst/>
              <a:cxnLst/>
              <a:rect l="l" t="t" r="r" b="b"/>
              <a:pathLst>
                <a:path w="2258695" h="2258695">
                  <a:moveTo>
                    <a:pt x="1882139" y="0"/>
                  </a:moveTo>
                  <a:lnTo>
                    <a:pt x="376427" y="0"/>
                  </a:lnTo>
                  <a:lnTo>
                    <a:pt x="329208" y="2932"/>
                  </a:lnTo>
                  <a:lnTo>
                    <a:pt x="283740" y="11496"/>
                  </a:lnTo>
                  <a:lnTo>
                    <a:pt x="240375" y="25337"/>
                  </a:lnTo>
                  <a:lnTo>
                    <a:pt x="199465" y="44103"/>
                  </a:lnTo>
                  <a:lnTo>
                    <a:pt x="161365" y="67442"/>
                  </a:lnTo>
                  <a:lnTo>
                    <a:pt x="126425" y="95000"/>
                  </a:lnTo>
                  <a:lnTo>
                    <a:pt x="95000" y="126425"/>
                  </a:lnTo>
                  <a:lnTo>
                    <a:pt x="67442" y="161365"/>
                  </a:lnTo>
                  <a:lnTo>
                    <a:pt x="44103" y="199465"/>
                  </a:lnTo>
                  <a:lnTo>
                    <a:pt x="25337" y="240375"/>
                  </a:lnTo>
                  <a:lnTo>
                    <a:pt x="11496" y="283740"/>
                  </a:lnTo>
                  <a:lnTo>
                    <a:pt x="2932" y="329208"/>
                  </a:lnTo>
                  <a:lnTo>
                    <a:pt x="0" y="376427"/>
                  </a:lnTo>
                  <a:lnTo>
                    <a:pt x="0" y="1882127"/>
                  </a:lnTo>
                  <a:lnTo>
                    <a:pt x="2932" y="1929346"/>
                  </a:lnTo>
                  <a:lnTo>
                    <a:pt x="11496" y="1974815"/>
                  </a:lnTo>
                  <a:lnTo>
                    <a:pt x="25337" y="2018181"/>
                  </a:lnTo>
                  <a:lnTo>
                    <a:pt x="44103" y="2059092"/>
                  </a:lnTo>
                  <a:lnTo>
                    <a:pt x="67442" y="2097194"/>
                  </a:lnTo>
                  <a:lnTo>
                    <a:pt x="95000" y="2132135"/>
                  </a:lnTo>
                  <a:lnTo>
                    <a:pt x="126425" y="2163561"/>
                  </a:lnTo>
                  <a:lnTo>
                    <a:pt x="161365" y="2191121"/>
                  </a:lnTo>
                  <a:lnTo>
                    <a:pt x="199465" y="2214461"/>
                  </a:lnTo>
                  <a:lnTo>
                    <a:pt x="240375" y="2233228"/>
                  </a:lnTo>
                  <a:lnTo>
                    <a:pt x="283740" y="2247070"/>
                  </a:lnTo>
                  <a:lnTo>
                    <a:pt x="329208" y="2255634"/>
                  </a:lnTo>
                  <a:lnTo>
                    <a:pt x="376427" y="2258567"/>
                  </a:lnTo>
                  <a:lnTo>
                    <a:pt x="1882139" y="2258567"/>
                  </a:lnTo>
                  <a:lnTo>
                    <a:pt x="1929359" y="2255634"/>
                  </a:lnTo>
                  <a:lnTo>
                    <a:pt x="1974827" y="2247070"/>
                  </a:lnTo>
                  <a:lnTo>
                    <a:pt x="2018192" y="2233228"/>
                  </a:lnTo>
                  <a:lnTo>
                    <a:pt x="2059102" y="2214461"/>
                  </a:lnTo>
                  <a:lnTo>
                    <a:pt x="2097202" y="2191121"/>
                  </a:lnTo>
                  <a:lnTo>
                    <a:pt x="2132142" y="2163561"/>
                  </a:lnTo>
                  <a:lnTo>
                    <a:pt x="2163567" y="2132135"/>
                  </a:lnTo>
                  <a:lnTo>
                    <a:pt x="2191125" y="2097194"/>
                  </a:lnTo>
                  <a:lnTo>
                    <a:pt x="2214464" y="2059092"/>
                  </a:lnTo>
                  <a:lnTo>
                    <a:pt x="2233230" y="2018181"/>
                  </a:lnTo>
                  <a:lnTo>
                    <a:pt x="2247071" y="1974815"/>
                  </a:lnTo>
                  <a:lnTo>
                    <a:pt x="2255635" y="1929346"/>
                  </a:lnTo>
                  <a:lnTo>
                    <a:pt x="2258568" y="1882127"/>
                  </a:lnTo>
                  <a:lnTo>
                    <a:pt x="2258568" y="376427"/>
                  </a:lnTo>
                  <a:lnTo>
                    <a:pt x="2255635" y="329208"/>
                  </a:lnTo>
                  <a:lnTo>
                    <a:pt x="2247071" y="283740"/>
                  </a:lnTo>
                  <a:lnTo>
                    <a:pt x="2233230" y="240375"/>
                  </a:lnTo>
                  <a:lnTo>
                    <a:pt x="2214464" y="199465"/>
                  </a:lnTo>
                  <a:lnTo>
                    <a:pt x="2191125" y="161365"/>
                  </a:lnTo>
                  <a:lnTo>
                    <a:pt x="2163567" y="126425"/>
                  </a:lnTo>
                  <a:lnTo>
                    <a:pt x="2132142" y="95000"/>
                  </a:lnTo>
                  <a:lnTo>
                    <a:pt x="2097202" y="67442"/>
                  </a:lnTo>
                  <a:lnTo>
                    <a:pt x="2059102" y="44103"/>
                  </a:lnTo>
                  <a:lnTo>
                    <a:pt x="2018192" y="25337"/>
                  </a:lnTo>
                  <a:lnTo>
                    <a:pt x="1974827" y="11496"/>
                  </a:lnTo>
                  <a:lnTo>
                    <a:pt x="1929359" y="2932"/>
                  </a:lnTo>
                  <a:lnTo>
                    <a:pt x="1882139" y="0"/>
                  </a:lnTo>
                  <a:close/>
                </a:path>
              </a:pathLst>
            </a:custGeom>
            <a:solidFill>
              <a:srgbClr val="006FC0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8" name="object 18"/>
            <p:cNvSpPr/>
            <p:nvPr/>
          </p:nvSpPr>
          <p:spPr>
            <a:xfrm>
              <a:off x="4341875" y="3896867"/>
              <a:ext cx="2258695" cy="2258695"/>
            </a:xfrm>
            <a:custGeom>
              <a:avLst/>
              <a:gdLst/>
              <a:ahLst/>
              <a:cxnLst/>
              <a:rect l="l" t="t" r="r" b="b"/>
              <a:pathLst>
                <a:path w="2258695" h="2258695">
                  <a:moveTo>
                    <a:pt x="0" y="376427"/>
                  </a:moveTo>
                  <a:lnTo>
                    <a:pt x="2932" y="329208"/>
                  </a:lnTo>
                  <a:lnTo>
                    <a:pt x="11496" y="283740"/>
                  </a:lnTo>
                  <a:lnTo>
                    <a:pt x="25337" y="240375"/>
                  </a:lnTo>
                  <a:lnTo>
                    <a:pt x="44103" y="199465"/>
                  </a:lnTo>
                  <a:lnTo>
                    <a:pt x="67442" y="161365"/>
                  </a:lnTo>
                  <a:lnTo>
                    <a:pt x="95000" y="126425"/>
                  </a:lnTo>
                  <a:lnTo>
                    <a:pt x="126425" y="95000"/>
                  </a:lnTo>
                  <a:lnTo>
                    <a:pt x="161365" y="67442"/>
                  </a:lnTo>
                  <a:lnTo>
                    <a:pt x="199465" y="44103"/>
                  </a:lnTo>
                  <a:lnTo>
                    <a:pt x="240375" y="25337"/>
                  </a:lnTo>
                  <a:lnTo>
                    <a:pt x="283740" y="11496"/>
                  </a:lnTo>
                  <a:lnTo>
                    <a:pt x="329208" y="2932"/>
                  </a:lnTo>
                  <a:lnTo>
                    <a:pt x="376427" y="0"/>
                  </a:lnTo>
                  <a:lnTo>
                    <a:pt x="1882139" y="0"/>
                  </a:lnTo>
                  <a:lnTo>
                    <a:pt x="1929359" y="2932"/>
                  </a:lnTo>
                  <a:lnTo>
                    <a:pt x="1974827" y="11496"/>
                  </a:lnTo>
                  <a:lnTo>
                    <a:pt x="2018192" y="25337"/>
                  </a:lnTo>
                  <a:lnTo>
                    <a:pt x="2059102" y="44103"/>
                  </a:lnTo>
                  <a:lnTo>
                    <a:pt x="2097202" y="67442"/>
                  </a:lnTo>
                  <a:lnTo>
                    <a:pt x="2132142" y="95000"/>
                  </a:lnTo>
                  <a:lnTo>
                    <a:pt x="2163567" y="126425"/>
                  </a:lnTo>
                  <a:lnTo>
                    <a:pt x="2191125" y="161365"/>
                  </a:lnTo>
                  <a:lnTo>
                    <a:pt x="2214464" y="199465"/>
                  </a:lnTo>
                  <a:lnTo>
                    <a:pt x="2233230" y="240375"/>
                  </a:lnTo>
                  <a:lnTo>
                    <a:pt x="2247071" y="283740"/>
                  </a:lnTo>
                  <a:lnTo>
                    <a:pt x="2255635" y="329208"/>
                  </a:lnTo>
                  <a:lnTo>
                    <a:pt x="2258568" y="376427"/>
                  </a:lnTo>
                  <a:lnTo>
                    <a:pt x="2258568" y="1882127"/>
                  </a:lnTo>
                  <a:lnTo>
                    <a:pt x="2255635" y="1929346"/>
                  </a:lnTo>
                  <a:lnTo>
                    <a:pt x="2247071" y="1974815"/>
                  </a:lnTo>
                  <a:lnTo>
                    <a:pt x="2233230" y="2018181"/>
                  </a:lnTo>
                  <a:lnTo>
                    <a:pt x="2214464" y="2059092"/>
                  </a:lnTo>
                  <a:lnTo>
                    <a:pt x="2191125" y="2097194"/>
                  </a:lnTo>
                  <a:lnTo>
                    <a:pt x="2163567" y="2132135"/>
                  </a:lnTo>
                  <a:lnTo>
                    <a:pt x="2132142" y="2163561"/>
                  </a:lnTo>
                  <a:lnTo>
                    <a:pt x="2097202" y="2191121"/>
                  </a:lnTo>
                  <a:lnTo>
                    <a:pt x="2059102" y="2214461"/>
                  </a:lnTo>
                  <a:lnTo>
                    <a:pt x="2018192" y="2233228"/>
                  </a:lnTo>
                  <a:lnTo>
                    <a:pt x="1974827" y="2247070"/>
                  </a:lnTo>
                  <a:lnTo>
                    <a:pt x="1929359" y="2255634"/>
                  </a:lnTo>
                  <a:lnTo>
                    <a:pt x="1882139" y="2258567"/>
                  </a:lnTo>
                  <a:lnTo>
                    <a:pt x="376427" y="2258567"/>
                  </a:lnTo>
                  <a:lnTo>
                    <a:pt x="329208" y="2255634"/>
                  </a:lnTo>
                  <a:lnTo>
                    <a:pt x="283740" y="2247070"/>
                  </a:lnTo>
                  <a:lnTo>
                    <a:pt x="240375" y="2233228"/>
                  </a:lnTo>
                  <a:lnTo>
                    <a:pt x="199465" y="2214461"/>
                  </a:lnTo>
                  <a:lnTo>
                    <a:pt x="161365" y="2191121"/>
                  </a:lnTo>
                  <a:lnTo>
                    <a:pt x="126425" y="2163561"/>
                  </a:lnTo>
                  <a:lnTo>
                    <a:pt x="95000" y="2132135"/>
                  </a:lnTo>
                  <a:lnTo>
                    <a:pt x="67442" y="2097194"/>
                  </a:lnTo>
                  <a:lnTo>
                    <a:pt x="44103" y="2059092"/>
                  </a:lnTo>
                  <a:lnTo>
                    <a:pt x="25337" y="2018181"/>
                  </a:lnTo>
                  <a:lnTo>
                    <a:pt x="11496" y="1974815"/>
                  </a:lnTo>
                  <a:lnTo>
                    <a:pt x="2932" y="1929346"/>
                  </a:lnTo>
                  <a:lnTo>
                    <a:pt x="0" y="1882127"/>
                  </a:lnTo>
                  <a:lnTo>
                    <a:pt x="0" y="376427"/>
                  </a:lnTo>
                  <a:close/>
                </a:path>
              </a:pathLst>
            </a:custGeom>
            <a:ln w="1219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9" name="object 19"/>
          <p:cNvSpPr txBox="1"/>
          <p:nvPr/>
        </p:nvSpPr>
        <p:spPr>
          <a:xfrm>
            <a:off x="4557140" y="4750434"/>
            <a:ext cx="1828800" cy="523875"/>
          </a:xfrm>
          <a:prstGeom prst="rect">
            <a:avLst/>
          </a:prstGeom>
        </p:spPr>
        <p:txBody>
          <a:bodyPr wrap="square" lIns="0" tIns="37465" rIns="0" bIns="0" rtlCol="0" vert="horz">
            <a:spAutoFit/>
          </a:bodyPr>
          <a:lstStyle/>
          <a:p>
            <a:pPr algn="ctr" marL="12700" marR="5080">
              <a:lnSpc>
                <a:spcPct val="86200"/>
              </a:lnSpc>
              <a:spcBef>
                <a:spcPts val="295"/>
              </a:spcBef>
            </a:pPr>
            <a:r>
              <a:rPr dirty="0" sz="1200" spc="-5" b="1">
                <a:solidFill>
                  <a:srgbClr val="FFFFFF"/>
                </a:solidFill>
                <a:latin typeface="Arial"/>
                <a:cs typeface="Arial"/>
              </a:rPr>
              <a:t>Практические</a:t>
            </a:r>
            <a:r>
              <a:rPr dirty="0" sz="1200" spc="-5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1200" spc="-10" b="1">
                <a:solidFill>
                  <a:srgbClr val="FFFFFF"/>
                </a:solidFill>
                <a:latin typeface="Arial"/>
                <a:cs typeface="Arial"/>
              </a:rPr>
              <a:t>вопросы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. </a:t>
            </a:r>
            <a:r>
              <a:rPr dirty="0" sz="1200" spc="-30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5">
                <a:solidFill>
                  <a:srgbClr val="FFFFFF"/>
                </a:solidFill>
                <a:latin typeface="Microsoft Sans Serif"/>
                <a:cs typeface="Microsoft Sans Serif"/>
              </a:rPr>
              <a:t>Связаны</a:t>
            </a:r>
            <a:r>
              <a:rPr dirty="0" sz="1200" spc="-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>
                <a:solidFill>
                  <a:srgbClr val="FFFFFF"/>
                </a:solidFill>
                <a:latin typeface="Microsoft Sans Serif"/>
                <a:cs typeface="Microsoft Sans Serif"/>
              </a:rPr>
              <a:t>с </a:t>
            </a:r>
            <a:r>
              <a:rPr dirty="0" sz="1200" spc="-20">
                <a:solidFill>
                  <a:srgbClr val="FFFFFF"/>
                </a:solidFill>
                <a:latin typeface="Microsoft Sans Serif"/>
                <a:cs typeface="Microsoft Sans Serif"/>
              </a:rPr>
              <a:t>жизненными </a:t>
            </a:r>
            <a:r>
              <a:rPr dirty="0" sz="1200" spc="-1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1200" spc="-10">
                <a:solidFill>
                  <a:srgbClr val="FFFFFF"/>
                </a:solidFill>
                <a:latin typeface="Microsoft Sans Serif"/>
                <a:cs typeface="Microsoft Sans Serif"/>
              </a:rPr>
              <a:t>ситуациями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 spc="-5"/>
              <a:t>14</a:t>
            </a:fld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8340" y="2388234"/>
            <a:ext cx="7015480" cy="2586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55600" marR="5080" indent="-343535">
              <a:lnSpc>
                <a:spcPct val="100000"/>
              </a:lnSpc>
              <a:spcBef>
                <a:spcPts val="100"/>
              </a:spcBef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dirty="0" sz="2400" spc="-20">
                <a:solidFill>
                  <a:srgbClr val="006FC0"/>
                </a:solidFill>
                <a:latin typeface="Microsoft Sans Serif"/>
                <a:cs typeface="Microsoft Sans Serif"/>
              </a:rPr>
              <a:t>при</a:t>
            </a:r>
            <a:r>
              <a:rPr dirty="0" sz="2400" spc="2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400" spc="-25">
                <a:solidFill>
                  <a:srgbClr val="006FC0"/>
                </a:solidFill>
                <a:latin typeface="Microsoft Sans Serif"/>
                <a:cs typeface="Microsoft Sans Serif"/>
              </a:rPr>
              <a:t>изучении</a:t>
            </a:r>
            <a:r>
              <a:rPr dirty="0" sz="2400" spc="3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400" spc="-10">
                <a:solidFill>
                  <a:srgbClr val="006FC0"/>
                </a:solidFill>
                <a:latin typeface="Microsoft Sans Serif"/>
                <a:cs typeface="Microsoft Sans Serif"/>
              </a:rPr>
              <a:t>свойств</a:t>
            </a:r>
            <a:r>
              <a:rPr dirty="0" sz="2400" spc="2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400" spc="-35">
                <a:solidFill>
                  <a:srgbClr val="006FC0"/>
                </a:solidFill>
                <a:latin typeface="Microsoft Sans Serif"/>
                <a:cs typeface="Microsoft Sans Serif"/>
              </a:rPr>
              <a:t>объекта</a:t>
            </a:r>
            <a:r>
              <a:rPr dirty="0" sz="2400" spc="1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400" spc="-25">
                <a:solidFill>
                  <a:srgbClr val="006FC0"/>
                </a:solidFill>
                <a:latin typeface="Microsoft Sans Serif"/>
                <a:cs typeface="Microsoft Sans Serif"/>
              </a:rPr>
              <a:t>познания, </a:t>
            </a:r>
            <a:r>
              <a:rPr dirty="0" sz="2400" spc="-2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400" spc="-5">
                <a:solidFill>
                  <a:srgbClr val="006FC0"/>
                </a:solidFill>
                <a:latin typeface="Microsoft Sans Serif"/>
                <a:cs typeface="Microsoft Sans Serif"/>
              </a:rPr>
              <a:t>частных</a:t>
            </a:r>
            <a:r>
              <a:rPr dirty="0" sz="2400" spc="2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400" spc="-30">
                <a:solidFill>
                  <a:srgbClr val="006FC0"/>
                </a:solidFill>
                <a:latin typeface="Microsoft Sans Serif"/>
                <a:cs typeface="Microsoft Sans Serif"/>
              </a:rPr>
              <a:t>закономерностей</a:t>
            </a:r>
            <a:r>
              <a:rPr dirty="0" sz="2400" spc="3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400" spc="-25">
                <a:solidFill>
                  <a:srgbClr val="006FC0"/>
                </a:solidFill>
                <a:latin typeface="Microsoft Sans Serif"/>
                <a:cs typeface="Microsoft Sans Serif"/>
              </a:rPr>
              <a:t>отдельных</a:t>
            </a:r>
            <a:r>
              <a:rPr dirty="0" sz="2400" spc="2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400" spc="-15">
                <a:solidFill>
                  <a:srgbClr val="006FC0"/>
                </a:solidFill>
                <a:latin typeface="Microsoft Sans Serif"/>
                <a:cs typeface="Microsoft Sans Serif"/>
              </a:rPr>
              <a:t>явлений;</a:t>
            </a:r>
            <a:endParaRPr sz="2400">
              <a:latin typeface="Microsoft Sans Serif"/>
              <a:cs typeface="Microsoft Sans Serif"/>
            </a:endParaRPr>
          </a:p>
          <a:p>
            <a:pPr marL="355600" indent="-343535">
              <a:lnSpc>
                <a:spcPct val="100000"/>
              </a:lnSpc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dirty="0" sz="2400" spc="-15">
                <a:solidFill>
                  <a:srgbClr val="006FC0"/>
                </a:solidFill>
                <a:latin typeface="Microsoft Sans Serif"/>
                <a:cs typeface="Microsoft Sans Serif"/>
              </a:rPr>
              <a:t>при</a:t>
            </a:r>
            <a:r>
              <a:rPr dirty="0" sz="2400" spc="2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400" spc="-25">
                <a:solidFill>
                  <a:srgbClr val="006FC0"/>
                </a:solidFill>
                <a:latin typeface="Microsoft Sans Serif"/>
                <a:cs typeface="Microsoft Sans Serif"/>
              </a:rPr>
              <a:t>разборе</a:t>
            </a:r>
            <a:r>
              <a:rPr dirty="0" sz="2400" spc="3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400" spc="-15">
                <a:solidFill>
                  <a:srgbClr val="006FC0"/>
                </a:solidFill>
                <a:latin typeface="Microsoft Sans Serif"/>
                <a:cs typeface="Microsoft Sans Serif"/>
              </a:rPr>
              <a:t>причин</a:t>
            </a:r>
            <a:r>
              <a:rPr dirty="0" sz="2400" spc="1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400">
                <a:solidFill>
                  <a:srgbClr val="006FC0"/>
                </a:solidFill>
                <a:latin typeface="Microsoft Sans Serif"/>
                <a:cs typeface="Microsoft Sans Serif"/>
              </a:rPr>
              <a:t>и</a:t>
            </a:r>
            <a:r>
              <a:rPr dirty="0" sz="2400" spc="3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400" spc="-10">
                <a:solidFill>
                  <a:srgbClr val="006FC0"/>
                </a:solidFill>
                <a:latin typeface="Microsoft Sans Serif"/>
                <a:cs typeface="Microsoft Sans Serif"/>
              </a:rPr>
              <a:t>следствий</a:t>
            </a:r>
            <a:r>
              <a:rPr dirty="0" sz="240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400" spc="-25">
                <a:solidFill>
                  <a:srgbClr val="006FC0"/>
                </a:solidFill>
                <a:latin typeface="Microsoft Sans Serif"/>
                <a:cs typeface="Microsoft Sans Serif"/>
              </a:rPr>
              <a:t>тех</a:t>
            </a:r>
            <a:r>
              <a:rPr dirty="0" sz="2400" spc="10">
                <a:solidFill>
                  <a:srgbClr val="006FC0"/>
                </a:solidFill>
                <a:latin typeface="Microsoft Sans Serif"/>
                <a:cs typeface="Microsoft Sans Serif"/>
              </a:rPr>
              <a:t> или </a:t>
            </a:r>
            <a:r>
              <a:rPr dirty="0" sz="2400">
                <a:solidFill>
                  <a:srgbClr val="006FC0"/>
                </a:solidFill>
                <a:latin typeface="Microsoft Sans Serif"/>
                <a:cs typeface="Microsoft Sans Serif"/>
              </a:rPr>
              <a:t>иных</a:t>
            </a:r>
            <a:endParaRPr sz="2400">
              <a:latin typeface="Microsoft Sans Serif"/>
              <a:cs typeface="Microsoft Sans Serif"/>
            </a:endParaRPr>
          </a:p>
          <a:p>
            <a:pPr marL="355600">
              <a:lnSpc>
                <a:spcPct val="100000"/>
              </a:lnSpc>
            </a:pPr>
            <a:r>
              <a:rPr dirty="0" sz="2400">
                <a:solidFill>
                  <a:srgbClr val="006FC0"/>
                </a:solidFill>
                <a:latin typeface="Microsoft Sans Serif"/>
                <a:cs typeface="Microsoft Sans Serif"/>
              </a:rPr>
              <a:t>событий,</a:t>
            </a:r>
            <a:r>
              <a:rPr dirty="0" sz="2400" spc="-2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400" spc="-15">
                <a:solidFill>
                  <a:srgbClr val="006FC0"/>
                </a:solidFill>
                <a:latin typeface="Microsoft Sans Serif"/>
                <a:cs typeface="Microsoft Sans Serif"/>
              </a:rPr>
              <a:t>явлений;</a:t>
            </a:r>
            <a:endParaRPr sz="2400">
              <a:latin typeface="Microsoft Sans Serif"/>
              <a:cs typeface="Microsoft Sans Serif"/>
            </a:endParaRPr>
          </a:p>
          <a:p>
            <a:pPr marL="355600" marR="266700" indent="-343535">
              <a:lnSpc>
                <a:spcPct val="100000"/>
              </a:lnSpc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dirty="0" sz="2400" spc="-20">
                <a:solidFill>
                  <a:srgbClr val="006FC0"/>
                </a:solidFill>
                <a:latin typeface="Microsoft Sans Serif"/>
                <a:cs typeface="Microsoft Sans Serif"/>
              </a:rPr>
              <a:t>при</a:t>
            </a:r>
            <a:r>
              <a:rPr dirty="0" sz="2400" spc="3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400" spc="-20">
                <a:solidFill>
                  <a:srgbClr val="006FC0"/>
                </a:solidFill>
                <a:latin typeface="Microsoft Sans Serif"/>
                <a:cs typeface="Microsoft Sans Serif"/>
              </a:rPr>
              <a:t>анализе</a:t>
            </a:r>
            <a:r>
              <a:rPr dirty="0" sz="2400" spc="3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400" spc="-10">
                <a:solidFill>
                  <a:srgbClr val="006FC0"/>
                </a:solidFill>
                <a:latin typeface="Microsoft Sans Serif"/>
                <a:cs typeface="Microsoft Sans Serif"/>
              </a:rPr>
              <a:t>информации,</a:t>
            </a:r>
            <a:r>
              <a:rPr dirty="0" sz="2400" spc="1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400" spc="-20">
                <a:solidFill>
                  <a:srgbClr val="006FC0"/>
                </a:solidFill>
                <a:latin typeface="Microsoft Sans Serif"/>
                <a:cs typeface="Microsoft Sans Serif"/>
              </a:rPr>
              <a:t>представленной</a:t>
            </a:r>
            <a:r>
              <a:rPr dirty="0" sz="2400" spc="4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400">
                <a:solidFill>
                  <a:srgbClr val="006FC0"/>
                </a:solidFill>
                <a:latin typeface="Microsoft Sans Serif"/>
                <a:cs typeface="Microsoft Sans Serif"/>
              </a:rPr>
              <a:t>в </a:t>
            </a:r>
            <a:r>
              <a:rPr dirty="0" sz="2400" spc="-62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400" spc="-30">
                <a:solidFill>
                  <a:srgbClr val="006FC0"/>
                </a:solidFill>
                <a:latin typeface="Microsoft Sans Serif"/>
                <a:cs typeface="Microsoft Sans Serif"/>
              </a:rPr>
              <a:t>разных</a:t>
            </a:r>
            <a:r>
              <a:rPr dirty="0" sz="2400" spc="2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400" spc="-15">
                <a:solidFill>
                  <a:srgbClr val="006FC0"/>
                </a:solidFill>
                <a:latin typeface="Microsoft Sans Serif"/>
                <a:cs typeface="Microsoft Sans Serif"/>
              </a:rPr>
              <a:t>формах;</a:t>
            </a:r>
            <a:endParaRPr sz="2400">
              <a:latin typeface="Microsoft Sans Serif"/>
              <a:cs typeface="Microsoft Sans Serif"/>
            </a:endParaRPr>
          </a:p>
          <a:p>
            <a:pPr marL="355600" indent="-343535">
              <a:lnSpc>
                <a:spcPct val="100000"/>
              </a:lnSpc>
              <a:buFont typeface="Wingdings"/>
              <a:buChar char=""/>
              <a:tabLst>
                <a:tab pos="355600" algn="l"/>
                <a:tab pos="356235" algn="l"/>
              </a:tabLst>
            </a:pPr>
            <a:r>
              <a:rPr dirty="0" sz="2400" spc="-15">
                <a:solidFill>
                  <a:srgbClr val="006FC0"/>
                </a:solidFill>
                <a:latin typeface="Microsoft Sans Serif"/>
                <a:cs typeface="Microsoft Sans Serif"/>
              </a:rPr>
              <a:t>при</a:t>
            </a:r>
            <a:r>
              <a:rPr dirty="0" sz="2400" spc="3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400" spc="-15">
                <a:solidFill>
                  <a:srgbClr val="006FC0"/>
                </a:solidFill>
                <a:latin typeface="Microsoft Sans Serif"/>
                <a:cs typeface="Microsoft Sans Serif"/>
              </a:rPr>
              <a:t>сопоставлении</a:t>
            </a:r>
            <a:r>
              <a:rPr dirty="0" sz="2400" spc="4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400" spc="-5">
                <a:solidFill>
                  <a:srgbClr val="006FC0"/>
                </a:solidFill>
                <a:latin typeface="Microsoft Sans Serif"/>
                <a:cs typeface="Microsoft Sans Serif"/>
              </a:rPr>
              <a:t>событий,</a:t>
            </a:r>
            <a:r>
              <a:rPr dirty="0" sz="2400" spc="1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400" spc="-25">
                <a:solidFill>
                  <a:srgbClr val="006FC0"/>
                </a:solidFill>
                <a:latin typeface="Microsoft Sans Serif"/>
                <a:cs typeface="Microsoft Sans Serif"/>
              </a:rPr>
              <a:t>фактов,</a:t>
            </a:r>
            <a:r>
              <a:rPr dirty="0" sz="2400" spc="6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400" spc="-10">
                <a:solidFill>
                  <a:srgbClr val="006FC0"/>
                </a:solidFill>
                <a:latin typeface="Microsoft Sans Serif"/>
                <a:cs typeface="Microsoft Sans Serif"/>
              </a:rPr>
              <a:t>явлений.</a:t>
            </a:r>
            <a:endParaRPr sz="2400">
              <a:latin typeface="Microsoft Sans Serif"/>
              <a:cs typeface="Microsoft Sans Serif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 spc="-5"/>
              <a:t>14</a:t>
            </a:fld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77164" y="355853"/>
            <a:ext cx="7981950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  <a:tabLst>
                <a:tab pos="6819900" algn="l"/>
              </a:tabLst>
            </a:pPr>
            <a:r>
              <a:rPr dirty="0" sz="3200"/>
              <a:t>М</a:t>
            </a:r>
            <a:r>
              <a:rPr dirty="0" sz="3200" spc="-45"/>
              <a:t>е</a:t>
            </a:r>
            <a:r>
              <a:rPr dirty="0" sz="3200" spc="-5"/>
              <a:t>с</a:t>
            </a:r>
            <a:r>
              <a:rPr dirty="0" sz="3200" spc="-40"/>
              <a:t>т</a:t>
            </a:r>
            <a:r>
              <a:rPr dirty="0" sz="3200"/>
              <a:t>о</a:t>
            </a:r>
            <a:r>
              <a:rPr dirty="0" sz="3200" spc="-40"/>
              <a:t> </a:t>
            </a:r>
            <a:r>
              <a:rPr dirty="0" sz="3200" spc="-5"/>
              <a:t>эвр</a:t>
            </a:r>
            <a:r>
              <a:rPr dirty="0" sz="3200" spc="-15"/>
              <a:t>и</a:t>
            </a:r>
            <a:r>
              <a:rPr dirty="0" sz="3200" spc="-5"/>
              <a:t>стич</a:t>
            </a:r>
            <a:r>
              <a:rPr dirty="0" sz="3200" spc="-50"/>
              <a:t>е</a:t>
            </a:r>
            <a:r>
              <a:rPr dirty="0" sz="3200" spc="-5"/>
              <a:t>с</a:t>
            </a:r>
            <a:r>
              <a:rPr dirty="0" sz="3200" spc="-50"/>
              <a:t>к</a:t>
            </a:r>
            <a:r>
              <a:rPr dirty="0" sz="3200" spc="-15"/>
              <a:t>о</a:t>
            </a:r>
            <a:r>
              <a:rPr dirty="0" sz="3200"/>
              <a:t>й</a:t>
            </a:r>
            <a:r>
              <a:rPr dirty="0" sz="3200" spc="-40"/>
              <a:t> </a:t>
            </a:r>
            <a:r>
              <a:rPr dirty="0" sz="3200"/>
              <a:t>б</a:t>
            </a:r>
            <a:r>
              <a:rPr dirty="0" sz="3200" spc="-45"/>
              <a:t>е</a:t>
            </a:r>
            <a:r>
              <a:rPr dirty="0" sz="3200" spc="-5"/>
              <a:t>с</a:t>
            </a:r>
            <a:r>
              <a:rPr dirty="0" sz="3200" spc="-15"/>
              <a:t>е</a:t>
            </a:r>
            <a:r>
              <a:rPr dirty="0" sz="3200"/>
              <a:t>ды</a:t>
            </a:r>
            <a:r>
              <a:rPr dirty="0" sz="3200"/>
              <a:t> </a:t>
            </a:r>
            <a:r>
              <a:rPr dirty="0" sz="3200" spc="-15"/>
              <a:t>н</a:t>
            </a:r>
            <a:r>
              <a:rPr dirty="0" sz="3200"/>
              <a:t>а</a:t>
            </a:r>
            <a:r>
              <a:rPr dirty="0" sz="3200"/>
              <a:t>	</a:t>
            </a:r>
            <a:r>
              <a:rPr dirty="0" sz="3200" spc="-45"/>
              <a:t>у</a:t>
            </a:r>
            <a:r>
              <a:rPr dirty="0" sz="3200"/>
              <a:t>роке</a:t>
            </a:r>
            <a:endParaRPr sz="32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8423147" y="0"/>
            <a:ext cx="718185" cy="6858000"/>
            <a:chOff x="8423147" y="0"/>
            <a:chExt cx="718185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8423147" y="0"/>
              <a:ext cx="717803" cy="685800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519159" y="152400"/>
              <a:ext cx="527303" cy="819912"/>
            </a:xfrm>
            <a:prstGeom prst="rect">
              <a:avLst/>
            </a:prstGeom>
          </p:spPr>
        </p:pic>
      </p:grpSp>
      <p:sp>
        <p:nvSpPr>
          <p:cNvPr id="5" name="object 5"/>
          <p:cNvSpPr txBox="1"/>
          <p:nvPr/>
        </p:nvSpPr>
        <p:spPr>
          <a:xfrm>
            <a:off x="8698230" y="6502400"/>
            <a:ext cx="196215" cy="20827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200" spc="-5">
                <a:solidFill>
                  <a:srgbClr val="FFFFFF"/>
                </a:solidFill>
                <a:latin typeface="Microsoft Sans Serif"/>
                <a:cs typeface="Microsoft Sans Serif"/>
              </a:rPr>
              <a:t>18</a:t>
            </a:r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0" y="1117091"/>
            <a:ext cx="1393825" cy="0"/>
          </a:xfrm>
          <a:custGeom>
            <a:avLst/>
            <a:gdLst/>
            <a:ahLst/>
            <a:cxnLst/>
            <a:rect l="l" t="t" r="r" b="b"/>
            <a:pathLst>
              <a:path w="1393825" h="0">
                <a:moveTo>
                  <a:pt x="0" y="0"/>
                </a:moveTo>
                <a:lnTo>
                  <a:pt x="1393825" y="0"/>
                </a:lnTo>
              </a:path>
            </a:pathLst>
          </a:custGeom>
          <a:ln w="76200">
            <a:solidFill>
              <a:srgbClr val="0071B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459740" y="221360"/>
            <a:ext cx="5735955" cy="720725"/>
          </a:xfrm>
          <a:prstGeom prst="rect"/>
        </p:spPr>
        <p:txBody>
          <a:bodyPr wrap="square" lIns="0" tIns="53975" rIns="0" bIns="0" rtlCol="0" vert="horz">
            <a:spAutoFit/>
          </a:bodyPr>
          <a:lstStyle/>
          <a:p>
            <a:pPr marL="12700" marR="5080">
              <a:lnSpc>
                <a:spcPts val="2590"/>
              </a:lnSpc>
              <a:spcBef>
                <a:spcPts val="425"/>
              </a:spcBef>
            </a:pPr>
            <a:r>
              <a:rPr dirty="0" spc="-5"/>
              <a:t>Индивидуальная </a:t>
            </a:r>
            <a:r>
              <a:rPr dirty="0" spc="-30"/>
              <a:t>форма</a:t>
            </a:r>
            <a:r>
              <a:rPr dirty="0" spc="-10"/>
              <a:t> организации </a:t>
            </a:r>
            <a:r>
              <a:rPr dirty="0" spc="-650"/>
              <a:t> </a:t>
            </a:r>
            <a:r>
              <a:rPr dirty="0" spc="-10"/>
              <a:t>учебной</a:t>
            </a:r>
            <a:r>
              <a:rPr dirty="0" spc="20"/>
              <a:t> </a:t>
            </a:r>
            <a:r>
              <a:rPr dirty="0" spc="-10"/>
              <a:t>деятельности</a:t>
            </a:r>
          </a:p>
        </p:txBody>
      </p:sp>
      <p:sp>
        <p:nvSpPr>
          <p:cNvPr id="8" name="object 8"/>
          <p:cNvSpPr txBox="1"/>
          <p:nvPr/>
        </p:nvSpPr>
        <p:spPr>
          <a:xfrm>
            <a:off x="535940" y="1357629"/>
            <a:ext cx="7819390" cy="21437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 b="1">
                <a:solidFill>
                  <a:srgbClr val="006FC0"/>
                </a:solidFill>
                <a:latin typeface="Arial"/>
                <a:cs typeface="Arial"/>
              </a:rPr>
              <a:t>Виды</a:t>
            </a:r>
            <a:r>
              <a:rPr dirty="0" sz="1800" spc="15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5" b="1">
                <a:solidFill>
                  <a:srgbClr val="006FC0"/>
                </a:solidFill>
                <a:latin typeface="Arial"/>
                <a:cs typeface="Arial"/>
              </a:rPr>
              <a:t>индивидуальной</a:t>
            </a:r>
            <a:r>
              <a:rPr dirty="0" sz="1800" spc="40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20" b="1">
                <a:solidFill>
                  <a:srgbClr val="006FC0"/>
                </a:solidFill>
                <a:latin typeface="Arial"/>
                <a:cs typeface="Arial"/>
              </a:rPr>
              <a:t>формы</a:t>
            </a:r>
            <a:r>
              <a:rPr dirty="0" sz="1800" spc="40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10" b="1">
                <a:solidFill>
                  <a:srgbClr val="006FC0"/>
                </a:solidFill>
                <a:latin typeface="Arial"/>
                <a:cs typeface="Arial"/>
              </a:rPr>
              <a:t>организации</a:t>
            </a:r>
            <a:r>
              <a:rPr dirty="0" sz="1800" spc="35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10" b="1">
                <a:solidFill>
                  <a:srgbClr val="006FC0"/>
                </a:solidFill>
                <a:latin typeface="Arial"/>
                <a:cs typeface="Arial"/>
              </a:rPr>
              <a:t>учебной</a:t>
            </a:r>
            <a:r>
              <a:rPr dirty="0" sz="1800" spc="30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10" b="1">
                <a:solidFill>
                  <a:srgbClr val="006FC0"/>
                </a:solidFill>
                <a:latin typeface="Arial"/>
                <a:cs typeface="Arial"/>
              </a:rPr>
              <a:t>деятельности:</a:t>
            </a:r>
            <a:endParaRPr sz="1800">
              <a:latin typeface="Arial"/>
              <a:cs typeface="Arial"/>
            </a:endParaRPr>
          </a:p>
          <a:p>
            <a:pPr marL="299085" marR="706120" indent="-287020">
              <a:lnSpc>
                <a:spcPct val="100000"/>
              </a:lnSpc>
              <a:spcBef>
                <a:spcPts val="1550"/>
              </a:spcBef>
              <a:buFont typeface="Wingdings"/>
              <a:buChar char=""/>
              <a:tabLst>
                <a:tab pos="299085" algn="l"/>
                <a:tab pos="299720" algn="l"/>
              </a:tabLst>
            </a:pPr>
            <a:r>
              <a:rPr dirty="0" sz="1800" spc="-30">
                <a:solidFill>
                  <a:srgbClr val="006FC0"/>
                </a:solidFill>
                <a:latin typeface="Microsoft Sans Serif"/>
                <a:cs typeface="Microsoft Sans Serif"/>
              </a:rPr>
              <a:t>ученик</a:t>
            </a:r>
            <a:r>
              <a:rPr dirty="0" sz="1800" spc="4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самостоятельно</a:t>
            </a:r>
            <a:r>
              <a:rPr dirty="0" sz="1800" spc="5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выполняет</a:t>
            </a:r>
            <a:r>
              <a:rPr dirty="0" sz="1800" spc="4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задание,</a:t>
            </a:r>
            <a:r>
              <a:rPr dirty="0" sz="1800" spc="1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подобранное </a:t>
            </a:r>
            <a:r>
              <a:rPr dirty="0" sz="1800" spc="-1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5">
                <a:solidFill>
                  <a:srgbClr val="006FC0"/>
                </a:solidFill>
                <a:latin typeface="Microsoft Sans Serif"/>
                <a:cs typeface="Microsoft Sans Serif"/>
              </a:rPr>
              <a:t>специально</a:t>
            </a:r>
            <a:r>
              <a:rPr dirty="0" sz="1800" spc="2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10">
                <a:solidFill>
                  <a:srgbClr val="006FC0"/>
                </a:solidFill>
                <a:latin typeface="Microsoft Sans Serif"/>
                <a:cs typeface="Microsoft Sans Serif"/>
              </a:rPr>
              <a:t>для</a:t>
            </a:r>
            <a:r>
              <a:rPr dirty="0" sz="1800" spc="2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0">
                <a:solidFill>
                  <a:srgbClr val="006FC0"/>
                </a:solidFill>
                <a:latin typeface="Microsoft Sans Serif"/>
                <a:cs typeface="Microsoft Sans Serif"/>
              </a:rPr>
              <a:t>него,</a:t>
            </a:r>
            <a:r>
              <a:rPr dirty="0" sz="1800" spc="2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006FC0"/>
                </a:solidFill>
                <a:latin typeface="Microsoft Sans Serif"/>
                <a:cs typeface="Microsoft Sans Serif"/>
              </a:rPr>
              <a:t>в</a:t>
            </a:r>
            <a:r>
              <a:rPr dirty="0" sz="1800" spc="3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0">
                <a:solidFill>
                  <a:srgbClr val="006FC0"/>
                </a:solidFill>
                <a:latin typeface="Microsoft Sans Serif"/>
                <a:cs typeface="Microsoft Sans Serif"/>
              </a:rPr>
              <a:t>соответствии</a:t>
            </a:r>
            <a:r>
              <a:rPr dirty="0" sz="1800" spc="2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006FC0"/>
                </a:solidFill>
                <a:latin typeface="Microsoft Sans Serif"/>
                <a:cs typeface="Microsoft Sans Serif"/>
              </a:rPr>
              <a:t>с</a:t>
            </a:r>
            <a:r>
              <a:rPr dirty="0" sz="1800" spc="1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30">
                <a:solidFill>
                  <a:srgbClr val="006FC0"/>
                </a:solidFill>
                <a:latin typeface="Microsoft Sans Serif"/>
                <a:cs typeface="Microsoft Sans Serif"/>
              </a:rPr>
              <a:t>подготовкой</a:t>
            </a:r>
            <a:r>
              <a:rPr dirty="0" sz="1800" spc="1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5">
                <a:solidFill>
                  <a:srgbClr val="006FC0"/>
                </a:solidFill>
                <a:latin typeface="Microsoft Sans Serif"/>
                <a:cs typeface="Microsoft Sans Serif"/>
              </a:rPr>
              <a:t>и</a:t>
            </a:r>
            <a:r>
              <a:rPr dirty="0" sz="1800" spc="2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0">
                <a:solidFill>
                  <a:srgbClr val="006FC0"/>
                </a:solidFill>
                <a:latin typeface="Microsoft Sans Serif"/>
                <a:cs typeface="Microsoft Sans Serif"/>
              </a:rPr>
              <a:t>учебными </a:t>
            </a:r>
            <a:r>
              <a:rPr dirty="0" sz="1800" spc="-459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5">
                <a:solidFill>
                  <a:srgbClr val="006FC0"/>
                </a:solidFill>
                <a:latin typeface="Microsoft Sans Serif"/>
                <a:cs typeface="Microsoft Sans Serif"/>
              </a:rPr>
              <a:t>возможностями.</a:t>
            </a:r>
            <a:endParaRPr sz="1800">
              <a:latin typeface="Microsoft Sans Serif"/>
              <a:cs typeface="Microsoft Sans Serif"/>
            </a:endParaRPr>
          </a:p>
          <a:p>
            <a:pPr marL="299085" marR="610870" indent="-287020">
              <a:lnSpc>
                <a:spcPct val="100000"/>
              </a:lnSpc>
              <a:spcBef>
                <a:spcPts val="5"/>
              </a:spcBef>
              <a:buFont typeface="Wingdings"/>
              <a:buChar char=""/>
              <a:tabLst>
                <a:tab pos="299085" algn="l"/>
                <a:tab pos="299720" algn="l"/>
              </a:tabLst>
            </a:pPr>
            <a:r>
              <a:rPr dirty="0" sz="1800" spc="-30">
                <a:solidFill>
                  <a:srgbClr val="006FC0"/>
                </a:solidFill>
                <a:latin typeface="Microsoft Sans Serif"/>
                <a:cs typeface="Microsoft Sans Serif"/>
              </a:rPr>
              <a:t>ученик</a:t>
            </a:r>
            <a:r>
              <a:rPr dirty="0" sz="1800" spc="4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самостоятельно</a:t>
            </a:r>
            <a:r>
              <a:rPr dirty="0" sz="1800" spc="5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выполняет</a:t>
            </a:r>
            <a:r>
              <a:rPr dirty="0" sz="1800" spc="4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задание,</a:t>
            </a:r>
            <a:r>
              <a:rPr dirty="0" sz="1800" spc="1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0">
                <a:solidFill>
                  <a:srgbClr val="006FC0"/>
                </a:solidFill>
                <a:latin typeface="Microsoft Sans Serif"/>
                <a:cs typeface="Microsoft Sans Serif"/>
              </a:rPr>
              <a:t>общее</a:t>
            </a:r>
            <a:r>
              <a:rPr dirty="0" sz="1800" spc="3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10">
                <a:solidFill>
                  <a:srgbClr val="006FC0"/>
                </a:solidFill>
                <a:latin typeface="Microsoft Sans Serif"/>
                <a:cs typeface="Microsoft Sans Serif"/>
              </a:rPr>
              <a:t>для</a:t>
            </a:r>
            <a:r>
              <a:rPr dirty="0" sz="1800" spc="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0">
                <a:solidFill>
                  <a:srgbClr val="006FC0"/>
                </a:solidFill>
                <a:latin typeface="Microsoft Sans Serif"/>
                <a:cs typeface="Microsoft Sans Serif"/>
              </a:rPr>
              <a:t>всего </a:t>
            </a: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 класса,</a:t>
            </a:r>
            <a:r>
              <a:rPr dirty="0" sz="1800" spc="1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50">
                <a:solidFill>
                  <a:srgbClr val="006FC0"/>
                </a:solidFill>
                <a:latin typeface="Microsoft Sans Serif"/>
                <a:cs typeface="Microsoft Sans Serif"/>
              </a:rPr>
              <a:t>без</a:t>
            </a:r>
            <a:r>
              <a:rPr dirty="0" sz="1800" spc="2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35">
                <a:solidFill>
                  <a:srgbClr val="006FC0"/>
                </a:solidFill>
                <a:latin typeface="Microsoft Sans Serif"/>
                <a:cs typeface="Microsoft Sans Serif"/>
              </a:rPr>
              <a:t>контакта</a:t>
            </a:r>
            <a:r>
              <a:rPr dirty="0" sz="1800" spc="2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006FC0"/>
                </a:solidFill>
                <a:latin typeface="Microsoft Sans Serif"/>
                <a:cs typeface="Microsoft Sans Serif"/>
              </a:rPr>
              <a:t>с</a:t>
            </a:r>
            <a:r>
              <a:rPr dirty="0" sz="1800" spc="1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0">
                <a:solidFill>
                  <a:srgbClr val="006FC0"/>
                </a:solidFill>
                <a:latin typeface="Microsoft Sans Serif"/>
                <a:cs typeface="Microsoft Sans Serif"/>
              </a:rPr>
              <a:t>другими</a:t>
            </a:r>
            <a:r>
              <a:rPr dirty="0" sz="1800" spc="4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0">
                <a:solidFill>
                  <a:srgbClr val="006FC0"/>
                </a:solidFill>
                <a:latin typeface="Microsoft Sans Serif"/>
                <a:cs typeface="Microsoft Sans Serif"/>
              </a:rPr>
              <a:t>учениками,</a:t>
            </a:r>
            <a:r>
              <a:rPr dirty="0" sz="1800" spc="4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0">
                <a:solidFill>
                  <a:srgbClr val="006FC0"/>
                </a:solidFill>
                <a:latin typeface="Microsoft Sans Serif"/>
                <a:cs typeface="Microsoft Sans Serif"/>
              </a:rPr>
              <a:t>но</a:t>
            </a:r>
            <a:r>
              <a:rPr dirty="0" sz="1800" spc="3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006FC0"/>
                </a:solidFill>
                <a:latin typeface="Microsoft Sans Serif"/>
                <a:cs typeface="Microsoft Sans Serif"/>
              </a:rPr>
              <a:t>в</a:t>
            </a:r>
            <a:r>
              <a:rPr dirty="0" sz="1800" spc="2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едином</a:t>
            </a:r>
            <a:r>
              <a:rPr dirty="0" sz="1800" spc="10">
                <a:solidFill>
                  <a:srgbClr val="006FC0"/>
                </a:solidFill>
                <a:latin typeface="Microsoft Sans Serif"/>
                <a:cs typeface="Microsoft Sans Serif"/>
              </a:rPr>
              <a:t> для</a:t>
            </a:r>
            <a:r>
              <a:rPr dirty="0" sz="1800" spc="1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всех </a:t>
            </a:r>
            <a:r>
              <a:rPr dirty="0" sz="1800" spc="-459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5">
                <a:solidFill>
                  <a:srgbClr val="006FC0"/>
                </a:solidFill>
                <a:latin typeface="Microsoft Sans Serif"/>
                <a:cs typeface="Microsoft Sans Serif"/>
              </a:rPr>
              <a:t>темпе</a:t>
            </a:r>
            <a:endParaRPr sz="1800">
              <a:latin typeface="Microsoft Sans Serif"/>
              <a:cs typeface="Microsoft Sans Serif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338327" y="5443534"/>
            <a:ext cx="7762875" cy="1414780"/>
            <a:chOff x="338327" y="5443534"/>
            <a:chExt cx="7762875" cy="1414780"/>
          </a:xfrm>
        </p:grpSpPr>
        <p:pic>
          <p:nvPicPr>
            <p:cNvPr id="10" name="object 10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88326" y="5496306"/>
              <a:ext cx="90908" cy="86454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771128" y="5443534"/>
              <a:ext cx="7072160" cy="237384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615695" y="5590032"/>
              <a:ext cx="1564386" cy="511289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38327" y="5885688"/>
              <a:ext cx="390906" cy="477774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615695" y="5864352"/>
              <a:ext cx="6514338" cy="511289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338327" y="6160008"/>
              <a:ext cx="390906" cy="477773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615695" y="6138672"/>
              <a:ext cx="7485126" cy="511289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615695" y="6412986"/>
              <a:ext cx="2017014" cy="445010"/>
            </a:xfrm>
            <a:prstGeom prst="rect">
              <a:avLst/>
            </a:prstGeom>
          </p:spPr>
        </p:pic>
      </p:grpSp>
      <p:sp>
        <p:nvSpPr>
          <p:cNvPr id="18" name="object 18"/>
          <p:cNvSpPr txBox="1"/>
          <p:nvPr/>
        </p:nvSpPr>
        <p:spPr>
          <a:xfrm>
            <a:off x="459740" y="5372811"/>
            <a:ext cx="7437120" cy="13976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99085" indent="-287020">
              <a:lnSpc>
                <a:spcPct val="100000"/>
              </a:lnSpc>
              <a:spcBef>
                <a:spcPts val="100"/>
              </a:spcBef>
              <a:buFont typeface="Wingdings"/>
              <a:buChar char=""/>
              <a:tabLst>
                <a:tab pos="299085" algn="l"/>
                <a:tab pos="299720" algn="l"/>
              </a:tabLst>
            </a:pP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работа</a:t>
            </a:r>
            <a:r>
              <a:rPr dirty="0" sz="1800" spc="2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006FC0"/>
                </a:solidFill>
                <a:latin typeface="Microsoft Sans Serif"/>
                <a:cs typeface="Microsoft Sans Serif"/>
              </a:rPr>
              <a:t>с</a:t>
            </a:r>
            <a:r>
              <a:rPr dirty="0" sz="1800" spc="3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5">
                <a:solidFill>
                  <a:srgbClr val="006FC0"/>
                </a:solidFill>
                <a:latin typeface="Microsoft Sans Serif"/>
                <a:cs typeface="Microsoft Sans Serif"/>
              </a:rPr>
              <a:t>учебником,</a:t>
            </a:r>
            <a:r>
              <a:rPr dirty="0" sz="1800" spc="4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5">
                <a:solidFill>
                  <a:srgbClr val="006FC0"/>
                </a:solidFill>
                <a:latin typeface="Microsoft Sans Serif"/>
                <a:cs typeface="Microsoft Sans Serif"/>
              </a:rPr>
              <a:t>справочником,</a:t>
            </a:r>
            <a:r>
              <a:rPr dirty="0" sz="1800" spc="2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5">
                <a:solidFill>
                  <a:srgbClr val="006FC0"/>
                </a:solidFill>
                <a:latin typeface="Microsoft Sans Serif"/>
                <a:cs typeface="Microsoft Sans Serif"/>
              </a:rPr>
              <a:t>словарем,</a:t>
            </a:r>
            <a:r>
              <a:rPr dirty="0" sz="1800" spc="4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0">
                <a:solidFill>
                  <a:srgbClr val="006FC0"/>
                </a:solidFill>
                <a:latin typeface="Microsoft Sans Serif"/>
                <a:cs typeface="Microsoft Sans Serif"/>
              </a:rPr>
              <a:t>информационными</a:t>
            </a:r>
            <a:endParaRPr sz="1800">
              <a:latin typeface="Microsoft Sans Serif"/>
              <a:cs typeface="Microsoft Sans Serif"/>
            </a:endParaRPr>
          </a:p>
          <a:p>
            <a:pPr marL="299085">
              <a:lnSpc>
                <a:spcPct val="100000"/>
              </a:lnSpc>
              <a:spcBef>
                <a:spcPts val="5"/>
              </a:spcBef>
            </a:pP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ресурсами,</a:t>
            </a:r>
            <a:endParaRPr sz="1800">
              <a:latin typeface="Microsoft Sans Serif"/>
              <a:cs typeface="Microsoft Sans Serif"/>
            </a:endParaRPr>
          </a:p>
          <a:p>
            <a:pPr marL="299085" indent="-287020">
              <a:lnSpc>
                <a:spcPct val="100000"/>
              </a:lnSpc>
              <a:buFont typeface="Wingdings"/>
              <a:buChar char=""/>
              <a:tabLst>
                <a:tab pos="299085" algn="l"/>
                <a:tab pos="299720" algn="l"/>
              </a:tabLst>
            </a:pP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работа</a:t>
            </a:r>
            <a:r>
              <a:rPr dirty="0" sz="1800" spc="2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по</a:t>
            </a:r>
            <a:r>
              <a:rPr dirty="0" sz="1800" spc="2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35">
                <a:solidFill>
                  <a:srgbClr val="006FC0"/>
                </a:solidFill>
                <a:latin typeface="Microsoft Sans Serif"/>
                <a:cs typeface="Microsoft Sans Serif"/>
              </a:rPr>
              <a:t>карточкам,</a:t>
            </a:r>
            <a:r>
              <a:rPr dirty="0" sz="1800" spc="3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работа</a:t>
            </a:r>
            <a:r>
              <a:rPr dirty="0" sz="1800" spc="2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006FC0"/>
                </a:solidFill>
                <a:latin typeface="Microsoft Sans Serif"/>
                <a:cs typeface="Microsoft Sans Serif"/>
              </a:rPr>
              <a:t>у</a:t>
            </a:r>
            <a:r>
              <a:rPr dirty="0" sz="1800" spc="2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5">
                <a:solidFill>
                  <a:srgbClr val="006FC0"/>
                </a:solidFill>
                <a:latin typeface="Microsoft Sans Serif"/>
                <a:cs typeface="Microsoft Sans Serif"/>
              </a:rPr>
              <a:t>доски,</a:t>
            </a:r>
            <a:r>
              <a:rPr dirty="0" sz="1800" spc="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заполнение</a:t>
            </a:r>
            <a:r>
              <a:rPr dirty="0" sz="1800" spc="2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таблиц,</a:t>
            </a:r>
            <a:endParaRPr sz="1800">
              <a:latin typeface="Microsoft Sans Serif"/>
              <a:cs typeface="Microsoft Sans Serif"/>
            </a:endParaRPr>
          </a:p>
          <a:p>
            <a:pPr marL="299085" marR="5080" indent="-287020">
              <a:lnSpc>
                <a:spcPct val="100000"/>
              </a:lnSpc>
              <a:buFont typeface="Wingdings"/>
              <a:buChar char=""/>
              <a:tabLst>
                <a:tab pos="299085" algn="l"/>
                <a:tab pos="299720" algn="l"/>
              </a:tabLst>
            </a:pPr>
            <a:r>
              <a:rPr dirty="0" sz="1800" spc="-5">
                <a:solidFill>
                  <a:srgbClr val="006FC0"/>
                </a:solidFill>
                <a:latin typeface="Microsoft Sans Serif"/>
                <a:cs typeface="Microsoft Sans Serif"/>
              </a:rPr>
              <a:t>решение</a:t>
            </a:r>
            <a:r>
              <a:rPr dirty="0" sz="1800" spc="3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5">
                <a:solidFill>
                  <a:srgbClr val="006FC0"/>
                </a:solidFill>
                <a:latin typeface="Microsoft Sans Serif"/>
                <a:cs typeface="Microsoft Sans Serif"/>
              </a:rPr>
              <a:t>задач,</a:t>
            </a:r>
            <a:r>
              <a:rPr dirty="0" sz="1800" spc="2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0">
                <a:solidFill>
                  <a:srgbClr val="006FC0"/>
                </a:solidFill>
                <a:latin typeface="Microsoft Sans Serif"/>
                <a:cs typeface="Microsoft Sans Serif"/>
              </a:rPr>
              <a:t>проведение</a:t>
            </a:r>
            <a:r>
              <a:rPr dirty="0" sz="1800" spc="3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5">
                <a:solidFill>
                  <a:srgbClr val="006FC0"/>
                </a:solidFill>
                <a:latin typeface="Microsoft Sans Serif"/>
                <a:cs typeface="Microsoft Sans Serif"/>
              </a:rPr>
              <a:t>исследований,</a:t>
            </a:r>
            <a:r>
              <a:rPr dirty="0" sz="1800" spc="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0">
                <a:solidFill>
                  <a:srgbClr val="006FC0"/>
                </a:solidFill>
                <a:latin typeface="Microsoft Sans Serif"/>
                <a:cs typeface="Microsoft Sans Serif"/>
              </a:rPr>
              <a:t>написание</a:t>
            </a:r>
            <a:r>
              <a:rPr dirty="0" sz="1800" spc="2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рефератов, </a:t>
            </a:r>
            <a:r>
              <a:rPr dirty="0" sz="1800" spc="-46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0">
                <a:solidFill>
                  <a:srgbClr val="006FC0"/>
                </a:solidFill>
                <a:latin typeface="Microsoft Sans Serif"/>
                <a:cs typeface="Microsoft Sans Serif"/>
              </a:rPr>
              <a:t>докладов,</a:t>
            </a:r>
            <a:r>
              <a:rPr dirty="0" sz="180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5">
                <a:solidFill>
                  <a:srgbClr val="006FC0"/>
                </a:solidFill>
                <a:latin typeface="Microsoft Sans Serif"/>
                <a:cs typeface="Microsoft Sans Serif"/>
              </a:rPr>
              <a:t>и</a:t>
            </a:r>
            <a:r>
              <a:rPr dirty="0" sz="1800" spc="2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5">
                <a:solidFill>
                  <a:srgbClr val="006FC0"/>
                </a:solidFill>
                <a:latin typeface="Microsoft Sans Serif"/>
                <a:cs typeface="Microsoft Sans Serif"/>
              </a:rPr>
              <a:t>др.</a:t>
            </a:r>
            <a:endParaRPr sz="1800">
              <a:latin typeface="Microsoft Sans Serif"/>
              <a:cs typeface="Microsoft Sans Serif"/>
            </a:endParaRPr>
          </a:p>
        </p:txBody>
      </p:sp>
      <p:sp>
        <p:nvSpPr>
          <p:cNvPr id="19" name="object 19"/>
          <p:cNvSpPr txBox="1"/>
          <p:nvPr/>
        </p:nvSpPr>
        <p:spPr>
          <a:xfrm>
            <a:off x="481990" y="5003419"/>
            <a:ext cx="278828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 b="1">
                <a:solidFill>
                  <a:srgbClr val="006FC0"/>
                </a:solidFill>
                <a:latin typeface="Arial"/>
                <a:cs typeface="Arial"/>
              </a:rPr>
              <a:t>Виды</a:t>
            </a:r>
            <a:r>
              <a:rPr dirty="0" sz="1800" spc="-15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10" b="1">
                <a:solidFill>
                  <a:srgbClr val="006FC0"/>
                </a:solidFill>
                <a:latin typeface="Arial"/>
                <a:cs typeface="Arial"/>
              </a:rPr>
              <a:t>учебных</a:t>
            </a:r>
            <a:r>
              <a:rPr dirty="0" sz="1800" spc="-15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10" b="1">
                <a:solidFill>
                  <a:srgbClr val="006FC0"/>
                </a:solidFill>
                <a:latin typeface="Arial"/>
                <a:cs typeface="Arial"/>
              </a:rPr>
              <a:t>заданий:</a:t>
            </a:r>
            <a:endParaRPr sz="1800">
              <a:latin typeface="Arial"/>
              <a:cs typeface="Arial"/>
            </a:endParaRPr>
          </a:p>
        </p:txBody>
      </p:sp>
      <p:sp>
        <p:nvSpPr>
          <p:cNvPr id="20" name="object 20"/>
          <p:cNvSpPr txBox="1"/>
          <p:nvPr/>
        </p:nvSpPr>
        <p:spPr>
          <a:xfrm>
            <a:off x="457200" y="3665220"/>
            <a:ext cx="7716520" cy="1201420"/>
          </a:xfrm>
          <a:prstGeom prst="rect">
            <a:avLst/>
          </a:prstGeom>
          <a:solidFill>
            <a:srgbClr val="DCD7DC"/>
          </a:solidFill>
          <a:ln w="9144">
            <a:solidFill>
              <a:srgbClr val="F1F1F1"/>
            </a:solidFill>
          </a:ln>
        </p:spPr>
        <p:txBody>
          <a:bodyPr wrap="square" lIns="0" tIns="40640" rIns="0" bIns="0" rtlCol="0" vert="horz">
            <a:spAutoFit/>
          </a:bodyPr>
          <a:lstStyle/>
          <a:p>
            <a:pPr algn="just" marL="91440" marR="83820">
              <a:lnSpc>
                <a:spcPct val="100000"/>
              </a:lnSpc>
              <a:spcBef>
                <a:spcPts val="320"/>
              </a:spcBef>
            </a:pPr>
            <a:r>
              <a:rPr dirty="0" sz="1800" spc="-5">
                <a:solidFill>
                  <a:srgbClr val="006FC0"/>
                </a:solidFill>
                <a:latin typeface="Microsoft Sans Serif"/>
                <a:cs typeface="Microsoft Sans Serif"/>
              </a:rPr>
              <a:t>Наиболее</a:t>
            </a:r>
            <a:r>
              <a:rPr dirty="0" sz="180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эффективный</a:t>
            </a:r>
            <a:r>
              <a:rPr dirty="0" sz="1800" spc="-1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путь</a:t>
            </a:r>
            <a:r>
              <a:rPr dirty="0" sz="1800" spc="-10">
                <a:solidFill>
                  <a:srgbClr val="006FC0"/>
                </a:solidFill>
                <a:latin typeface="Microsoft Sans Serif"/>
                <a:cs typeface="Microsoft Sans Serif"/>
              </a:rPr>
              <a:t> реализации</a:t>
            </a:r>
            <a:r>
              <a:rPr dirty="0" sz="1800" spc="-5">
                <a:solidFill>
                  <a:srgbClr val="006FC0"/>
                </a:solidFill>
                <a:latin typeface="Microsoft Sans Serif"/>
                <a:cs typeface="Microsoft Sans Serif"/>
              </a:rPr>
              <a:t> индивидуальной</a:t>
            </a:r>
            <a:r>
              <a:rPr dirty="0" sz="180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формы </a:t>
            </a:r>
            <a:r>
              <a:rPr dirty="0" sz="1800" spc="-1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0">
                <a:solidFill>
                  <a:srgbClr val="006FC0"/>
                </a:solidFill>
                <a:latin typeface="Microsoft Sans Serif"/>
                <a:cs typeface="Microsoft Sans Serif"/>
              </a:rPr>
              <a:t>организации</a:t>
            </a: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 учебной</a:t>
            </a:r>
            <a:r>
              <a:rPr dirty="0" sz="1800" spc="-10">
                <a:solidFill>
                  <a:srgbClr val="006FC0"/>
                </a:solidFill>
                <a:latin typeface="Microsoft Sans Serif"/>
                <a:cs typeface="Microsoft Sans Serif"/>
              </a:rPr>
              <a:t> деятельности</a:t>
            </a:r>
            <a:r>
              <a:rPr dirty="0" sz="1800" spc="-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006FC0"/>
                </a:solidFill>
                <a:latin typeface="Microsoft Sans Serif"/>
                <a:cs typeface="Microsoft Sans Serif"/>
              </a:rPr>
              <a:t>-</a:t>
            </a:r>
            <a:r>
              <a:rPr dirty="0" sz="1800" spc="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0">
                <a:solidFill>
                  <a:srgbClr val="006FC0"/>
                </a:solidFill>
                <a:latin typeface="Microsoft Sans Serif"/>
                <a:cs typeface="Microsoft Sans Serif"/>
              </a:rPr>
              <a:t>дифференцированные </a:t>
            </a:r>
            <a:r>
              <a:rPr dirty="0" sz="1800" spc="-5">
                <a:solidFill>
                  <a:srgbClr val="006FC0"/>
                </a:solidFill>
                <a:latin typeface="Microsoft Sans Serif"/>
                <a:cs typeface="Microsoft Sans Serif"/>
              </a:rPr>
              <a:t> индивидуальные</a:t>
            </a:r>
            <a:r>
              <a:rPr dirty="0" sz="180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задания.</a:t>
            </a:r>
            <a:r>
              <a:rPr dirty="0" sz="1800" spc="-1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5">
                <a:solidFill>
                  <a:srgbClr val="006FC0"/>
                </a:solidFill>
                <a:latin typeface="Microsoft Sans Serif"/>
                <a:cs typeface="Microsoft Sans Serif"/>
              </a:rPr>
              <a:t>Они</a:t>
            </a:r>
            <a:r>
              <a:rPr dirty="0" sz="180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5">
                <a:solidFill>
                  <a:srgbClr val="006FC0"/>
                </a:solidFill>
                <a:latin typeface="Microsoft Sans Serif"/>
                <a:cs typeface="Microsoft Sans Serif"/>
              </a:rPr>
              <a:t>позволяют</a:t>
            </a:r>
            <a:r>
              <a:rPr dirty="0" sz="1800" spc="-2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регулировать</a:t>
            </a:r>
            <a:r>
              <a:rPr dirty="0" sz="1800" spc="-1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30">
                <a:solidFill>
                  <a:srgbClr val="006FC0"/>
                </a:solidFill>
                <a:latin typeface="Microsoft Sans Serif"/>
                <a:cs typeface="Microsoft Sans Serif"/>
              </a:rPr>
              <a:t>темп </a:t>
            </a:r>
            <a:r>
              <a:rPr dirty="0" sz="1800" spc="-2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0">
                <a:solidFill>
                  <a:srgbClr val="006FC0"/>
                </a:solidFill>
                <a:latin typeface="Microsoft Sans Serif"/>
                <a:cs typeface="Microsoft Sans Serif"/>
              </a:rPr>
              <a:t>продвижения</a:t>
            </a:r>
            <a:r>
              <a:rPr dirty="0" sz="1800" spc="2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35">
                <a:solidFill>
                  <a:srgbClr val="006FC0"/>
                </a:solidFill>
                <a:latin typeface="Microsoft Sans Serif"/>
                <a:cs typeface="Microsoft Sans Serif"/>
              </a:rPr>
              <a:t>каждого</a:t>
            </a:r>
            <a:r>
              <a:rPr dirty="0" sz="1800" spc="3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5">
                <a:solidFill>
                  <a:srgbClr val="006FC0"/>
                </a:solidFill>
                <a:latin typeface="Microsoft Sans Serif"/>
                <a:cs typeface="Microsoft Sans Serif"/>
              </a:rPr>
              <a:t>ученика</a:t>
            </a:r>
            <a:r>
              <a:rPr dirty="0" sz="1800" spc="5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006FC0"/>
                </a:solidFill>
                <a:latin typeface="Microsoft Sans Serif"/>
                <a:cs typeface="Microsoft Sans Serif"/>
              </a:rPr>
              <a:t>в</a:t>
            </a:r>
            <a:r>
              <a:rPr dirty="0" sz="1800" spc="2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соответствии</a:t>
            </a:r>
            <a:r>
              <a:rPr dirty="0" sz="1800" spc="2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006FC0"/>
                </a:solidFill>
                <a:latin typeface="Microsoft Sans Serif"/>
                <a:cs typeface="Microsoft Sans Serif"/>
              </a:rPr>
              <a:t>с</a:t>
            </a:r>
            <a:r>
              <a:rPr dirty="0" sz="1800" spc="1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5">
                <a:solidFill>
                  <a:srgbClr val="006FC0"/>
                </a:solidFill>
                <a:latin typeface="Microsoft Sans Serif"/>
                <a:cs typeface="Microsoft Sans Serif"/>
              </a:rPr>
              <a:t>его</a:t>
            </a:r>
            <a:r>
              <a:rPr dirty="0" sz="1800" spc="2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30">
                <a:solidFill>
                  <a:srgbClr val="006FC0"/>
                </a:solidFill>
                <a:latin typeface="Microsoft Sans Serif"/>
                <a:cs typeface="Microsoft Sans Serif"/>
              </a:rPr>
              <a:t>возможностями</a:t>
            </a:r>
            <a:endParaRPr sz="18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33780" y="2007234"/>
            <a:ext cx="7368540" cy="36836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299085" marR="5715" indent="-287020">
              <a:lnSpc>
                <a:spcPct val="100000"/>
              </a:lnSpc>
              <a:spcBef>
                <a:spcPts val="100"/>
              </a:spcBef>
              <a:buFont typeface="Wingdings"/>
              <a:buChar char=""/>
              <a:tabLst>
                <a:tab pos="299720" algn="l"/>
              </a:tabLst>
            </a:pPr>
            <a:r>
              <a:rPr dirty="0" sz="2400" spc="-10">
                <a:solidFill>
                  <a:srgbClr val="006FC0"/>
                </a:solidFill>
                <a:latin typeface="Microsoft Sans Serif"/>
                <a:cs typeface="Microsoft Sans Serif"/>
              </a:rPr>
              <a:t>Материал</a:t>
            </a:r>
            <a:r>
              <a:rPr dirty="0" sz="2400" spc="-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400" spc="-15" b="1" i="1">
                <a:solidFill>
                  <a:srgbClr val="006FC0"/>
                </a:solidFill>
                <a:latin typeface="Arial"/>
                <a:cs typeface="Arial"/>
              </a:rPr>
              <a:t>доступен</a:t>
            </a:r>
            <a:r>
              <a:rPr dirty="0" sz="2400" spc="-10" b="1" i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2400" spc="10">
                <a:solidFill>
                  <a:srgbClr val="006FC0"/>
                </a:solidFill>
                <a:latin typeface="Microsoft Sans Serif"/>
                <a:cs typeface="Microsoft Sans Serif"/>
              </a:rPr>
              <a:t>для</a:t>
            </a:r>
            <a:r>
              <a:rPr dirty="0" sz="2400" spc="66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400" spc="-10">
                <a:solidFill>
                  <a:srgbClr val="006FC0"/>
                </a:solidFill>
                <a:latin typeface="Microsoft Sans Serif"/>
                <a:cs typeface="Microsoft Sans Serif"/>
              </a:rPr>
              <a:t>индивидуальной </a:t>
            </a:r>
            <a:r>
              <a:rPr dirty="0" sz="2400" spc="-62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400" spc="-15">
                <a:solidFill>
                  <a:srgbClr val="006FC0"/>
                </a:solidFill>
                <a:latin typeface="Microsoft Sans Serif"/>
                <a:cs typeface="Microsoft Sans Serif"/>
              </a:rPr>
              <a:t>работы </a:t>
            </a:r>
            <a:r>
              <a:rPr dirty="0" sz="2400" spc="-30">
                <a:solidFill>
                  <a:srgbClr val="006FC0"/>
                </a:solidFill>
                <a:latin typeface="Microsoft Sans Serif"/>
                <a:cs typeface="Microsoft Sans Serif"/>
              </a:rPr>
              <a:t>школьников </a:t>
            </a:r>
            <a:r>
              <a:rPr dirty="0" sz="2400" spc="-15">
                <a:solidFill>
                  <a:srgbClr val="006FC0"/>
                </a:solidFill>
                <a:latin typeface="Microsoft Sans Serif"/>
                <a:cs typeface="Microsoft Sans Serif"/>
              </a:rPr>
              <a:t>при </a:t>
            </a:r>
            <a:r>
              <a:rPr dirty="0" sz="2400" spc="-10">
                <a:solidFill>
                  <a:srgbClr val="006FC0"/>
                </a:solidFill>
                <a:latin typeface="Microsoft Sans Serif"/>
                <a:cs typeface="Microsoft Sans Serif"/>
              </a:rPr>
              <a:t>направляющей </a:t>
            </a:r>
            <a:r>
              <a:rPr dirty="0" sz="2400" spc="-20">
                <a:solidFill>
                  <a:srgbClr val="006FC0"/>
                </a:solidFill>
                <a:latin typeface="Microsoft Sans Serif"/>
                <a:cs typeface="Microsoft Sans Serif"/>
              </a:rPr>
              <a:t>помощи </a:t>
            </a:r>
            <a:r>
              <a:rPr dirty="0" sz="2400" spc="-15">
                <a:solidFill>
                  <a:srgbClr val="006FC0"/>
                </a:solidFill>
                <a:latin typeface="Microsoft Sans Serif"/>
                <a:cs typeface="Microsoft Sans Serif"/>
              </a:rPr>
              <a:t> учителя.</a:t>
            </a:r>
            <a:endParaRPr sz="2400">
              <a:latin typeface="Microsoft Sans Serif"/>
              <a:cs typeface="Microsoft Sans Serif"/>
            </a:endParaRPr>
          </a:p>
          <a:p>
            <a:pPr algn="just" marL="299085" indent="-287020">
              <a:lnSpc>
                <a:spcPct val="100000"/>
              </a:lnSpc>
              <a:buFont typeface="Wingdings"/>
              <a:buChar char=""/>
              <a:tabLst>
                <a:tab pos="299720" algn="l"/>
              </a:tabLst>
            </a:pPr>
            <a:r>
              <a:rPr dirty="0" sz="2400" spc="-10">
                <a:solidFill>
                  <a:srgbClr val="006FC0"/>
                </a:solidFill>
                <a:latin typeface="Microsoft Sans Serif"/>
                <a:cs typeface="Microsoft Sans Serif"/>
              </a:rPr>
              <a:t>Учащиеся</a:t>
            </a:r>
            <a:r>
              <a:rPr dirty="0" sz="2400" spc="143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400" spc="-15" b="1" i="1">
                <a:solidFill>
                  <a:srgbClr val="006FC0"/>
                </a:solidFill>
                <a:latin typeface="Arial"/>
                <a:cs typeface="Arial"/>
              </a:rPr>
              <a:t>подготовлены</a:t>
            </a:r>
            <a:r>
              <a:rPr dirty="0" sz="2400" spc="1400" b="1" i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2400" spc="-150">
                <a:solidFill>
                  <a:srgbClr val="006FC0"/>
                </a:solidFill>
                <a:latin typeface="Microsoft Sans Serif"/>
                <a:cs typeface="Microsoft Sans Serif"/>
              </a:rPr>
              <a:t>к</a:t>
            </a:r>
            <a:r>
              <a:rPr dirty="0" sz="2400" spc="39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400" spc="40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400" spc="-5">
                <a:solidFill>
                  <a:srgbClr val="006FC0"/>
                </a:solidFill>
                <a:latin typeface="Microsoft Sans Serif"/>
                <a:cs typeface="Microsoft Sans Serif"/>
              </a:rPr>
              <a:t>индивидуальной</a:t>
            </a:r>
            <a:endParaRPr sz="2400">
              <a:latin typeface="Microsoft Sans Serif"/>
              <a:cs typeface="Microsoft Sans Serif"/>
            </a:endParaRPr>
          </a:p>
          <a:p>
            <a:pPr algn="just" marL="299085">
              <a:lnSpc>
                <a:spcPct val="100000"/>
              </a:lnSpc>
            </a:pPr>
            <a:r>
              <a:rPr dirty="0" sz="2400" spc="-20">
                <a:solidFill>
                  <a:srgbClr val="006FC0"/>
                </a:solidFill>
                <a:latin typeface="Microsoft Sans Serif"/>
                <a:cs typeface="Microsoft Sans Serif"/>
              </a:rPr>
              <a:t>работе</a:t>
            </a:r>
            <a:r>
              <a:rPr dirty="0" sz="2400" spc="1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400" spc="-25">
                <a:solidFill>
                  <a:srgbClr val="006FC0"/>
                </a:solidFill>
                <a:latin typeface="Microsoft Sans Serif"/>
                <a:cs typeface="Microsoft Sans Serif"/>
              </a:rPr>
              <a:t>по</a:t>
            </a:r>
            <a:r>
              <a:rPr dirty="0" sz="2400" spc="2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400" spc="-15">
                <a:solidFill>
                  <a:srgbClr val="006FC0"/>
                </a:solidFill>
                <a:latin typeface="Microsoft Sans Serif"/>
                <a:cs typeface="Microsoft Sans Serif"/>
              </a:rPr>
              <a:t>этой</a:t>
            </a:r>
            <a:r>
              <a:rPr dirty="0" sz="240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400" spc="-20">
                <a:solidFill>
                  <a:srgbClr val="006FC0"/>
                </a:solidFill>
                <a:latin typeface="Microsoft Sans Serif"/>
                <a:cs typeface="Microsoft Sans Serif"/>
              </a:rPr>
              <a:t>теме.</a:t>
            </a:r>
            <a:endParaRPr sz="2400">
              <a:latin typeface="Microsoft Sans Serif"/>
              <a:cs typeface="Microsoft Sans Serif"/>
            </a:endParaRPr>
          </a:p>
          <a:p>
            <a:pPr algn="just" marL="299085" marR="6350" indent="-287020">
              <a:lnSpc>
                <a:spcPct val="100000"/>
              </a:lnSpc>
              <a:buFont typeface="Wingdings"/>
              <a:buChar char=""/>
              <a:tabLst>
                <a:tab pos="299720" algn="l"/>
              </a:tabLst>
            </a:pPr>
            <a:r>
              <a:rPr dirty="0" sz="2400" spc="-5">
                <a:solidFill>
                  <a:srgbClr val="006FC0"/>
                </a:solidFill>
                <a:latin typeface="Microsoft Sans Serif"/>
                <a:cs typeface="Microsoft Sans Serif"/>
              </a:rPr>
              <a:t>Материалы </a:t>
            </a:r>
            <a:r>
              <a:rPr dirty="0" sz="2400" spc="10">
                <a:solidFill>
                  <a:srgbClr val="006FC0"/>
                </a:solidFill>
                <a:latin typeface="Microsoft Sans Serif"/>
                <a:cs typeface="Microsoft Sans Serif"/>
              </a:rPr>
              <a:t>для </a:t>
            </a:r>
            <a:r>
              <a:rPr dirty="0" sz="2400" spc="-5">
                <a:solidFill>
                  <a:srgbClr val="006FC0"/>
                </a:solidFill>
                <a:latin typeface="Microsoft Sans Serif"/>
                <a:cs typeface="Microsoft Sans Serif"/>
              </a:rPr>
              <a:t>индивидуальной </a:t>
            </a:r>
            <a:r>
              <a:rPr dirty="0" sz="2400" spc="-15">
                <a:solidFill>
                  <a:srgbClr val="006FC0"/>
                </a:solidFill>
                <a:latin typeface="Microsoft Sans Serif"/>
                <a:cs typeface="Microsoft Sans Serif"/>
              </a:rPr>
              <a:t>работы </a:t>
            </a:r>
            <a:r>
              <a:rPr dirty="0" sz="2400" spc="-5">
                <a:solidFill>
                  <a:srgbClr val="006FC0"/>
                </a:solidFill>
                <a:latin typeface="Microsoft Sans Serif"/>
                <a:cs typeface="Microsoft Sans Serif"/>
              </a:rPr>
              <a:t>есть </a:t>
            </a:r>
            <a:r>
              <a:rPr dirty="0" sz="2400">
                <a:solidFill>
                  <a:srgbClr val="006FC0"/>
                </a:solidFill>
                <a:latin typeface="Microsoft Sans Serif"/>
                <a:cs typeface="Microsoft Sans Serif"/>
              </a:rPr>
              <a:t>в </a:t>
            </a:r>
            <a:r>
              <a:rPr dirty="0" sz="2400" spc="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400" b="1" i="1">
                <a:solidFill>
                  <a:srgbClr val="006FC0"/>
                </a:solidFill>
                <a:latin typeface="Arial"/>
                <a:cs typeface="Arial"/>
              </a:rPr>
              <a:t>наличии </a:t>
            </a:r>
            <a:r>
              <a:rPr dirty="0" sz="2400" spc="10">
                <a:solidFill>
                  <a:srgbClr val="006FC0"/>
                </a:solidFill>
                <a:latin typeface="Microsoft Sans Serif"/>
                <a:cs typeface="Microsoft Sans Serif"/>
              </a:rPr>
              <a:t>или </a:t>
            </a:r>
            <a:r>
              <a:rPr dirty="0" sz="2400" spc="-5">
                <a:solidFill>
                  <a:srgbClr val="006FC0"/>
                </a:solidFill>
                <a:latin typeface="Microsoft Sans Serif"/>
                <a:cs typeface="Microsoft Sans Serif"/>
              </a:rPr>
              <a:t>их </a:t>
            </a:r>
            <a:r>
              <a:rPr dirty="0" sz="2400" spc="-40">
                <a:solidFill>
                  <a:srgbClr val="006FC0"/>
                </a:solidFill>
                <a:latin typeface="Microsoft Sans Serif"/>
                <a:cs typeface="Microsoft Sans Serif"/>
              </a:rPr>
              <a:t>можно </a:t>
            </a:r>
            <a:r>
              <a:rPr dirty="0" sz="2400" spc="-35">
                <a:solidFill>
                  <a:srgbClr val="006FC0"/>
                </a:solidFill>
                <a:latin typeface="Microsoft Sans Serif"/>
                <a:cs typeface="Microsoft Sans Serif"/>
              </a:rPr>
              <a:t>изготовить </a:t>
            </a:r>
            <a:r>
              <a:rPr dirty="0" sz="2400" spc="-60">
                <a:solidFill>
                  <a:srgbClr val="006FC0"/>
                </a:solidFill>
                <a:latin typeface="Microsoft Sans Serif"/>
                <a:cs typeface="Microsoft Sans Serif"/>
              </a:rPr>
              <a:t>без </a:t>
            </a:r>
            <a:r>
              <a:rPr dirty="0" sz="2400" spc="-10">
                <a:solidFill>
                  <a:srgbClr val="006FC0"/>
                </a:solidFill>
                <a:latin typeface="Microsoft Sans Serif"/>
                <a:cs typeface="Microsoft Sans Serif"/>
              </a:rPr>
              <a:t>больших </a:t>
            </a:r>
            <a:r>
              <a:rPr dirty="0" sz="2400" spc="-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400" spc="-35">
                <a:solidFill>
                  <a:srgbClr val="006FC0"/>
                </a:solidFill>
                <a:latin typeface="Microsoft Sans Serif"/>
                <a:cs typeface="Microsoft Sans Serif"/>
              </a:rPr>
              <a:t>затрат</a:t>
            </a:r>
            <a:r>
              <a:rPr dirty="0" sz="2400" spc="2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400" spc="-15">
                <a:solidFill>
                  <a:srgbClr val="006FC0"/>
                </a:solidFill>
                <a:latin typeface="Microsoft Sans Serif"/>
                <a:cs typeface="Microsoft Sans Serif"/>
              </a:rPr>
              <a:t>времени.</a:t>
            </a:r>
            <a:endParaRPr sz="2400">
              <a:latin typeface="Microsoft Sans Serif"/>
              <a:cs typeface="Microsoft Sans Serif"/>
            </a:endParaRPr>
          </a:p>
          <a:p>
            <a:pPr algn="just" marL="299085" marR="5080" indent="-287020">
              <a:lnSpc>
                <a:spcPct val="100000"/>
              </a:lnSpc>
              <a:spcBef>
                <a:spcPts val="5"/>
              </a:spcBef>
              <a:buFont typeface="Wingdings"/>
              <a:buChar char=""/>
              <a:tabLst>
                <a:tab pos="299720" algn="l"/>
              </a:tabLst>
            </a:pPr>
            <a:r>
              <a:rPr dirty="0" sz="2400" spc="-25">
                <a:solidFill>
                  <a:srgbClr val="006FC0"/>
                </a:solidFill>
                <a:latin typeface="Microsoft Sans Serif"/>
                <a:cs typeface="Microsoft Sans Serif"/>
              </a:rPr>
              <a:t>Учитель располагает </a:t>
            </a:r>
            <a:r>
              <a:rPr dirty="0" sz="2400" spc="-5" b="1" i="1">
                <a:solidFill>
                  <a:srgbClr val="006FC0"/>
                </a:solidFill>
                <a:latin typeface="Arial"/>
                <a:cs typeface="Arial"/>
              </a:rPr>
              <a:t>временным ресурсом </a:t>
            </a:r>
            <a:r>
              <a:rPr dirty="0" sz="2400" spc="10">
                <a:solidFill>
                  <a:srgbClr val="006FC0"/>
                </a:solidFill>
                <a:latin typeface="Microsoft Sans Serif"/>
                <a:cs typeface="Microsoft Sans Serif"/>
              </a:rPr>
              <a:t>для </a:t>
            </a:r>
            <a:r>
              <a:rPr dirty="0" sz="2400" spc="-62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400" spc="-25">
                <a:solidFill>
                  <a:srgbClr val="006FC0"/>
                </a:solidFill>
                <a:latin typeface="Microsoft Sans Serif"/>
                <a:cs typeface="Microsoft Sans Serif"/>
              </a:rPr>
              <a:t>организации</a:t>
            </a:r>
            <a:r>
              <a:rPr dirty="0" sz="2400" spc="3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400" spc="-5">
                <a:solidFill>
                  <a:srgbClr val="006FC0"/>
                </a:solidFill>
                <a:latin typeface="Microsoft Sans Serif"/>
                <a:cs typeface="Microsoft Sans Serif"/>
              </a:rPr>
              <a:t>индивидуальной</a:t>
            </a:r>
            <a:r>
              <a:rPr dirty="0" sz="240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400" spc="-10">
                <a:solidFill>
                  <a:srgbClr val="006FC0"/>
                </a:solidFill>
                <a:latin typeface="Microsoft Sans Serif"/>
                <a:cs typeface="Microsoft Sans Serif"/>
              </a:rPr>
              <a:t>работы.</a:t>
            </a:r>
            <a:endParaRPr sz="2400">
              <a:latin typeface="Microsoft Sans Serif"/>
              <a:cs typeface="Microsoft Sans Serif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 spc="-5"/>
              <a:t>19</a:t>
            </a:fld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3975" rIns="0" bIns="0" rtlCol="0" vert="horz">
            <a:spAutoFit/>
          </a:bodyPr>
          <a:lstStyle/>
          <a:p>
            <a:pPr marL="12700" marR="5080">
              <a:lnSpc>
                <a:spcPts val="2590"/>
              </a:lnSpc>
              <a:spcBef>
                <a:spcPts val="425"/>
              </a:spcBef>
            </a:pPr>
            <a:r>
              <a:rPr dirty="0" spc="-30"/>
              <a:t>Условия</a:t>
            </a:r>
            <a:r>
              <a:rPr dirty="0" spc="-20"/>
              <a:t> </a:t>
            </a:r>
            <a:r>
              <a:rPr dirty="0" spc="-10"/>
              <a:t>реализации</a:t>
            </a:r>
            <a:r>
              <a:rPr dirty="0" spc="-20"/>
              <a:t> </a:t>
            </a:r>
            <a:r>
              <a:rPr dirty="0" spc="-5"/>
              <a:t>индивидуальной</a:t>
            </a:r>
            <a:r>
              <a:rPr dirty="0" spc="20"/>
              <a:t> </a:t>
            </a:r>
            <a:r>
              <a:rPr dirty="0" spc="-20"/>
              <a:t>формы </a:t>
            </a:r>
            <a:r>
              <a:rPr dirty="0" spc="-650"/>
              <a:t> </a:t>
            </a:r>
            <a:r>
              <a:rPr dirty="0" spc="-10"/>
              <a:t>организации учебной</a:t>
            </a:r>
            <a:r>
              <a:rPr dirty="0" spc="20"/>
              <a:t> </a:t>
            </a:r>
            <a:r>
              <a:rPr dirty="0" spc="-10"/>
              <a:t>деятельности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8340" y="249123"/>
            <a:ext cx="6938009" cy="51435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Основные</a:t>
            </a:r>
            <a:r>
              <a:rPr dirty="0" sz="3200" spc="-25"/>
              <a:t> </a:t>
            </a:r>
            <a:r>
              <a:rPr dirty="0" sz="3200"/>
              <a:t>виды</a:t>
            </a:r>
            <a:r>
              <a:rPr dirty="0" sz="3200" spc="-10"/>
              <a:t> учебных занятий</a:t>
            </a:r>
            <a:endParaRPr sz="3200"/>
          </a:p>
        </p:txBody>
      </p:sp>
      <p:sp>
        <p:nvSpPr>
          <p:cNvPr id="7" name="object 7"/>
          <p:cNvSpPr txBox="1"/>
          <p:nvPr/>
        </p:nvSpPr>
        <p:spPr>
          <a:xfrm>
            <a:off x="8715502" y="6516836"/>
            <a:ext cx="161290" cy="1962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 sz="1200" spc="-5">
                <a:solidFill>
                  <a:srgbClr val="FFFFFF"/>
                </a:solidFill>
                <a:latin typeface="Microsoft Sans Serif"/>
                <a:cs typeface="Microsoft Sans Serif"/>
              </a:rPr>
              <a:t>3</a:t>
            </a:fld>
            <a:endParaRPr sz="120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365503" y="1892807"/>
            <a:ext cx="2915920" cy="1752600"/>
          </a:xfrm>
          <a:prstGeom prst="rect">
            <a:avLst/>
          </a:prstGeom>
          <a:solidFill>
            <a:srgbClr val="006FC0"/>
          </a:solidFill>
        </p:spPr>
        <p:txBody>
          <a:bodyPr wrap="square" lIns="0" tIns="508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40"/>
              </a:spcBef>
            </a:pPr>
            <a:endParaRPr sz="3800">
              <a:latin typeface="Times New Roman"/>
              <a:cs typeface="Times New Roman"/>
            </a:endParaRPr>
          </a:p>
          <a:p>
            <a:pPr marL="177165" marR="167640" indent="265430">
              <a:lnSpc>
                <a:spcPts val="2480"/>
              </a:lnSpc>
              <a:spcBef>
                <a:spcPts val="5"/>
              </a:spcBef>
            </a:pPr>
            <a:r>
              <a:rPr dirty="0" sz="2400" spc="-75">
                <a:solidFill>
                  <a:srgbClr val="FFFFFF"/>
                </a:solidFill>
                <a:latin typeface="Microsoft Sans Serif"/>
                <a:cs typeface="Microsoft Sans Serif"/>
              </a:rPr>
              <a:t>Урок</a:t>
            </a:r>
            <a:r>
              <a:rPr dirty="0" sz="2400" spc="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400" spc="-25">
                <a:solidFill>
                  <a:srgbClr val="FFFFFF"/>
                </a:solidFill>
                <a:latin typeface="Microsoft Sans Serif"/>
                <a:cs typeface="Microsoft Sans Serif"/>
              </a:rPr>
              <a:t>изучения </a:t>
            </a:r>
            <a:r>
              <a:rPr dirty="0" sz="24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400" spc="-30">
                <a:solidFill>
                  <a:srgbClr val="FFFFFF"/>
                </a:solidFill>
                <a:latin typeface="Microsoft Sans Serif"/>
                <a:cs typeface="Microsoft Sans Serif"/>
              </a:rPr>
              <a:t>нового</a:t>
            </a:r>
            <a:r>
              <a:rPr dirty="0" sz="2400" spc="-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400" spc="-15">
                <a:solidFill>
                  <a:srgbClr val="FFFFFF"/>
                </a:solidFill>
                <a:latin typeface="Microsoft Sans Serif"/>
                <a:cs typeface="Microsoft Sans Serif"/>
              </a:rPr>
              <a:t>материала</a:t>
            </a:r>
            <a:endParaRPr sz="2400">
              <a:latin typeface="Microsoft Sans Serif"/>
              <a:cs typeface="Microsoft Sans Serif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558284" y="1892807"/>
            <a:ext cx="2915920" cy="1752600"/>
          </a:xfrm>
          <a:prstGeom prst="rect">
            <a:avLst/>
          </a:prstGeom>
          <a:solidFill>
            <a:srgbClr val="006FC0"/>
          </a:solidFill>
        </p:spPr>
        <p:txBody>
          <a:bodyPr wrap="square" lIns="0" tIns="1270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10"/>
              </a:spcBef>
            </a:pPr>
            <a:endParaRPr sz="2750">
              <a:latin typeface="Times New Roman"/>
              <a:cs typeface="Times New Roman"/>
            </a:endParaRPr>
          </a:p>
          <a:p>
            <a:pPr algn="ctr" marL="184150" marR="178435" indent="2540">
              <a:lnSpc>
                <a:spcPts val="2480"/>
              </a:lnSpc>
            </a:pPr>
            <a:r>
              <a:rPr dirty="0" sz="2400" spc="-75">
                <a:solidFill>
                  <a:srgbClr val="FFFFFF"/>
                </a:solidFill>
                <a:latin typeface="Microsoft Sans Serif"/>
                <a:cs typeface="Microsoft Sans Serif"/>
              </a:rPr>
              <a:t>Урок</a:t>
            </a:r>
            <a:r>
              <a:rPr dirty="0" sz="2400" spc="484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400" spc="-10">
                <a:solidFill>
                  <a:srgbClr val="FFFFFF"/>
                </a:solidFill>
                <a:latin typeface="Microsoft Sans Serif"/>
                <a:cs typeface="Microsoft Sans Serif"/>
              </a:rPr>
              <a:t>обобщения </a:t>
            </a:r>
            <a:r>
              <a:rPr dirty="0" sz="2400" spc="-5">
                <a:solidFill>
                  <a:srgbClr val="FFFFFF"/>
                </a:solidFill>
                <a:latin typeface="Microsoft Sans Serif"/>
                <a:cs typeface="Microsoft Sans Serif"/>
              </a:rPr>
              <a:t> и</a:t>
            </a:r>
            <a:r>
              <a:rPr dirty="0" sz="2400" spc="-5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400" spc="-20">
                <a:solidFill>
                  <a:srgbClr val="FFFFFF"/>
                </a:solidFill>
                <a:latin typeface="Microsoft Sans Serif"/>
                <a:cs typeface="Microsoft Sans Serif"/>
              </a:rPr>
              <a:t>систематизации </a:t>
            </a:r>
            <a:r>
              <a:rPr dirty="0" sz="2400" spc="-6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400" spc="-30">
                <a:solidFill>
                  <a:srgbClr val="FFFFFF"/>
                </a:solidFill>
                <a:latin typeface="Microsoft Sans Serif"/>
                <a:cs typeface="Microsoft Sans Serif"/>
              </a:rPr>
              <a:t>изученного</a:t>
            </a:r>
            <a:endParaRPr sz="2400">
              <a:latin typeface="Microsoft Sans Serif"/>
              <a:cs typeface="Microsoft Sans Serif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1365503" y="3924300"/>
            <a:ext cx="2915920" cy="1752600"/>
          </a:xfrm>
          <a:prstGeom prst="rect">
            <a:avLst/>
          </a:prstGeom>
          <a:solidFill>
            <a:srgbClr val="006FC0"/>
          </a:solidFill>
        </p:spPr>
        <p:txBody>
          <a:bodyPr wrap="square" lIns="0" tIns="571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45"/>
              </a:spcBef>
            </a:pPr>
            <a:endParaRPr sz="3800">
              <a:latin typeface="Times New Roman"/>
              <a:cs typeface="Times New Roman"/>
            </a:endParaRPr>
          </a:p>
          <a:p>
            <a:pPr marL="1146810" marR="135255" indent="-1005205">
              <a:lnSpc>
                <a:spcPts val="2480"/>
              </a:lnSpc>
              <a:spcBef>
                <a:spcPts val="5"/>
              </a:spcBef>
            </a:pPr>
            <a:r>
              <a:rPr dirty="0" sz="2400" spc="-30">
                <a:solidFill>
                  <a:srgbClr val="FFFFFF"/>
                </a:solidFill>
                <a:latin typeface="Microsoft Sans Serif"/>
                <a:cs typeface="Microsoft Sans Serif"/>
              </a:rPr>
              <a:t>Комбинированный </a:t>
            </a:r>
            <a:r>
              <a:rPr dirty="0" sz="2400" spc="-625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400" spc="-50">
                <a:solidFill>
                  <a:srgbClr val="FFFFFF"/>
                </a:solidFill>
                <a:latin typeface="Microsoft Sans Serif"/>
                <a:cs typeface="Microsoft Sans Serif"/>
              </a:rPr>
              <a:t>урок</a:t>
            </a:r>
            <a:endParaRPr sz="2400">
              <a:latin typeface="Microsoft Sans Serif"/>
              <a:cs typeface="Microsoft Sans Serif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558284" y="3924300"/>
            <a:ext cx="2915920" cy="1752600"/>
          </a:xfrm>
          <a:prstGeom prst="rect">
            <a:avLst/>
          </a:prstGeom>
          <a:solidFill>
            <a:srgbClr val="006FC0"/>
          </a:solidFill>
        </p:spPr>
        <p:txBody>
          <a:bodyPr wrap="square" lIns="0" tIns="5715" rIns="0" bIns="0" rtlCol="0" vert="horz">
            <a:spAutoFit/>
          </a:bodyPr>
          <a:lstStyle/>
          <a:p>
            <a:pPr>
              <a:lnSpc>
                <a:spcPct val="100000"/>
              </a:lnSpc>
              <a:spcBef>
                <a:spcPts val="45"/>
              </a:spcBef>
            </a:pPr>
            <a:endParaRPr sz="3800">
              <a:latin typeface="Times New Roman"/>
              <a:cs typeface="Times New Roman"/>
            </a:endParaRPr>
          </a:p>
          <a:p>
            <a:pPr marL="430530" marR="301625" indent="-121920">
              <a:lnSpc>
                <a:spcPts val="2480"/>
              </a:lnSpc>
              <a:spcBef>
                <a:spcPts val="5"/>
              </a:spcBef>
            </a:pPr>
            <a:r>
              <a:rPr dirty="0" sz="2400" spc="-75">
                <a:solidFill>
                  <a:srgbClr val="FFFFFF"/>
                </a:solidFill>
                <a:latin typeface="Microsoft Sans Serif"/>
                <a:cs typeface="Microsoft Sans Serif"/>
              </a:rPr>
              <a:t>Урок</a:t>
            </a:r>
            <a:r>
              <a:rPr dirty="0" sz="2400" spc="-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400" spc="-30">
                <a:solidFill>
                  <a:srgbClr val="FFFFFF"/>
                </a:solidFill>
                <a:latin typeface="Microsoft Sans Serif"/>
                <a:cs typeface="Microsoft Sans Serif"/>
              </a:rPr>
              <a:t>проверки</a:t>
            </a:r>
            <a:r>
              <a:rPr dirty="0" sz="2400" spc="-1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400" spc="-5">
                <a:solidFill>
                  <a:srgbClr val="FFFFFF"/>
                </a:solidFill>
                <a:latin typeface="Microsoft Sans Serif"/>
                <a:cs typeface="Microsoft Sans Serif"/>
              </a:rPr>
              <a:t>и </a:t>
            </a:r>
            <a:r>
              <a:rPr dirty="0" sz="2400" spc="-62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400" spc="-35">
                <a:solidFill>
                  <a:srgbClr val="FFFFFF"/>
                </a:solidFill>
                <a:latin typeface="Microsoft Sans Serif"/>
                <a:cs typeface="Microsoft Sans Serif"/>
              </a:rPr>
              <a:t>оценки</a:t>
            </a:r>
            <a:r>
              <a:rPr dirty="0" sz="240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dirty="0" sz="2400" spc="-30">
                <a:solidFill>
                  <a:srgbClr val="FFFFFF"/>
                </a:solidFill>
                <a:latin typeface="Microsoft Sans Serif"/>
                <a:cs typeface="Microsoft Sans Serif"/>
              </a:rPr>
              <a:t>знаний</a:t>
            </a:r>
            <a:endParaRPr sz="24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222250" y="1441450"/>
          <a:ext cx="8096250" cy="47117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548765"/>
                <a:gridCol w="1117599"/>
                <a:gridCol w="1142364"/>
                <a:gridCol w="1142364"/>
                <a:gridCol w="1066164"/>
                <a:gridCol w="1066165"/>
                <a:gridCol w="989965"/>
              </a:tblGrid>
              <a:tr h="314104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545454"/>
                      </a:solidFill>
                      <a:prstDash val="solid"/>
                    </a:lnR>
                    <a:lnT w="12700">
                      <a:solidFill>
                        <a:srgbClr val="545454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545454"/>
                      </a:solidFill>
                      <a:prstDash val="solid"/>
                    </a:lnL>
                    <a:lnR w="12700">
                      <a:solidFill>
                        <a:srgbClr val="545454"/>
                      </a:solidFill>
                      <a:prstDash val="solid"/>
                    </a:lnR>
                    <a:lnT w="12700">
                      <a:solidFill>
                        <a:srgbClr val="545454"/>
                      </a:solidFill>
                      <a:prstDash val="solid"/>
                    </a:lnT>
                  </a:tcPr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84455" marR="77470" indent="635">
                        <a:lnSpc>
                          <a:spcPct val="115100"/>
                        </a:lnSpc>
                        <a:spcBef>
                          <a:spcPts val="985"/>
                        </a:spcBef>
                      </a:pPr>
                      <a:r>
                        <a:rPr dirty="0" sz="1100" spc="-5" b="1">
                          <a:solidFill>
                            <a:srgbClr val="0071BB"/>
                          </a:solidFill>
                          <a:latin typeface="Arial"/>
                          <a:cs typeface="Arial"/>
                        </a:rPr>
                        <a:t>Содержание </a:t>
                      </a:r>
                      <a:r>
                        <a:rPr dirty="0" sz="1100" b="1">
                          <a:solidFill>
                            <a:srgbClr val="0071B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00" spc="-5" b="1">
                          <a:solidFill>
                            <a:srgbClr val="0071BB"/>
                          </a:solidFill>
                          <a:latin typeface="Arial"/>
                          <a:cs typeface="Arial"/>
                        </a:rPr>
                        <a:t>учебной </a:t>
                      </a:r>
                      <a:r>
                        <a:rPr dirty="0" sz="1100" b="1">
                          <a:solidFill>
                            <a:srgbClr val="0071B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00" spc="-10" b="1">
                          <a:solidFill>
                            <a:srgbClr val="0071BB"/>
                          </a:solidFill>
                          <a:latin typeface="Arial"/>
                          <a:cs typeface="Arial"/>
                        </a:rPr>
                        <a:t>д</a:t>
                      </a:r>
                      <a:r>
                        <a:rPr dirty="0" sz="1100" spc="-5" b="1">
                          <a:solidFill>
                            <a:srgbClr val="0071BB"/>
                          </a:solidFill>
                          <a:latin typeface="Arial"/>
                          <a:cs typeface="Arial"/>
                        </a:rPr>
                        <a:t>еяте</a:t>
                      </a:r>
                      <a:r>
                        <a:rPr dirty="0" sz="1100" spc="-10" b="1">
                          <a:solidFill>
                            <a:srgbClr val="0071BB"/>
                          </a:solidFill>
                          <a:latin typeface="Arial"/>
                          <a:cs typeface="Arial"/>
                        </a:rPr>
                        <a:t>л</a:t>
                      </a:r>
                      <a:r>
                        <a:rPr dirty="0" sz="1100" b="1">
                          <a:solidFill>
                            <a:srgbClr val="0071BB"/>
                          </a:solidFill>
                          <a:latin typeface="Arial"/>
                          <a:cs typeface="Arial"/>
                        </a:rPr>
                        <a:t>ьно</a:t>
                      </a:r>
                      <a:r>
                        <a:rPr dirty="0" sz="1100" spc="-5" b="1">
                          <a:solidFill>
                            <a:srgbClr val="0071BB"/>
                          </a:solidFill>
                          <a:latin typeface="Arial"/>
                          <a:cs typeface="Arial"/>
                        </a:rPr>
                        <a:t>с</a:t>
                      </a:r>
                      <a:r>
                        <a:rPr dirty="0" sz="1100" b="1">
                          <a:solidFill>
                            <a:srgbClr val="0071BB"/>
                          </a:solidFill>
                          <a:latin typeface="Arial"/>
                          <a:cs typeface="Arial"/>
                        </a:rPr>
                        <a:t>ти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2700">
                      <a:solidFill>
                        <a:srgbClr val="545454"/>
                      </a:solidFill>
                      <a:prstDash val="solid"/>
                    </a:lnL>
                    <a:lnR w="12700">
                      <a:solidFill>
                        <a:srgbClr val="545454"/>
                      </a:solidFill>
                      <a:prstDash val="solid"/>
                    </a:lnR>
                    <a:lnT w="12700">
                      <a:solidFill>
                        <a:srgbClr val="545454"/>
                      </a:solidFill>
                      <a:prstDash val="solid"/>
                    </a:lnT>
                    <a:lnB w="12700">
                      <a:solidFill>
                        <a:srgbClr val="545454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 marL="64579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dirty="0" sz="1100" spc="-5" b="1">
                          <a:solidFill>
                            <a:srgbClr val="0071BB"/>
                          </a:solidFill>
                          <a:latin typeface="Arial"/>
                          <a:cs typeface="Arial"/>
                        </a:rPr>
                        <a:t>Планируемые</a:t>
                      </a:r>
                      <a:r>
                        <a:rPr dirty="0" sz="1100" spc="-35" b="1">
                          <a:solidFill>
                            <a:srgbClr val="0071B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00" spc="-5" b="1">
                          <a:solidFill>
                            <a:srgbClr val="0071BB"/>
                          </a:solidFill>
                          <a:latin typeface="Arial"/>
                          <a:cs typeface="Arial"/>
                        </a:rPr>
                        <a:t>результаты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B="0" marT="40640">
                    <a:lnL w="12700">
                      <a:solidFill>
                        <a:srgbClr val="545454"/>
                      </a:solidFill>
                      <a:prstDash val="solid"/>
                    </a:lnL>
                    <a:lnR w="12700">
                      <a:solidFill>
                        <a:srgbClr val="545454"/>
                      </a:solidFill>
                      <a:prstDash val="solid"/>
                    </a:lnR>
                    <a:lnT w="12700">
                      <a:solidFill>
                        <a:srgbClr val="545454"/>
                      </a:solidFill>
                      <a:prstDash val="solid"/>
                    </a:lnT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6996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545454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 marL="635">
                        <a:lnSpc>
                          <a:spcPts val="1310"/>
                        </a:lnSpc>
                        <a:spcBef>
                          <a:spcPts val="715"/>
                        </a:spcBef>
                      </a:pPr>
                      <a:r>
                        <a:rPr dirty="0" sz="1100" b="1">
                          <a:solidFill>
                            <a:srgbClr val="0071BB"/>
                          </a:solidFill>
                          <a:latin typeface="Arial"/>
                          <a:cs typeface="Arial"/>
                        </a:rPr>
                        <a:t>Формы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B="0" marT="90805">
                    <a:lnL w="12700">
                      <a:solidFill>
                        <a:srgbClr val="545454"/>
                      </a:solidFill>
                      <a:prstDash val="solid"/>
                    </a:lnL>
                    <a:lnR w="12700">
                      <a:solidFill>
                        <a:srgbClr val="545454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2700">
                      <a:solidFill>
                        <a:srgbClr val="545454"/>
                      </a:solidFill>
                      <a:prstDash val="solid"/>
                    </a:lnL>
                    <a:lnR w="12700">
                      <a:solidFill>
                        <a:srgbClr val="545454"/>
                      </a:solidFill>
                      <a:prstDash val="solid"/>
                    </a:lnR>
                    <a:lnT w="12700">
                      <a:solidFill>
                        <a:srgbClr val="545454"/>
                      </a:solidFill>
                      <a:prstDash val="solid"/>
                    </a:lnT>
                    <a:lnB w="12700">
                      <a:solidFill>
                        <a:srgbClr val="545454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545454"/>
                      </a:solidFill>
                      <a:prstDash val="solid"/>
                    </a:lnL>
                    <a:lnR w="12700">
                      <a:solidFill>
                        <a:srgbClr val="545454"/>
                      </a:solidFill>
                      <a:prstDash val="solid"/>
                    </a:lnR>
                    <a:lnB w="12700">
                      <a:solidFill>
                        <a:srgbClr val="545454"/>
                      </a:solidFill>
                      <a:prstDash val="solid"/>
                    </a:lnB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200947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dirty="0" sz="1100" spc="-5" b="1">
                          <a:solidFill>
                            <a:srgbClr val="0071BB"/>
                          </a:solidFill>
                          <a:latin typeface="Arial"/>
                          <a:cs typeface="Arial"/>
                        </a:rPr>
                        <a:t>Дидактическая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B="0" marT="1333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5"/>
                        </a:spcBef>
                      </a:pPr>
                      <a:r>
                        <a:rPr dirty="0" sz="1100" spc="-5" b="1">
                          <a:solidFill>
                            <a:srgbClr val="0071BB"/>
                          </a:solidFill>
                          <a:latin typeface="Arial"/>
                          <a:cs typeface="Arial"/>
                        </a:rPr>
                        <a:t>Деятельность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B="0" marT="1333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545454"/>
                      </a:solidFill>
                      <a:prstDash val="solid"/>
                    </a:lnR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100"/>
                        </a:spcBef>
                      </a:pPr>
                      <a:r>
                        <a:rPr dirty="0" sz="1100" b="1">
                          <a:solidFill>
                            <a:srgbClr val="0071BB"/>
                          </a:solidFill>
                          <a:latin typeface="Arial"/>
                          <a:cs typeface="Arial"/>
                        </a:rPr>
                        <a:t>организации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B="0" marT="12700">
                    <a:lnL w="12700">
                      <a:solidFill>
                        <a:srgbClr val="545454"/>
                      </a:solidFill>
                      <a:prstDash val="solid"/>
                    </a:lnL>
                    <a:lnR w="12700">
                      <a:solidFill>
                        <a:srgbClr val="545454"/>
                      </a:solidFill>
                      <a:prstDash val="solid"/>
                    </a:lnR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2700">
                      <a:solidFill>
                        <a:srgbClr val="545454"/>
                      </a:solidFill>
                      <a:prstDash val="solid"/>
                    </a:lnL>
                    <a:lnR w="12700">
                      <a:solidFill>
                        <a:srgbClr val="545454"/>
                      </a:solidFill>
                      <a:prstDash val="solid"/>
                    </a:lnR>
                    <a:lnT w="12700">
                      <a:solidFill>
                        <a:srgbClr val="545454"/>
                      </a:solidFill>
                      <a:prstDash val="solid"/>
                    </a:lnT>
                    <a:lnB w="12700">
                      <a:solidFill>
                        <a:srgbClr val="54545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545454"/>
                      </a:solidFill>
                      <a:prstDash val="solid"/>
                    </a:lnL>
                    <a:lnR w="12700">
                      <a:solidFill>
                        <a:srgbClr val="545454"/>
                      </a:solidFill>
                      <a:prstDash val="solid"/>
                    </a:lnR>
                    <a:lnT w="12700">
                      <a:solidFill>
                        <a:srgbClr val="545454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545454"/>
                      </a:solidFill>
                      <a:prstDash val="solid"/>
                    </a:lnL>
                    <a:lnR w="12700">
                      <a:solidFill>
                        <a:srgbClr val="545454"/>
                      </a:solidFill>
                      <a:prstDash val="solid"/>
                    </a:lnR>
                    <a:lnT w="12700">
                      <a:solidFill>
                        <a:srgbClr val="545454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545454"/>
                      </a:solidFill>
                      <a:prstDash val="solid"/>
                    </a:lnL>
                    <a:lnR w="12700">
                      <a:solidFill>
                        <a:srgbClr val="545454"/>
                      </a:solidFill>
                      <a:prstDash val="solid"/>
                    </a:lnR>
                    <a:lnT w="12700">
                      <a:solidFill>
                        <a:srgbClr val="545454"/>
                      </a:solidFill>
                      <a:prstDash val="solid"/>
                    </a:lnT>
                  </a:tcPr>
                </a:tc>
              </a:tr>
              <a:tr h="785080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dirty="0" sz="1100" spc="-10" b="1">
                          <a:solidFill>
                            <a:srgbClr val="0071BB"/>
                          </a:solidFill>
                          <a:latin typeface="Arial"/>
                          <a:cs typeface="Arial"/>
                        </a:rPr>
                        <a:t>структура</a:t>
                      </a:r>
                      <a:r>
                        <a:rPr dirty="0" sz="1100" b="1">
                          <a:solidFill>
                            <a:srgbClr val="0071BB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100" spc="-10" b="1">
                          <a:solidFill>
                            <a:srgbClr val="0071BB"/>
                          </a:solidFill>
                          <a:latin typeface="Arial"/>
                          <a:cs typeface="Arial"/>
                        </a:rPr>
                        <a:t>урока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B="0" marT="444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35"/>
                        </a:spcBef>
                      </a:pPr>
                      <a:r>
                        <a:rPr dirty="0" sz="1100" spc="-5" b="1">
                          <a:solidFill>
                            <a:srgbClr val="0071BB"/>
                          </a:solidFill>
                          <a:latin typeface="Arial"/>
                          <a:cs typeface="Arial"/>
                        </a:rPr>
                        <a:t>учителя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B="0" marT="444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545454"/>
                      </a:solidFill>
                      <a:prstDash val="solid"/>
                    </a:lnR>
                    <a:lnB w="12700">
                      <a:solidFill>
                        <a:srgbClr val="54545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40"/>
                        </a:spcBef>
                      </a:pPr>
                      <a:r>
                        <a:rPr dirty="0" sz="1100" spc="-5" b="1">
                          <a:solidFill>
                            <a:srgbClr val="0071BB"/>
                          </a:solidFill>
                          <a:latin typeface="Arial"/>
                          <a:cs typeface="Arial"/>
                        </a:rPr>
                        <a:t>учебной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algn="ctr" marR="26034">
                        <a:lnSpc>
                          <a:spcPct val="100000"/>
                        </a:lnSpc>
                        <a:spcBef>
                          <a:spcPts val="195"/>
                        </a:spcBef>
                      </a:pPr>
                      <a:r>
                        <a:rPr dirty="0" sz="1100" spc="-5" b="1">
                          <a:solidFill>
                            <a:srgbClr val="0071BB"/>
                          </a:solidFill>
                          <a:latin typeface="Arial"/>
                          <a:cs typeface="Arial"/>
                        </a:rPr>
                        <a:t>деятельности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B="0" marT="5080">
                    <a:lnL w="12700">
                      <a:solidFill>
                        <a:srgbClr val="545454"/>
                      </a:solidFill>
                      <a:prstDash val="solid"/>
                    </a:lnL>
                    <a:lnR w="12700">
                      <a:solidFill>
                        <a:srgbClr val="545454"/>
                      </a:solidFill>
                      <a:prstDash val="solid"/>
                    </a:lnR>
                    <a:lnB w="12700">
                      <a:solidFill>
                        <a:srgbClr val="545454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2700">
                      <a:solidFill>
                        <a:srgbClr val="545454"/>
                      </a:solidFill>
                      <a:prstDash val="solid"/>
                    </a:lnL>
                    <a:lnR w="12700">
                      <a:solidFill>
                        <a:srgbClr val="545454"/>
                      </a:solidFill>
                      <a:prstDash val="solid"/>
                    </a:lnR>
                    <a:lnT w="12700">
                      <a:solidFill>
                        <a:srgbClr val="545454"/>
                      </a:solidFill>
                      <a:prstDash val="solid"/>
                    </a:lnT>
                    <a:lnB w="12700">
                      <a:solidFill>
                        <a:srgbClr val="54545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99695">
                        <a:lnSpc>
                          <a:spcPct val="100000"/>
                        </a:lnSpc>
                      </a:pPr>
                      <a:r>
                        <a:rPr dirty="0" sz="1100" b="1">
                          <a:solidFill>
                            <a:srgbClr val="0071BB"/>
                          </a:solidFill>
                          <a:latin typeface="Arial"/>
                          <a:cs typeface="Arial"/>
                        </a:rPr>
                        <a:t>Личностные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12700">
                      <a:solidFill>
                        <a:srgbClr val="545454"/>
                      </a:solidFill>
                      <a:prstDash val="solid"/>
                    </a:lnL>
                    <a:lnR w="12700">
                      <a:solidFill>
                        <a:srgbClr val="545454"/>
                      </a:solidFill>
                      <a:prstDash val="solid"/>
                    </a:lnR>
                    <a:lnB w="12700">
                      <a:solidFill>
                        <a:srgbClr val="54545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ct val="100000"/>
                        </a:lnSpc>
                        <a:spcBef>
                          <a:spcPts val="950"/>
                        </a:spcBef>
                      </a:pPr>
                      <a:r>
                        <a:rPr dirty="0" sz="1100" spc="-5" b="1">
                          <a:solidFill>
                            <a:srgbClr val="0071BB"/>
                          </a:solidFill>
                          <a:latin typeface="Arial"/>
                          <a:cs typeface="Arial"/>
                        </a:rPr>
                        <a:t>Мета</a:t>
                      </a:r>
                      <a:endParaRPr sz="1100">
                        <a:latin typeface="Arial"/>
                        <a:cs typeface="Arial"/>
                      </a:endParaRPr>
                    </a:p>
                    <a:p>
                      <a:pPr algn="ctr" marL="635">
                        <a:lnSpc>
                          <a:spcPct val="100000"/>
                        </a:lnSpc>
                      </a:pPr>
                      <a:r>
                        <a:rPr dirty="0" sz="1100" b="1">
                          <a:solidFill>
                            <a:srgbClr val="0071BB"/>
                          </a:solidFill>
                          <a:latin typeface="Arial"/>
                          <a:cs typeface="Arial"/>
                        </a:rPr>
                        <a:t>предметные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B="0" marT="120650">
                    <a:lnL w="12700">
                      <a:solidFill>
                        <a:srgbClr val="545454"/>
                      </a:solidFill>
                      <a:prstDash val="solid"/>
                    </a:lnL>
                    <a:lnR w="12700">
                      <a:solidFill>
                        <a:srgbClr val="545454"/>
                      </a:solidFill>
                      <a:prstDash val="solid"/>
                    </a:lnR>
                    <a:lnB w="12700">
                      <a:solidFill>
                        <a:srgbClr val="54545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30"/>
                        </a:spcBef>
                      </a:pPr>
                      <a:endParaRPr sz="1350">
                        <a:latin typeface="Times New Roman"/>
                        <a:cs typeface="Times New Roman"/>
                      </a:endParaRPr>
                    </a:p>
                    <a:p>
                      <a:pPr marL="53340">
                        <a:lnSpc>
                          <a:spcPct val="100000"/>
                        </a:lnSpc>
                      </a:pPr>
                      <a:r>
                        <a:rPr dirty="0" sz="1100" b="1">
                          <a:solidFill>
                            <a:srgbClr val="0071BB"/>
                          </a:solidFill>
                          <a:latin typeface="Arial"/>
                          <a:cs typeface="Arial"/>
                        </a:rPr>
                        <a:t>Предметные</a:t>
                      </a:r>
                      <a:endParaRPr sz="1100">
                        <a:latin typeface="Arial"/>
                        <a:cs typeface="Arial"/>
                      </a:endParaRPr>
                    </a:p>
                  </a:txBody>
                  <a:tcPr marL="0" marR="0" marB="0" marT="3810">
                    <a:lnL w="12700">
                      <a:solidFill>
                        <a:srgbClr val="545454"/>
                      </a:solidFill>
                      <a:prstDash val="solid"/>
                    </a:lnL>
                    <a:lnR w="12700">
                      <a:solidFill>
                        <a:srgbClr val="545454"/>
                      </a:solidFill>
                      <a:prstDash val="solid"/>
                    </a:lnR>
                    <a:lnB w="12700">
                      <a:solidFill>
                        <a:srgbClr val="545454"/>
                      </a:solidFill>
                      <a:prstDash val="solid"/>
                    </a:lnB>
                  </a:tcPr>
                </a:tc>
              </a:tr>
              <a:tr h="448563">
                <a:tc>
                  <a:txBody>
                    <a:bodyPr/>
                    <a:lstStyle/>
                    <a:p>
                      <a:pPr marL="336550" marR="266065" indent="-64135">
                        <a:lnSpc>
                          <a:spcPct val="114500"/>
                        </a:lnSpc>
                        <a:spcBef>
                          <a:spcPts val="100"/>
                        </a:spcBef>
                      </a:pPr>
                      <a:r>
                        <a:rPr dirty="0" sz="1100" spc="-20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М</a:t>
                      </a:r>
                      <a:r>
                        <a:rPr dirty="0" sz="1100" spc="-5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от</a:t>
                      </a:r>
                      <a:r>
                        <a:rPr dirty="0" sz="1100" spc="-10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и</a:t>
                      </a:r>
                      <a:r>
                        <a:rPr dirty="0" sz="1100" spc="-5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ва</a:t>
                      </a:r>
                      <a:r>
                        <a:rPr dirty="0" sz="1100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ц</a:t>
                      </a:r>
                      <a:r>
                        <a:rPr dirty="0" sz="1100" spc="-10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и</a:t>
                      </a:r>
                      <a:r>
                        <a:rPr dirty="0" sz="1100" spc="-5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он</a:t>
                      </a:r>
                      <a:r>
                        <a:rPr dirty="0" sz="1100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н</a:t>
                      </a:r>
                      <a:r>
                        <a:rPr dirty="0" sz="1100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о-  </a:t>
                      </a:r>
                      <a:r>
                        <a:rPr dirty="0" sz="1100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целевой</a:t>
                      </a:r>
                      <a:r>
                        <a:rPr dirty="0" sz="1100" spc="-55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00" spc="-5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этап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12700">
                    <a:lnL w="12700">
                      <a:solidFill>
                        <a:srgbClr val="545454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54545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545454"/>
                      </a:solidFill>
                      <a:prstDash val="solid"/>
                    </a:lnR>
                    <a:lnT w="12700">
                      <a:solidFill>
                        <a:srgbClr val="545454"/>
                      </a:solidFill>
                      <a:prstDash val="solid"/>
                    </a:lnT>
                    <a:lnB w="12700">
                      <a:solidFill>
                        <a:srgbClr val="54545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545454"/>
                      </a:solidFill>
                      <a:prstDash val="solid"/>
                    </a:lnL>
                    <a:lnR w="12700">
                      <a:solidFill>
                        <a:srgbClr val="545454"/>
                      </a:solidFill>
                      <a:prstDash val="solid"/>
                    </a:lnR>
                    <a:lnT w="12700">
                      <a:solidFill>
                        <a:srgbClr val="545454"/>
                      </a:solidFill>
                      <a:prstDash val="solid"/>
                    </a:lnT>
                    <a:lnB w="12700">
                      <a:solidFill>
                        <a:srgbClr val="54545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545454"/>
                      </a:solidFill>
                      <a:prstDash val="solid"/>
                    </a:lnL>
                    <a:lnR w="12700">
                      <a:solidFill>
                        <a:srgbClr val="545454"/>
                      </a:solidFill>
                      <a:prstDash val="solid"/>
                    </a:lnR>
                    <a:lnT w="12700">
                      <a:solidFill>
                        <a:srgbClr val="545454"/>
                      </a:solidFill>
                      <a:prstDash val="solid"/>
                    </a:lnT>
                    <a:lnB w="12700">
                      <a:solidFill>
                        <a:srgbClr val="54545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545454"/>
                      </a:solidFill>
                      <a:prstDash val="solid"/>
                    </a:lnL>
                    <a:lnR w="12700">
                      <a:solidFill>
                        <a:srgbClr val="545454"/>
                      </a:solidFill>
                      <a:prstDash val="solid"/>
                    </a:lnR>
                    <a:lnT w="12700">
                      <a:solidFill>
                        <a:srgbClr val="545454"/>
                      </a:solidFill>
                      <a:prstDash val="solid"/>
                    </a:lnT>
                    <a:lnB w="12700">
                      <a:solidFill>
                        <a:srgbClr val="54545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545454"/>
                      </a:solidFill>
                      <a:prstDash val="solid"/>
                    </a:lnL>
                    <a:lnR w="12700">
                      <a:solidFill>
                        <a:srgbClr val="545454"/>
                      </a:solidFill>
                      <a:prstDash val="solid"/>
                    </a:lnR>
                    <a:lnT w="12700">
                      <a:solidFill>
                        <a:srgbClr val="545454"/>
                      </a:solidFill>
                      <a:prstDash val="solid"/>
                    </a:lnT>
                    <a:lnB w="12700">
                      <a:solidFill>
                        <a:srgbClr val="54545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545454"/>
                      </a:solidFill>
                      <a:prstDash val="solid"/>
                    </a:lnL>
                    <a:lnR w="12700">
                      <a:solidFill>
                        <a:srgbClr val="545454"/>
                      </a:solidFill>
                      <a:prstDash val="solid"/>
                    </a:lnR>
                    <a:lnT w="12700">
                      <a:solidFill>
                        <a:srgbClr val="545454"/>
                      </a:solidFill>
                      <a:prstDash val="solid"/>
                    </a:lnT>
                    <a:lnB w="12700">
                      <a:solidFill>
                        <a:srgbClr val="545454"/>
                      </a:solidFill>
                      <a:prstDash val="solid"/>
                    </a:lnB>
                  </a:tcPr>
                </a:tc>
              </a:tr>
              <a:tr h="683133">
                <a:tc>
                  <a:txBody>
                    <a:bodyPr/>
                    <a:lstStyle/>
                    <a:p>
                      <a:pPr marL="547370" marR="146050" indent="-395605">
                        <a:lnSpc>
                          <a:spcPct val="114500"/>
                        </a:lnSpc>
                        <a:spcBef>
                          <a:spcPts val="1025"/>
                        </a:spcBef>
                      </a:pPr>
                      <a:r>
                        <a:rPr dirty="0" sz="1100" spc="-5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Этап</a:t>
                      </a:r>
                      <a:r>
                        <a:rPr dirty="0" sz="1100" spc="-55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00" spc="-15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актуализации </a:t>
                      </a:r>
                      <a:r>
                        <a:rPr dirty="0" sz="1100" spc="-275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00" spc="-15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знаний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130175">
                    <a:lnL w="12700">
                      <a:solidFill>
                        <a:srgbClr val="545454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545454"/>
                      </a:solidFill>
                      <a:prstDash val="solid"/>
                    </a:lnT>
                    <a:lnB w="12700">
                      <a:solidFill>
                        <a:srgbClr val="54545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545454"/>
                      </a:solidFill>
                      <a:prstDash val="solid"/>
                    </a:lnR>
                    <a:lnT w="12700">
                      <a:solidFill>
                        <a:srgbClr val="545454"/>
                      </a:solidFill>
                      <a:prstDash val="solid"/>
                    </a:lnT>
                    <a:lnB w="12700">
                      <a:solidFill>
                        <a:srgbClr val="54545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545454"/>
                      </a:solidFill>
                      <a:prstDash val="solid"/>
                    </a:lnL>
                    <a:lnR w="12700">
                      <a:solidFill>
                        <a:srgbClr val="545454"/>
                      </a:solidFill>
                      <a:prstDash val="solid"/>
                    </a:lnR>
                    <a:lnT w="12700">
                      <a:solidFill>
                        <a:srgbClr val="545454"/>
                      </a:solidFill>
                      <a:prstDash val="solid"/>
                    </a:lnT>
                    <a:lnB w="12700">
                      <a:solidFill>
                        <a:srgbClr val="54545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545454"/>
                      </a:solidFill>
                      <a:prstDash val="solid"/>
                    </a:lnL>
                    <a:lnR w="12700">
                      <a:solidFill>
                        <a:srgbClr val="545454"/>
                      </a:solidFill>
                      <a:prstDash val="solid"/>
                    </a:lnR>
                    <a:lnT w="12700">
                      <a:solidFill>
                        <a:srgbClr val="545454"/>
                      </a:solidFill>
                      <a:prstDash val="solid"/>
                    </a:lnT>
                    <a:lnB w="12700">
                      <a:solidFill>
                        <a:srgbClr val="54545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545454"/>
                      </a:solidFill>
                      <a:prstDash val="solid"/>
                    </a:lnL>
                    <a:lnR w="12700">
                      <a:solidFill>
                        <a:srgbClr val="545454"/>
                      </a:solidFill>
                      <a:prstDash val="solid"/>
                    </a:lnR>
                    <a:lnT w="12700">
                      <a:solidFill>
                        <a:srgbClr val="545454"/>
                      </a:solidFill>
                      <a:prstDash val="solid"/>
                    </a:lnT>
                    <a:lnB w="12700">
                      <a:solidFill>
                        <a:srgbClr val="54545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545454"/>
                      </a:solidFill>
                      <a:prstDash val="solid"/>
                    </a:lnL>
                    <a:lnR w="12700">
                      <a:solidFill>
                        <a:srgbClr val="545454"/>
                      </a:solidFill>
                      <a:prstDash val="solid"/>
                    </a:lnR>
                    <a:lnT w="12700">
                      <a:solidFill>
                        <a:srgbClr val="545454"/>
                      </a:solidFill>
                      <a:prstDash val="solid"/>
                    </a:lnT>
                    <a:lnB w="12700">
                      <a:solidFill>
                        <a:srgbClr val="54545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545454"/>
                      </a:solidFill>
                      <a:prstDash val="solid"/>
                    </a:lnL>
                    <a:lnR w="12700">
                      <a:solidFill>
                        <a:srgbClr val="545454"/>
                      </a:solidFill>
                      <a:prstDash val="solid"/>
                    </a:lnR>
                    <a:lnT w="12700">
                      <a:solidFill>
                        <a:srgbClr val="545454"/>
                      </a:solidFill>
                      <a:prstDash val="solid"/>
                    </a:lnT>
                    <a:lnB w="12700">
                      <a:solidFill>
                        <a:srgbClr val="545454"/>
                      </a:solidFill>
                      <a:prstDash val="solid"/>
                    </a:lnB>
                  </a:tcPr>
                </a:tc>
              </a:tr>
              <a:tr h="683132">
                <a:tc>
                  <a:txBody>
                    <a:bodyPr/>
                    <a:lstStyle/>
                    <a:p>
                      <a:pPr marL="548640" marR="55244" indent="-488315">
                        <a:lnSpc>
                          <a:spcPct val="114700"/>
                        </a:lnSpc>
                        <a:spcBef>
                          <a:spcPts val="1019"/>
                        </a:spcBef>
                      </a:pPr>
                      <a:r>
                        <a:rPr dirty="0" sz="1100" spc="-5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Этап</a:t>
                      </a:r>
                      <a:r>
                        <a:rPr dirty="0" sz="1100" spc="-20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00" spc="-15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изучения</a:t>
                      </a:r>
                      <a:r>
                        <a:rPr dirty="0" sz="1100" spc="5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00" spc="-10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нового </a:t>
                      </a:r>
                      <a:r>
                        <a:rPr dirty="0" sz="1100" spc="-275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00" spc="-15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знания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129539">
                    <a:lnL w="12700">
                      <a:solidFill>
                        <a:srgbClr val="545454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545454"/>
                      </a:solidFill>
                      <a:prstDash val="solid"/>
                    </a:lnT>
                    <a:lnB w="12700">
                      <a:solidFill>
                        <a:srgbClr val="54545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545454"/>
                      </a:solidFill>
                      <a:prstDash val="solid"/>
                    </a:lnR>
                    <a:lnT w="12700">
                      <a:solidFill>
                        <a:srgbClr val="545454"/>
                      </a:solidFill>
                      <a:prstDash val="solid"/>
                    </a:lnT>
                    <a:lnB w="12700">
                      <a:solidFill>
                        <a:srgbClr val="54545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545454"/>
                      </a:solidFill>
                      <a:prstDash val="solid"/>
                    </a:lnL>
                    <a:lnR w="12700">
                      <a:solidFill>
                        <a:srgbClr val="545454"/>
                      </a:solidFill>
                      <a:prstDash val="solid"/>
                    </a:lnR>
                    <a:lnT w="12700">
                      <a:solidFill>
                        <a:srgbClr val="545454"/>
                      </a:solidFill>
                      <a:prstDash val="solid"/>
                    </a:lnT>
                    <a:lnB w="12700">
                      <a:solidFill>
                        <a:srgbClr val="54545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545454"/>
                      </a:solidFill>
                      <a:prstDash val="solid"/>
                    </a:lnL>
                    <a:lnR w="12700">
                      <a:solidFill>
                        <a:srgbClr val="545454"/>
                      </a:solidFill>
                      <a:prstDash val="solid"/>
                    </a:lnR>
                    <a:lnT w="12700">
                      <a:solidFill>
                        <a:srgbClr val="545454"/>
                      </a:solidFill>
                      <a:prstDash val="solid"/>
                    </a:lnT>
                    <a:lnB w="12700">
                      <a:solidFill>
                        <a:srgbClr val="54545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545454"/>
                      </a:solidFill>
                      <a:prstDash val="solid"/>
                    </a:lnL>
                    <a:lnR w="12700">
                      <a:solidFill>
                        <a:srgbClr val="545454"/>
                      </a:solidFill>
                      <a:prstDash val="solid"/>
                    </a:lnR>
                    <a:lnT w="12700">
                      <a:solidFill>
                        <a:srgbClr val="545454"/>
                      </a:solidFill>
                      <a:prstDash val="solid"/>
                    </a:lnT>
                    <a:lnB w="12700">
                      <a:solidFill>
                        <a:srgbClr val="54545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545454"/>
                      </a:solidFill>
                      <a:prstDash val="solid"/>
                    </a:lnL>
                    <a:lnR w="12700">
                      <a:solidFill>
                        <a:srgbClr val="545454"/>
                      </a:solidFill>
                      <a:prstDash val="solid"/>
                    </a:lnR>
                    <a:lnT w="12700">
                      <a:solidFill>
                        <a:srgbClr val="545454"/>
                      </a:solidFill>
                      <a:prstDash val="solid"/>
                    </a:lnT>
                    <a:lnB w="12700">
                      <a:solidFill>
                        <a:srgbClr val="54545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545454"/>
                      </a:solidFill>
                      <a:prstDash val="solid"/>
                    </a:lnL>
                    <a:lnR w="12700">
                      <a:solidFill>
                        <a:srgbClr val="545454"/>
                      </a:solidFill>
                      <a:prstDash val="solid"/>
                    </a:lnR>
                    <a:lnT w="12700">
                      <a:solidFill>
                        <a:srgbClr val="545454"/>
                      </a:solidFill>
                      <a:prstDash val="solid"/>
                    </a:lnT>
                    <a:lnB w="12700">
                      <a:solidFill>
                        <a:srgbClr val="545454"/>
                      </a:solidFill>
                      <a:prstDash val="solid"/>
                    </a:lnB>
                  </a:tcPr>
                </a:tc>
              </a:tr>
              <a:tr h="68313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0"/>
                        </a:spcBef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  <a:p>
                      <a:pPr algn="ctr">
                        <a:lnSpc>
                          <a:spcPct val="100000"/>
                        </a:lnSpc>
                      </a:pPr>
                      <a:r>
                        <a:rPr dirty="0" sz="1100" spc="-5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Этап</a:t>
                      </a:r>
                      <a:r>
                        <a:rPr dirty="0" sz="1100" spc="-45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00" spc="-10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самоконтроля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2540">
                    <a:lnL w="12700">
                      <a:solidFill>
                        <a:srgbClr val="545454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545454"/>
                      </a:solidFill>
                      <a:prstDash val="solid"/>
                    </a:lnT>
                    <a:lnB w="12700">
                      <a:solidFill>
                        <a:srgbClr val="54545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545454"/>
                      </a:solidFill>
                      <a:prstDash val="solid"/>
                    </a:lnR>
                    <a:lnT w="12700">
                      <a:solidFill>
                        <a:srgbClr val="545454"/>
                      </a:solidFill>
                      <a:prstDash val="solid"/>
                    </a:lnT>
                    <a:lnB w="12700">
                      <a:solidFill>
                        <a:srgbClr val="54545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545454"/>
                      </a:solidFill>
                      <a:prstDash val="solid"/>
                    </a:lnL>
                    <a:lnR w="12700">
                      <a:solidFill>
                        <a:srgbClr val="545454"/>
                      </a:solidFill>
                      <a:prstDash val="solid"/>
                    </a:lnR>
                    <a:lnT w="12700">
                      <a:solidFill>
                        <a:srgbClr val="545454"/>
                      </a:solidFill>
                      <a:prstDash val="solid"/>
                    </a:lnT>
                    <a:lnB w="12700">
                      <a:solidFill>
                        <a:srgbClr val="54545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545454"/>
                      </a:solidFill>
                      <a:prstDash val="solid"/>
                    </a:lnL>
                    <a:lnR w="12700">
                      <a:solidFill>
                        <a:srgbClr val="545454"/>
                      </a:solidFill>
                      <a:prstDash val="solid"/>
                    </a:lnR>
                    <a:lnT w="12700">
                      <a:solidFill>
                        <a:srgbClr val="545454"/>
                      </a:solidFill>
                      <a:prstDash val="solid"/>
                    </a:lnT>
                    <a:lnB w="12700">
                      <a:solidFill>
                        <a:srgbClr val="54545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545454"/>
                      </a:solidFill>
                      <a:prstDash val="solid"/>
                    </a:lnL>
                    <a:lnR w="12700">
                      <a:solidFill>
                        <a:srgbClr val="545454"/>
                      </a:solidFill>
                      <a:prstDash val="solid"/>
                    </a:lnR>
                    <a:lnT w="12700">
                      <a:solidFill>
                        <a:srgbClr val="545454"/>
                      </a:solidFill>
                      <a:prstDash val="solid"/>
                    </a:lnT>
                    <a:lnB w="12700">
                      <a:solidFill>
                        <a:srgbClr val="54545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545454"/>
                      </a:solidFill>
                      <a:prstDash val="solid"/>
                    </a:lnL>
                    <a:lnR w="12700">
                      <a:solidFill>
                        <a:srgbClr val="545454"/>
                      </a:solidFill>
                      <a:prstDash val="solid"/>
                    </a:lnR>
                    <a:lnT w="12700">
                      <a:solidFill>
                        <a:srgbClr val="545454"/>
                      </a:solidFill>
                      <a:prstDash val="solid"/>
                    </a:lnT>
                    <a:lnB w="12700">
                      <a:solidFill>
                        <a:srgbClr val="54545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545454"/>
                      </a:solidFill>
                      <a:prstDash val="solid"/>
                    </a:lnL>
                    <a:lnR w="12700">
                      <a:solidFill>
                        <a:srgbClr val="545454"/>
                      </a:solidFill>
                      <a:prstDash val="solid"/>
                    </a:lnR>
                    <a:lnT w="12700">
                      <a:solidFill>
                        <a:srgbClr val="545454"/>
                      </a:solidFill>
                      <a:prstDash val="solid"/>
                    </a:lnT>
                    <a:lnB w="12700">
                      <a:solidFill>
                        <a:srgbClr val="545454"/>
                      </a:solidFill>
                      <a:prstDash val="solid"/>
                    </a:lnB>
                  </a:tcPr>
                </a:tc>
              </a:tr>
              <a:tr h="630936">
                <a:tc>
                  <a:txBody>
                    <a:bodyPr/>
                    <a:lstStyle/>
                    <a:p>
                      <a:pPr algn="ctr" marL="237490" marR="229870">
                        <a:lnSpc>
                          <a:spcPct val="114999"/>
                        </a:lnSpc>
                        <a:spcBef>
                          <a:spcPts val="55"/>
                        </a:spcBef>
                      </a:pPr>
                      <a:r>
                        <a:rPr dirty="0" sz="1100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Э</a:t>
                      </a:r>
                      <a:r>
                        <a:rPr dirty="0" sz="1100" spc="-5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т</a:t>
                      </a:r>
                      <a:r>
                        <a:rPr dirty="0" sz="1100" spc="-5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а</a:t>
                      </a:r>
                      <a:r>
                        <a:rPr dirty="0" sz="1100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п</a:t>
                      </a:r>
                      <a:r>
                        <a:rPr dirty="0" sz="1100" spc="-5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00" spc="-5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ре</a:t>
                      </a:r>
                      <a:r>
                        <a:rPr dirty="0" sz="1100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ф</a:t>
                      </a:r>
                      <a:r>
                        <a:rPr dirty="0" sz="1100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л</a:t>
                      </a:r>
                      <a:r>
                        <a:rPr dirty="0" sz="1100" spc="-5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е</a:t>
                      </a:r>
                      <a:r>
                        <a:rPr dirty="0" sz="1100" spc="-10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к</a:t>
                      </a:r>
                      <a:r>
                        <a:rPr dirty="0" sz="1100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с</a:t>
                      </a:r>
                      <a:r>
                        <a:rPr dirty="0" sz="1100" spc="-10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и</a:t>
                      </a:r>
                      <a:r>
                        <a:rPr dirty="0" sz="1100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и  </a:t>
                      </a:r>
                      <a:r>
                        <a:rPr dirty="0" sz="1100" spc="-5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учебной </a:t>
                      </a:r>
                      <a:r>
                        <a:rPr dirty="0" sz="1100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100" spc="-5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деятельности</a:t>
                      </a:r>
                      <a:endParaRPr sz="11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6985">
                    <a:lnL w="12700">
                      <a:solidFill>
                        <a:srgbClr val="545454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545454"/>
                      </a:solidFill>
                      <a:prstDash val="solid"/>
                    </a:lnT>
                    <a:lnB w="12700">
                      <a:solidFill>
                        <a:srgbClr val="54545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545454"/>
                      </a:solidFill>
                      <a:prstDash val="solid"/>
                    </a:lnR>
                    <a:lnT w="12700">
                      <a:solidFill>
                        <a:srgbClr val="545454"/>
                      </a:solidFill>
                      <a:prstDash val="solid"/>
                    </a:lnT>
                    <a:lnB w="12700">
                      <a:solidFill>
                        <a:srgbClr val="54545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545454"/>
                      </a:solidFill>
                      <a:prstDash val="solid"/>
                    </a:lnL>
                    <a:lnR w="12700">
                      <a:solidFill>
                        <a:srgbClr val="545454"/>
                      </a:solidFill>
                      <a:prstDash val="solid"/>
                    </a:lnR>
                    <a:lnT w="12700">
                      <a:solidFill>
                        <a:srgbClr val="545454"/>
                      </a:solidFill>
                      <a:prstDash val="solid"/>
                    </a:lnT>
                    <a:lnB w="12700">
                      <a:solidFill>
                        <a:srgbClr val="54545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545454"/>
                      </a:solidFill>
                      <a:prstDash val="solid"/>
                    </a:lnL>
                    <a:lnR w="12700">
                      <a:solidFill>
                        <a:srgbClr val="545454"/>
                      </a:solidFill>
                      <a:prstDash val="solid"/>
                    </a:lnR>
                    <a:lnT w="12700">
                      <a:solidFill>
                        <a:srgbClr val="545454"/>
                      </a:solidFill>
                      <a:prstDash val="solid"/>
                    </a:lnT>
                    <a:lnB w="12700">
                      <a:solidFill>
                        <a:srgbClr val="54545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545454"/>
                      </a:solidFill>
                      <a:prstDash val="solid"/>
                    </a:lnL>
                    <a:lnR w="12700">
                      <a:solidFill>
                        <a:srgbClr val="545454"/>
                      </a:solidFill>
                      <a:prstDash val="solid"/>
                    </a:lnR>
                    <a:lnT w="12700">
                      <a:solidFill>
                        <a:srgbClr val="545454"/>
                      </a:solidFill>
                      <a:prstDash val="solid"/>
                    </a:lnT>
                    <a:lnB w="12700">
                      <a:solidFill>
                        <a:srgbClr val="54545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545454"/>
                      </a:solidFill>
                      <a:prstDash val="solid"/>
                    </a:lnL>
                    <a:lnR w="12700">
                      <a:solidFill>
                        <a:srgbClr val="545454"/>
                      </a:solidFill>
                      <a:prstDash val="solid"/>
                    </a:lnR>
                    <a:lnT w="12700">
                      <a:solidFill>
                        <a:srgbClr val="545454"/>
                      </a:solidFill>
                      <a:prstDash val="solid"/>
                    </a:lnT>
                    <a:lnB w="12700">
                      <a:solidFill>
                        <a:srgbClr val="545454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545454"/>
                      </a:solidFill>
                      <a:prstDash val="solid"/>
                    </a:lnL>
                    <a:lnR w="12700">
                      <a:solidFill>
                        <a:srgbClr val="545454"/>
                      </a:solidFill>
                      <a:prstDash val="solid"/>
                    </a:lnR>
                    <a:lnT w="12700">
                      <a:solidFill>
                        <a:srgbClr val="545454"/>
                      </a:solidFill>
                      <a:prstDash val="solid"/>
                    </a:lnT>
                    <a:lnB w="12700">
                      <a:solidFill>
                        <a:srgbClr val="545454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 spc="-5"/>
              <a:t>19</a:t>
            </a:fld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853541" y="375284"/>
            <a:ext cx="5918835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 spc="-30"/>
              <a:t>Технологическая</a:t>
            </a:r>
            <a:r>
              <a:rPr dirty="0" sz="3200" spc="-40"/>
              <a:t> </a:t>
            </a:r>
            <a:r>
              <a:rPr dirty="0" sz="3200" spc="-10"/>
              <a:t>карта</a:t>
            </a:r>
            <a:r>
              <a:rPr dirty="0" sz="3200" spc="-50"/>
              <a:t> </a:t>
            </a:r>
            <a:r>
              <a:rPr dirty="0" sz="3200" spc="-10"/>
              <a:t>урока</a:t>
            </a:r>
            <a:endParaRPr sz="32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67944" y="402463"/>
            <a:ext cx="6951345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 spc="-5"/>
              <a:t>Критерии</a:t>
            </a:r>
            <a:r>
              <a:rPr dirty="0" sz="3200" spc="-90"/>
              <a:t> </a:t>
            </a:r>
            <a:r>
              <a:rPr dirty="0" sz="3200" spc="-30"/>
              <a:t>результативности</a:t>
            </a:r>
            <a:r>
              <a:rPr dirty="0" sz="3200" spc="-90"/>
              <a:t> </a:t>
            </a:r>
            <a:r>
              <a:rPr dirty="0" sz="3200" spc="-10"/>
              <a:t>урока</a:t>
            </a:r>
            <a:endParaRPr sz="3200"/>
          </a:p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 spc="-5"/>
              <a:t>19</a:t>
            </a:fld>
          </a:p>
        </p:txBody>
      </p:sp>
      <p:sp>
        <p:nvSpPr>
          <p:cNvPr id="3" name="object 3"/>
          <p:cNvSpPr txBox="1"/>
          <p:nvPr/>
        </p:nvSpPr>
        <p:spPr>
          <a:xfrm>
            <a:off x="307340" y="1442974"/>
            <a:ext cx="7780020" cy="478218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240029" indent="-227965">
              <a:lnSpc>
                <a:spcPts val="2280"/>
              </a:lnSpc>
              <a:spcBef>
                <a:spcPts val="105"/>
              </a:spcBef>
              <a:buSzPct val="95000"/>
              <a:buFont typeface="Wingdings"/>
              <a:buChar char=""/>
              <a:tabLst>
                <a:tab pos="240665" algn="l"/>
              </a:tabLst>
            </a:pPr>
            <a:r>
              <a:rPr dirty="0" sz="2000" spc="-15">
                <a:solidFill>
                  <a:srgbClr val="4471C4"/>
                </a:solidFill>
                <a:latin typeface="Microsoft Sans Serif"/>
                <a:cs typeface="Microsoft Sans Serif"/>
              </a:rPr>
              <a:t>Цели</a:t>
            </a:r>
            <a:r>
              <a:rPr dirty="0" sz="2000" spc="-2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5">
                <a:solidFill>
                  <a:srgbClr val="4471C4"/>
                </a:solidFill>
                <a:latin typeface="Microsoft Sans Serif"/>
                <a:cs typeface="Microsoft Sans Serif"/>
              </a:rPr>
              <a:t>урока</a:t>
            </a:r>
            <a:r>
              <a:rPr dirty="0" sz="200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0">
                <a:solidFill>
                  <a:srgbClr val="4471C4"/>
                </a:solidFill>
                <a:latin typeface="Microsoft Sans Serif"/>
                <a:cs typeface="Microsoft Sans Serif"/>
              </a:rPr>
              <a:t>задаются</a:t>
            </a:r>
            <a:r>
              <a:rPr dirty="0" sz="2000">
                <a:solidFill>
                  <a:srgbClr val="4471C4"/>
                </a:solidFill>
                <a:latin typeface="Microsoft Sans Serif"/>
                <a:cs typeface="Microsoft Sans Serif"/>
              </a:rPr>
              <a:t> с</a:t>
            </a:r>
            <a:r>
              <a:rPr dirty="0" sz="2000" spc="5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0">
                <a:solidFill>
                  <a:srgbClr val="4471C4"/>
                </a:solidFill>
                <a:latin typeface="Microsoft Sans Serif"/>
                <a:cs typeface="Microsoft Sans Serif"/>
              </a:rPr>
              <a:t>тенденцией</a:t>
            </a:r>
            <a:r>
              <a:rPr dirty="0" sz="2000" spc="-15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0">
                <a:solidFill>
                  <a:srgbClr val="4471C4"/>
                </a:solidFill>
                <a:latin typeface="Microsoft Sans Serif"/>
                <a:cs typeface="Microsoft Sans Serif"/>
              </a:rPr>
              <a:t>передачи</a:t>
            </a:r>
            <a:r>
              <a:rPr dirty="0" sz="2000" spc="-5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5">
                <a:solidFill>
                  <a:srgbClr val="4471C4"/>
                </a:solidFill>
                <a:latin typeface="Microsoft Sans Serif"/>
                <a:cs typeface="Microsoft Sans Serif"/>
              </a:rPr>
              <a:t>функции</a:t>
            </a:r>
            <a:r>
              <a:rPr dirty="0" sz="2000" spc="15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30">
                <a:solidFill>
                  <a:srgbClr val="4471C4"/>
                </a:solidFill>
                <a:latin typeface="Microsoft Sans Serif"/>
                <a:cs typeface="Microsoft Sans Serif"/>
              </a:rPr>
              <a:t>от</a:t>
            </a:r>
            <a:endParaRPr sz="2000">
              <a:latin typeface="Microsoft Sans Serif"/>
              <a:cs typeface="Microsoft Sans Serif"/>
            </a:endParaRPr>
          </a:p>
          <a:p>
            <a:pPr marL="184785">
              <a:lnSpc>
                <a:spcPts val="2280"/>
              </a:lnSpc>
            </a:pPr>
            <a:r>
              <a:rPr dirty="0" sz="2000" spc="-20">
                <a:solidFill>
                  <a:srgbClr val="4471C4"/>
                </a:solidFill>
                <a:latin typeface="Microsoft Sans Serif"/>
                <a:cs typeface="Microsoft Sans Serif"/>
              </a:rPr>
              <a:t>учителя</a:t>
            </a:r>
            <a:r>
              <a:rPr dirty="0" sz="2000" spc="-1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25">
                <a:solidFill>
                  <a:srgbClr val="4471C4"/>
                </a:solidFill>
                <a:latin typeface="Microsoft Sans Serif"/>
                <a:cs typeface="Microsoft Sans Serif"/>
              </a:rPr>
              <a:t>к</a:t>
            </a:r>
            <a:r>
              <a:rPr dirty="0" sz="2000" spc="-5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45">
                <a:solidFill>
                  <a:srgbClr val="4471C4"/>
                </a:solidFill>
                <a:latin typeface="Microsoft Sans Serif"/>
                <a:cs typeface="Microsoft Sans Serif"/>
              </a:rPr>
              <a:t>ученику.</a:t>
            </a:r>
            <a:endParaRPr sz="2000">
              <a:latin typeface="Microsoft Sans Serif"/>
              <a:cs typeface="Microsoft Sans Serif"/>
            </a:endParaRPr>
          </a:p>
          <a:p>
            <a:pPr marL="184785" marR="5080" indent="-172720">
              <a:lnSpc>
                <a:spcPts val="2160"/>
              </a:lnSpc>
              <a:spcBef>
                <a:spcPts val="835"/>
              </a:spcBef>
              <a:buSzPct val="95000"/>
              <a:buFont typeface="Wingdings"/>
              <a:buChar char=""/>
              <a:tabLst>
                <a:tab pos="240665" algn="l"/>
              </a:tabLst>
            </a:pPr>
            <a:r>
              <a:rPr dirty="0" sz="2000" spc="-30">
                <a:solidFill>
                  <a:srgbClr val="4471C4"/>
                </a:solidFill>
                <a:latin typeface="Microsoft Sans Serif"/>
                <a:cs typeface="Microsoft Sans Serif"/>
              </a:rPr>
              <a:t>Учет</a:t>
            </a:r>
            <a:r>
              <a:rPr dirty="0" sz="2000" spc="1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5">
                <a:solidFill>
                  <a:srgbClr val="4471C4"/>
                </a:solidFill>
                <a:latin typeface="Microsoft Sans Serif"/>
                <a:cs typeface="Microsoft Sans Serif"/>
              </a:rPr>
              <a:t>личностных,</a:t>
            </a:r>
            <a:r>
              <a:rPr dirty="0" sz="2000" spc="-2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5">
                <a:solidFill>
                  <a:srgbClr val="4471C4"/>
                </a:solidFill>
                <a:latin typeface="Microsoft Sans Serif"/>
                <a:cs typeface="Microsoft Sans Serif"/>
              </a:rPr>
              <a:t>метапредметных</a:t>
            </a:r>
            <a:r>
              <a:rPr dirty="0" sz="2000" spc="-2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>
                <a:solidFill>
                  <a:srgbClr val="4471C4"/>
                </a:solidFill>
                <a:latin typeface="Microsoft Sans Serif"/>
                <a:cs typeface="Microsoft Sans Serif"/>
              </a:rPr>
              <a:t>и</a:t>
            </a:r>
            <a:r>
              <a:rPr dirty="0" sz="2000" spc="15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5">
                <a:solidFill>
                  <a:srgbClr val="4471C4"/>
                </a:solidFill>
                <a:latin typeface="Microsoft Sans Serif"/>
                <a:cs typeface="Microsoft Sans Serif"/>
              </a:rPr>
              <a:t>предметных</a:t>
            </a:r>
            <a:r>
              <a:rPr dirty="0" sz="2000" spc="2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5">
                <a:solidFill>
                  <a:srgbClr val="4471C4"/>
                </a:solidFill>
                <a:latin typeface="Microsoft Sans Serif"/>
                <a:cs typeface="Microsoft Sans Serif"/>
              </a:rPr>
              <a:t>планируемых </a:t>
            </a:r>
            <a:r>
              <a:rPr dirty="0" sz="2000" spc="-515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45">
                <a:solidFill>
                  <a:srgbClr val="4471C4"/>
                </a:solidFill>
                <a:latin typeface="Microsoft Sans Serif"/>
                <a:cs typeface="Microsoft Sans Serif"/>
              </a:rPr>
              <a:t>результатов</a:t>
            </a:r>
            <a:r>
              <a:rPr dirty="0" sz="2000">
                <a:solidFill>
                  <a:srgbClr val="4471C4"/>
                </a:solidFill>
                <a:latin typeface="Microsoft Sans Serif"/>
                <a:cs typeface="Microsoft Sans Serif"/>
              </a:rPr>
              <a:t> в</a:t>
            </a:r>
            <a:r>
              <a:rPr dirty="0" sz="2000" spc="2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0">
                <a:solidFill>
                  <a:srgbClr val="4471C4"/>
                </a:solidFill>
                <a:latin typeface="Microsoft Sans Serif"/>
                <a:cs typeface="Microsoft Sans Serif"/>
              </a:rPr>
              <a:t>определении</a:t>
            </a:r>
            <a:r>
              <a:rPr dirty="0" sz="2000" spc="-1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5">
                <a:solidFill>
                  <a:srgbClr val="4471C4"/>
                </a:solidFill>
                <a:latin typeface="Microsoft Sans Serif"/>
                <a:cs typeface="Microsoft Sans Serif"/>
              </a:rPr>
              <a:t>целей</a:t>
            </a:r>
            <a:r>
              <a:rPr dirty="0" sz="2000" spc="15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5">
                <a:solidFill>
                  <a:srgbClr val="4471C4"/>
                </a:solidFill>
                <a:latin typeface="Microsoft Sans Serif"/>
                <a:cs typeface="Microsoft Sans Serif"/>
              </a:rPr>
              <a:t>урока.</a:t>
            </a:r>
            <a:endParaRPr sz="2000">
              <a:latin typeface="Microsoft Sans Serif"/>
              <a:cs typeface="Microsoft Sans Serif"/>
            </a:endParaRPr>
          </a:p>
          <a:p>
            <a:pPr marL="184785" marR="689610" indent="-172720">
              <a:lnSpc>
                <a:spcPts val="2160"/>
              </a:lnSpc>
              <a:spcBef>
                <a:spcPts val="795"/>
              </a:spcBef>
              <a:buSzPct val="95000"/>
              <a:buFont typeface="Wingdings"/>
              <a:buChar char=""/>
              <a:tabLst>
                <a:tab pos="240665" algn="l"/>
              </a:tabLst>
            </a:pPr>
            <a:r>
              <a:rPr dirty="0" sz="2000" spc="-20">
                <a:solidFill>
                  <a:srgbClr val="4471C4"/>
                </a:solidFill>
                <a:latin typeface="Microsoft Sans Serif"/>
                <a:cs typeface="Microsoft Sans Serif"/>
              </a:rPr>
              <a:t>Использование</a:t>
            </a:r>
            <a:r>
              <a:rPr dirty="0" sz="2000" spc="-4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0">
                <a:solidFill>
                  <a:srgbClr val="4471C4"/>
                </a:solidFill>
                <a:latin typeface="Microsoft Sans Serif"/>
                <a:cs typeface="Microsoft Sans Serif"/>
              </a:rPr>
              <a:t>разнообразных</a:t>
            </a:r>
            <a:r>
              <a:rPr dirty="0" sz="2000" spc="-25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0">
                <a:solidFill>
                  <a:srgbClr val="4471C4"/>
                </a:solidFill>
                <a:latin typeface="Microsoft Sans Serif"/>
                <a:cs typeface="Microsoft Sans Serif"/>
              </a:rPr>
              <a:t>форм,</a:t>
            </a:r>
            <a:r>
              <a:rPr dirty="0" sz="200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30">
                <a:solidFill>
                  <a:srgbClr val="4471C4"/>
                </a:solidFill>
                <a:latin typeface="Microsoft Sans Serif"/>
                <a:cs typeface="Microsoft Sans Serif"/>
              </a:rPr>
              <a:t>методов</a:t>
            </a:r>
            <a:r>
              <a:rPr dirty="0" sz="2000" spc="5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>
                <a:solidFill>
                  <a:srgbClr val="4471C4"/>
                </a:solidFill>
                <a:latin typeface="Microsoft Sans Serif"/>
                <a:cs typeface="Microsoft Sans Serif"/>
              </a:rPr>
              <a:t>и</a:t>
            </a:r>
            <a:r>
              <a:rPr dirty="0" sz="2000" spc="15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5">
                <a:solidFill>
                  <a:srgbClr val="4471C4"/>
                </a:solidFill>
                <a:latin typeface="Microsoft Sans Serif"/>
                <a:cs typeface="Microsoft Sans Serif"/>
              </a:rPr>
              <a:t>приемов </a:t>
            </a:r>
            <a:r>
              <a:rPr dirty="0" sz="2000" spc="-515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5">
                <a:solidFill>
                  <a:srgbClr val="4471C4"/>
                </a:solidFill>
                <a:latin typeface="Microsoft Sans Serif"/>
                <a:cs typeface="Microsoft Sans Serif"/>
              </a:rPr>
              <a:t>обучения,</a:t>
            </a:r>
            <a:r>
              <a:rPr dirty="0" sz="200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5">
                <a:solidFill>
                  <a:srgbClr val="4471C4"/>
                </a:solidFill>
                <a:latin typeface="Microsoft Sans Serif"/>
                <a:cs typeface="Microsoft Sans Serif"/>
              </a:rPr>
              <a:t>повышающих </a:t>
            </a:r>
            <a:r>
              <a:rPr dirty="0" sz="2000" spc="-15">
                <a:solidFill>
                  <a:srgbClr val="4471C4"/>
                </a:solidFill>
                <a:latin typeface="Microsoft Sans Serif"/>
                <a:cs typeface="Microsoft Sans Serif"/>
              </a:rPr>
              <a:t>активность</a:t>
            </a:r>
            <a:r>
              <a:rPr dirty="0" sz="2000" spc="-25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0">
                <a:solidFill>
                  <a:srgbClr val="4471C4"/>
                </a:solidFill>
                <a:latin typeface="Microsoft Sans Serif"/>
                <a:cs typeface="Microsoft Sans Serif"/>
              </a:rPr>
              <a:t>учащихся.</a:t>
            </a:r>
            <a:endParaRPr sz="2000">
              <a:latin typeface="Microsoft Sans Serif"/>
              <a:cs typeface="Microsoft Sans Serif"/>
            </a:endParaRPr>
          </a:p>
          <a:p>
            <a:pPr marL="184785" marR="720725" indent="-172720">
              <a:lnSpc>
                <a:spcPts val="2160"/>
              </a:lnSpc>
              <a:spcBef>
                <a:spcPts val="805"/>
              </a:spcBef>
              <a:buSzPct val="95000"/>
              <a:buFont typeface="Wingdings"/>
              <a:buChar char=""/>
              <a:tabLst>
                <a:tab pos="240665" algn="l"/>
              </a:tabLst>
            </a:pPr>
            <a:r>
              <a:rPr dirty="0" sz="2000" spc="-20">
                <a:solidFill>
                  <a:srgbClr val="4471C4"/>
                </a:solidFill>
                <a:latin typeface="Microsoft Sans Serif"/>
                <a:cs typeface="Microsoft Sans Serif"/>
              </a:rPr>
              <a:t>Учитель</a:t>
            </a:r>
            <a:r>
              <a:rPr dirty="0" sz="2000" spc="-5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5">
                <a:solidFill>
                  <a:srgbClr val="4471C4"/>
                </a:solidFill>
                <a:latin typeface="Microsoft Sans Serif"/>
                <a:cs typeface="Microsoft Sans Serif"/>
              </a:rPr>
              <a:t>владеет</a:t>
            </a:r>
            <a:r>
              <a:rPr dirty="0" sz="200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5">
                <a:solidFill>
                  <a:srgbClr val="4471C4"/>
                </a:solidFill>
                <a:latin typeface="Microsoft Sans Serif"/>
                <a:cs typeface="Microsoft Sans Serif"/>
              </a:rPr>
              <a:t>технологией</a:t>
            </a:r>
            <a:r>
              <a:rPr dirty="0" sz="2000" spc="-10">
                <a:solidFill>
                  <a:srgbClr val="4471C4"/>
                </a:solidFill>
                <a:latin typeface="Microsoft Sans Serif"/>
                <a:cs typeface="Microsoft Sans Serif"/>
              </a:rPr>
              <a:t> диалога, </a:t>
            </a:r>
            <a:r>
              <a:rPr dirty="0" sz="2000" spc="-25">
                <a:solidFill>
                  <a:srgbClr val="4471C4"/>
                </a:solidFill>
                <a:latin typeface="Microsoft Sans Serif"/>
                <a:cs typeface="Microsoft Sans Serif"/>
              </a:rPr>
              <a:t>обучает</a:t>
            </a:r>
            <a:r>
              <a:rPr dirty="0" sz="200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0">
                <a:solidFill>
                  <a:srgbClr val="4471C4"/>
                </a:solidFill>
                <a:latin typeface="Microsoft Sans Serif"/>
                <a:cs typeface="Microsoft Sans Serif"/>
              </a:rPr>
              <a:t>учащихся </a:t>
            </a:r>
            <a:r>
              <a:rPr dirty="0" sz="2000" spc="-515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5">
                <a:solidFill>
                  <a:srgbClr val="4471C4"/>
                </a:solidFill>
                <a:latin typeface="Microsoft Sans Serif"/>
                <a:cs typeface="Microsoft Sans Serif"/>
              </a:rPr>
              <a:t>ставить</a:t>
            </a:r>
            <a:r>
              <a:rPr dirty="0" sz="2000" spc="-15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>
                <a:solidFill>
                  <a:srgbClr val="4471C4"/>
                </a:solidFill>
                <a:latin typeface="Microsoft Sans Serif"/>
                <a:cs typeface="Microsoft Sans Serif"/>
              </a:rPr>
              <a:t>и</a:t>
            </a:r>
            <a:r>
              <a:rPr dirty="0" sz="2000" spc="5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5">
                <a:solidFill>
                  <a:srgbClr val="4471C4"/>
                </a:solidFill>
                <a:latin typeface="Microsoft Sans Serif"/>
                <a:cs typeface="Microsoft Sans Serif"/>
              </a:rPr>
              <a:t>адресовать</a:t>
            </a:r>
            <a:r>
              <a:rPr dirty="0" sz="2000" spc="-25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0">
                <a:solidFill>
                  <a:srgbClr val="4471C4"/>
                </a:solidFill>
                <a:latin typeface="Microsoft Sans Serif"/>
                <a:cs typeface="Microsoft Sans Serif"/>
              </a:rPr>
              <a:t>вопросы.</a:t>
            </a:r>
            <a:endParaRPr sz="2000">
              <a:latin typeface="Microsoft Sans Serif"/>
              <a:cs typeface="Microsoft Sans Serif"/>
            </a:endParaRPr>
          </a:p>
          <a:p>
            <a:pPr marL="184785" marR="158750" indent="-172720">
              <a:lnSpc>
                <a:spcPts val="2160"/>
              </a:lnSpc>
              <a:spcBef>
                <a:spcPts val="805"/>
              </a:spcBef>
              <a:buSzPct val="95000"/>
              <a:buFont typeface="Wingdings"/>
              <a:buChar char=""/>
              <a:tabLst>
                <a:tab pos="240665" algn="l"/>
              </a:tabLst>
            </a:pPr>
            <a:r>
              <a:rPr dirty="0" sz="2000" spc="-20">
                <a:solidFill>
                  <a:srgbClr val="4471C4"/>
                </a:solidFill>
                <a:latin typeface="Microsoft Sans Serif"/>
                <a:cs typeface="Microsoft Sans Serif"/>
              </a:rPr>
              <a:t>Учитель</a:t>
            </a:r>
            <a:r>
              <a:rPr dirty="0" sz="2000" spc="1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5">
                <a:solidFill>
                  <a:srgbClr val="4471C4"/>
                </a:solidFill>
                <a:latin typeface="Microsoft Sans Serif"/>
                <a:cs typeface="Microsoft Sans Serif"/>
              </a:rPr>
              <a:t>эффективно</a:t>
            </a:r>
            <a:r>
              <a:rPr dirty="0" sz="2000" spc="25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30">
                <a:solidFill>
                  <a:srgbClr val="4471C4"/>
                </a:solidFill>
                <a:latin typeface="Microsoft Sans Serif"/>
                <a:cs typeface="Microsoft Sans Serif"/>
              </a:rPr>
              <a:t>сочетает</a:t>
            </a:r>
            <a:r>
              <a:rPr dirty="0" sz="2000" spc="15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0">
                <a:solidFill>
                  <a:srgbClr val="4471C4"/>
                </a:solidFill>
                <a:latin typeface="Microsoft Sans Serif"/>
                <a:cs typeface="Microsoft Sans Serif"/>
              </a:rPr>
              <a:t>репродуктивную</a:t>
            </a:r>
            <a:r>
              <a:rPr dirty="0" sz="2000" spc="1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>
                <a:solidFill>
                  <a:srgbClr val="4471C4"/>
                </a:solidFill>
                <a:latin typeface="Microsoft Sans Serif"/>
                <a:cs typeface="Microsoft Sans Serif"/>
              </a:rPr>
              <a:t>и</a:t>
            </a:r>
            <a:r>
              <a:rPr dirty="0" sz="2000" spc="3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0">
                <a:solidFill>
                  <a:srgbClr val="4471C4"/>
                </a:solidFill>
                <a:latin typeface="Microsoft Sans Serif"/>
                <a:cs typeface="Microsoft Sans Serif"/>
              </a:rPr>
              <a:t>проблемную </a:t>
            </a:r>
            <a:r>
              <a:rPr dirty="0" sz="2000" spc="-515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5">
                <a:solidFill>
                  <a:srgbClr val="4471C4"/>
                </a:solidFill>
                <a:latin typeface="Microsoft Sans Serif"/>
                <a:cs typeface="Microsoft Sans Serif"/>
              </a:rPr>
              <a:t>форму</a:t>
            </a:r>
            <a:r>
              <a:rPr dirty="0" sz="2000" spc="15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5">
                <a:solidFill>
                  <a:srgbClr val="4471C4"/>
                </a:solidFill>
                <a:latin typeface="Microsoft Sans Serif"/>
                <a:cs typeface="Microsoft Sans Serif"/>
              </a:rPr>
              <a:t>обучения,</a:t>
            </a:r>
            <a:r>
              <a:rPr dirty="0" sz="2000" spc="5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0">
                <a:solidFill>
                  <a:srgbClr val="4471C4"/>
                </a:solidFill>
                <a:latin typeface="Microsoft Sans Serif"/>
                <a:cs typeface="Microsoft Sans Serif"/>
              </a:rPr>
              <a:t>учит</a:t>
            </a:r>
            <a:r>
              <a:rPr dirty="0" sz="200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5">
                <a:solidFill>
                  <a:srgbClr val="4471C4"/>
                </a:solidFill>
                <a:latin typeface="Microsoft Sans Serif"/>
                <a:cs typeface="Microsoft Sans Serif"/>
              </a:rPr>
              <a:t>детей</a:t>
            </a:r>
            <a:r>
              <a:rPr dirty="0" sz="2000" spc="15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0">
                <a:solidFill>
                  <a:srgbClr val="4471C4"/>
                </a:solidFill>
                <a:latin typeface="Microsoft Sans Serif"/>
                <a:cs typeface="Microsoft Sans Serif"/>
              </a:rPr>
              <a:t>работать</a:t>
            </a:r>
            <a:r>
              <a:rPr dirty="0" sz="2000" spc="5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5">
                <a:solidFill>
                  <a:srgbClr val="4471C4"/>
                </a:solidFill>
                <a:latin typeface="Microsoft Sans Serif"/>
                <a:cs typeface="Microsoft Sans Serif"/>
              </a:rPr>
              <a:t>по</a:t>
            </a:r>
            <a:r>
              <a:rPr dirty="0" sz="2000" spc="3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5">
                <a:solidFill>
                  <a:srgbClr val="4471C4"/>
                </a:solidFill>
                <a:latin typeface="Microsoft Sans Serif"/>
                <a:cs typeface="Microsoft Sans Serif"/>
              </a:rPr>
              <a:t>правилу</a:t>
            </a:r>
            <a:r>
              <a:rPr dirty="0" sz="2000" spc="2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>
                <a:solidFill>
                  <a:srgbClr val="4471C4"/>
                </a:solidFill>
                <a:latin typeface="Microsoft Sans Serif"/>
                <a:cs typeface="Microsoft Sans Serif"/>
              </a:rPr>
              <a:t>и</a:t>
            </a:r>
            <a:r>
              <a:rPr dirty="0" sz="2000" spc="1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5">
                <a:solidFill>
                  <a:srgbClr val="4471C4"/>
                </a:solidFill>
                <a:latin typeface="Microsoft Sans Serif"/>
                <a:cs typeface="Microsoft Sans Serif"/>
              </a:rPr>
              <a:t>творчески.</a:t>
            </a:r>
            <a:endParaRPr sz="2000">
              <a:latin typeface="Microsoft Sans Serif"/>
              <a:cs typeface="Microsoft Sans Serif"/>
            </a:endParaRPr>
          </a:p>
          <a:p>
            <a:pPr marL="240029" indent="-227965">
              <a:lnSpc>
                <a:spcPts val="2280"/>
              </a:lnSpc>
              <a:spcBef>
                <a:spcPts val="520"/>
              </a:spcBef>
              <a:buSzPct val="95000"/>
              <a:buFont typeface="Wingdings"/>
              <a:buChar char=""/>
              <a:tabLst>
                <a:tab pos="240665" algn="l"/>
              </a:tabLst>
            </a:pPr>
            <a:r>
              <a:rPr dirty="0" sz="2000" spc="-20">
                <a:solidFill>
                  <a:srgbClr val="4471C4"/>
                </a:solidFill>
                <a:latin typeface="Microsoft Sans Serif"/>
                <a:cs typeface="Microsoft Sans Serif"/>
              </a:rPr>
              <a:t>Учитель</a:t>
            </a:r>
            <a:r>
              <a:rPr dirty="0" sz="2000" spc="5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5">
                <a:solidFill>
                  <a:srgbClr val="4471C4"/>
                </a:solidFill>
                <a:latin typeface="Microsoft Sans Serif"/>
                <a:cs typeface="Microsoft Sans Serif"/>
              </a:rPr>
              <a:t>систематически</a:t>
            </a:r>
            <a:r>
              <a:rPr dirty="0" sz="2000" spc="-1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5">
                <a:solidFill>
                  <a:srgbClr val="4471C4"/>
                </a:solidFill>
                <a:latin typeface="Microsoft Sans Serif"/>
                <a:cs typeface="Microsoft Sans Serif"/>
              </a:rPr>
              <a:t>обучает</a:t>
            </a:r>
            <a:r>
              <a:rPr dirty="0" sz="2000" spc="15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5">
                <a:solidFill>
                  <a:srgbClr val="4471C4"/>
                </a:solidFill>
                <a:latin typeface="Microsoft Sans Serif"/>
                <a:cs typeface="Microsoft Sans Serif"/>
              </a:rPr>
              <a:t>детей</a:t>
            </a:r>
            <a:r>
              <a:rPr dirty="0" sz="2000" spc="15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0">
                <a:solidFill>
                  <a:srgbClr val="4471C4"/>
                </a:solidFill>
                <a:latin typeface="Microsoft Sans Serif"/>
                <a:cs typeface="Microsoft Sans Serif"/>
              </a:rPr>
              <a:t>осуществлять</a:t>
            </a:r>
            <a:endParaRPr sz="2000">
              <a:latin typeface="Microsoft Sans Serif"/>
              <a:cs typeface="Microsoft Sans Serif"/>
            </a:endParaRPr>
          </a:p>
          <a:p>
            <a:pPr marL="184785">
              <a:lnSpc>
                <a:spcPts val="2280"/>
              </a:lnSpc>
            </a:pPr>
            <a:r>
              <a:rPr dirty="0" sz="2000" spc="-15">
                <a:solidFill>
                  <a:srgbClr val="4471C4"/>
                </a:solidFill>
                <a:latin typeface="Microsoft Sans Serif"/>
                <a:cs typeface="Microsoft Sans Serif"/>
              </a:rPr>
              <a:t>рефлексивное</a:t>
            </a:r>
            <a:r>
              <a:rPr dirty="0" sz="2000" spc="-25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5">
                <a:solidFill>
                  <a:srgbClr val="4471C4"/>
                </a:solidFill>
                <a:latin typeface="Microsoft Sans Serif"/>
                <a:cs typeface="Microsoft Sans Serif"/>
              </a:rPr>
              <a:t>действие.</a:t>
            </a:r>
            <a:endParaRPr sz="2000">
              <a:latin typeface="Microsoft Sans Serif"/>
              <a:cs typeface="Microsoft Sans Serif"/>
            </a:endParaRPr>
          </a:p>
          <a:p>
            <a:pPr marL="184785" marR="413384" indent="-172720">
              <a:lnSpc>
                <a:spcPts val="2160"/>
              </a:lnSpc>
              <a:spcBef>
                <a:spcPts val="835"/>
              </a:spcBef>
              <a:buSzPct val="95000"/>
              <a:buFont typeface="Wingdings"/>
              <a:buChar char=""/>
              <a:tabLst>
                <a:tab pos="240665" algn="l"/>
              </a:tabLst>
            </a:pPr>
            <a:r>
              <a:rPr dirty="0" sz="2000">
                <a:solidFill>
                  <a:srgbClr val="4471C4"/>
                </a:solidFill>
                <a:latin typeface="Microsoft Sans Serif"/>
                <a:cs typeface="Microsoft Sans Serif"/>
              </a:rPr>
              <a:t>Стиль,</a:t>
            </a:r>
            <a:r>
              <a:rPr dirty="0" sz="2000" spc="-5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5">
                <a:solidFill>
                  <a:srgbClr val="4471C4"/>
                </a:solidFill>
                <a:latin typeface="Microsoft Sans Serif"/>
                <a:cs typeface="Microsoft Sans Serif"/>
              </a:rPr>
              <a:t>тон</a:t>
            </a:r>
            <a:r>
              <a:rPr dirty="0" sz="2000" spc="5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0">
                <a:solidFill>
                  <a:srgbClr val="4471C4"/>
                </a:solidFill>
                <a:latin typeface="Microsoft Sans Serif"/>
                <a:cs typeface="Microsoft Sans Serif"/>
              </a:rPr>
              <a:t>отношений,</a:t>
            </a:r>
            <a:r>
              <a:rPr dirty="0" sz="2000" spc="-25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0">
                <a:solidFill>
                  <a:srgbClr val="4471C4"/>
                </a:solidFill>
                <a:latin typeface="Microsoft Sans Serif"/>
                <a:cs typeface="Microsoft Sans Serif"/>
              </a:rPr>
              <a:t>задаваемые</a:t>
            </a:r>
            <a:r>
              <a:rPr dirty="0" sz="2000" spc="-15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5">
                <a:solidFill>
                  <a:srgbClr val="4471C4"/>
                </a:solidFill>
                <a:latin typeface="Microsoft Sans Serif"/>
                <a:cs typeface="Microsoft Sans Serif"/>
              </a:rPr>
              <a:t>на</a:t>
            </a:r>
            <a:r>
              <a:rPr dirty="0" sz="200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5">
                <a:solidFill>
                  <a:srgbClr val="4471C4"/>
                </a:solidFill>
                <a:latin typeface="Microsoft Sans Serif"/>
                <a:cs typeface="Microsoft Sans Serif"/>
              </a:rPr>
              <a:t>уроке,</a:t>
            </a:r>
            <a:r>
              <a:rPr dirty="0" sz="2000" spc="5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5">
                <a:solidFill>
                  <a:srgbClr val="4471C4"/>
                </a:solidFill>
                <a:latin typeface="Microsoft Sans Serif"/>
                <a:cs typeface="Microsoft Sans Serif"/>
              </a:rPr>
              <a:t>создают </a:t>
            </a:r>
            <a:r>
              <a:rPr dirty="0" sz="2000" spc="-2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5">
                <a:solidFill>
                  <a:srgbClr val="4471C4"/>
                </a:solidFill>
                <a:latin typeface="Microsoft Sans Serif"/>
                <a:cs typeface="Microsoft Sans Serif"/>
              </a:rPr>
              <a:t>атмосферу</a:t>
            </a:r>
            <a:r>
              <a:rPr dirty="0" sz="2000" spc="25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5">
                <a:solidFill>
                  <a:srgbClr val="4471C4"/>
                </a:solidFill>
                <a:latin typeface="Microsoft Sans Serif"/>
                <a:cs typeface="Microsoft Sans Serif"/>
              </a:rPr>
              <a:t>сотрудничества,</a:t>
            </a:r>
            <a:r>
              <a:rPr dirty="0" sz="2000" spc="1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5">
                <a:solidFill>
                  <a:srgbClr val="4471C4"/>
                </a:solidFill>
                <a:latin typeface="Microsoft Sans Serif"/>
                <a:cs typeface="Microsoft Sans Serif"/>
              </a:rPr>
              <a:t>сотворчества,</a:t>
            </a:r>
            <a:r>
              <a:rPr dirty="0" sz="2000" spc="5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5">
                <a:solidFill>
                  <a:srgbClr val="4471C4"/>
                </a:solidFill>
                <a:latin typeface="Microsoft Sans Serif"/>
                <a:cs typeface="Microsoft Sans Serif"/>
              </a:rPr>
              <a:t>психологического </a:t>
            </a:r>
            <a:r>
              <a:rPr dirty="0" sz="2000" spc="-515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30">
                <a:solidFill>
                  <a:srgbClr val="4471C4"/>
                </a:solidFill>
                <a:latin typeface="Microsoft Sans Serif"/>
                <a:cs typeface="Microsoft Sans Serif"/>
              </a:rPr>
              <a:t>комфорта.</a:t>
            </a:r>
            <a:endParaRPr sz="20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444752" y="4618299"/>
            <a:ext cx="3111500" cy="2068830"/>
            <a:chOff x="1444752" y="4618299"/>
            <a:chExt cx="3111500" cy="206883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622936" y="4618299"/>
              <a:ext cx="2887505" cy="263408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44752" y="4751831"/>
              <a:ext cx="2948178" cy="567690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1444752" y="5026151"/>
              <a:ext cx="2981706" cy="567690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1455420" y="5570219"/>
              <a:ext cx="3083813" cy="567690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455420" y="5844539"/>
              <a:ext cx="2786634" cy="567690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455420" y="6118860"/>
              <a:ext cx="3100578" cy="567690"/>
            </a:xfrm>
            <a:prstGeom prst="rect">
              <a:avLst/>
            </a:prstGeom>
          </p:spPr>
        </p:pic>
      </p:grpSp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688340" y="270128"/>
            <a:ext cx="6239510" cy="5137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3200" spc="-5"/>
              <a:t>Современное</a:t>
            </a:r>
            <a:r>
              <a:rPr dirty="0" sz="3200" spc="-55"/>
              <a:t> </a:t>
            </a:r>
            <a:r>
              <a:rPr dirty="0" sz="3200" spc="-10"/>
              <a:t>учебное</a:t>
            </a:r>
            <a:r>
              <a:rPr dirty="0" sz="3200" spc="-40"/>
              <a:t> </a:t>
            </a:r>
            <a:r>
              <a:rPr dirty="0" sz="3200" spc="-10"/>
              <a:t>занятие</a:t>
            </a:r>
            <a:endParaRPr sz="3200"/>
          </a:p>
        </p:txBody>
      </p:sp>
      <p:sp>
        <p:nvSpPr>
          <p:cNvPr id="10" name="object 10"/>
          <p:cNvSpPr/>
          <p:nvPr/>
        </p:nvSpPr>
        <p:spPr>
          <a:xfrm>
            <a:off x="809244" y="3723131"/>
            <a:ext cx="460375" cy="3124200"/>
          </a:xfrm>
          <a:custGeom>
            <a:avLst/>
            <a:gdLst/>
            <a:ahLst/>
            <a:cxnLst/>
            <a:rect l="l" t="t" r="r" b="b"/>
            <a:pathLst>
              <a:path w="460375" h="3124200">
                <a:moveTo>
                  <a:pt x="460248" y="0"/>
                </a:moveTo>
                <a:lnTo>
                  <a:pt x="0" y="0"/>
                </a:lnTo>
                <a:lnTo>
                  <a:pt x="0" y="3124200"/>
                </a:lnTo>
                <a:lnTo>
                  <a:pt x="460248" y="3124200"/>
                </a:lnTo>
                <a:lnTo>
                  <a:pt x="460248" y="0"/>
                </a:lnTo>
                <a:close/>
              </a:path>
            </a:pathLst>
          </a:custGeom>
          <a:solidFill>
            <a:srgbClr val="DEE2EB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 txBox="1"/>
          <p:nvPr/>
        </p:nvSpPr>
        <p:spPr>
          <a:xfrm>
            <a:off x="864126" y="4566196"/>
            <a:ext cx="366395" cy="1442720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2755"/>
              </a:lnSpc>
            </a:pPr>
            <a:r>
              <a:rPr dirty="0" sz="2400" spc="-10" b="1">
                <a:solidFill>
                  <a:srgbClr val="006FC0"/>
                </a:solidFill>
                <a:latin typeface="Arial"/>
                <a:cs typeface="Arial"/>
              </a:rPr>
              <a:t>Максимы</a:t>
            </a:r>
            <a:endParaRPr sz="2400">
              <a:latin typeface="Arial"/>
              <a:cs typeface="Arial"/>
            </a:endParaRPr>
          </a:p>
        </p:txBody>
      </p:sp>
      <p:grpSp>
        <p:nvGrpSpPr>
          <p:cNvPr id="12" name="object 12"/>
          <p:cNvGrpSpPr/>
          <p:nvPr/>
        </p:nvGrpSpPr>
        <p:grpSpPr>
          <a:xfrm>
            <a:off x="1426463" y="3842552"/>
            <a:ext cx="3163570" cy="697230"/>
            <a:chOff x="1426463" y="3842552"/>
            <a:chExt cx="3163570" cy="697230"/>
          </a:xfrm>
        </p:grpSpPr>
        <p:pic>
          <p:nvPicPr>
            <p:cNvPr id="13" name="object 1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591019" y="3842552"/>
              <a:ext cx="2998558" cy="208909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1426463" y="3971544"/>
              <a:ext cx="1529334" cy="567690"/>
            </a:xfrm>
            <a:prstGeom prst="rect">
              <a:avLst/>
            </a:prstGeom>
          </p:spPr>
        </p:pic>
      </p:grpSp>
      <p:sp>
        <p:nvSpPr>
          <p:cNvPr id="15" name="object 15"/>
          <p:cNvSpPr/>
          <p:nvPr/>
        </p:nvSpPr>
        <p:spPr>
          <a:xfrm>
            <a:off x="4741926" y="3723894"/>
            <a:ext cx="101600" cy="2745105"/>
          </a:xfrm>
          <a:custGeom>
            <a:avLst/>
            <a:gdLst/>
            <a:ahLst/>
            <a:cxnLst/>
            <a:rect l="l" t="t" r="r" b="b"/>
            <a:pathLst>
              <a:path w="101600" h="2745104">
                <a:moveTo>
                  <a:pt x="0" y="0"/>
                </a:moveTo>
                <a:lnTo>
                  <a:pt x="101600" y="2744787"/>
                </a:lnTo>
              </a:path>
            </a:pathLst>
          </a:custGeom>
          <a:ln w="38100">
            <a:solidFill>
              <a:srgbClr val="0071BB"/>
            </a:solidFill>
          </a:ln>
        </p:spPr>
        <p:txBody>
          <a:bodyPr wrap="square" lIns="0" tIns="0" rIns="0" bIns="0" rtlCol="0"/>
          <a:lstStyle/>
          <a:p/>
        </p:txBody>
      </p:sp>
      <p:pic>
        <p:nvPicPr>
          <p:cNvPr id="16" name="object 16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5071871" y="3857244"/>
            <a:ext cx="3168396" cy="2113788"/>
          </a:xfrm>
          <a:prstGeom prst="rect">
            <a:avLst/>
          </a:prstGeom>
        </p:spPr>
      </p:pic>
      <p:grpSp>
        <p:nvGrpSpPr>
          <p:cNvPr id="17" name="object 17"/>
          <p:cNvGrpSpPr/>
          <p:nvPr/>
        </p:nvGrpSpPr>
        <p:grpSpPr>
          <a:xfrm>
            <a:off x="929639" y="1364528"/>
            <a:ext cx="7435215" cy="1946910"/>
            <a:chOff x="929639" y="1364528"/>
            <a:chExt cx="7435215" cy="1946910"/>
          </a:xfrm>
        </p:grpSpPr>
        <p:pic>
          <p:nvPicPr>
            <p:cNvPr id="18" name="object 18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091070" y="1364528"/>
              <a:ext cx="5400569" cy="258866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929639" y="1548383"/>
              <a:ext cx="432053" cy="528065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1260347" y="1523999"/>
              <a:ext cx="2593086" cy="567689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929639" y="1853183"/>
              <a:ext cx="432053" cy="528065"/>
            </a:xfrm>
            <a:prstGeom prst="rect">
              <a:avLst/>
            </a:prstGeom>
          </p:spPr>
        </p:pic>
        <p:pic>
          <p:nvPicPr>
            <p:cNvPr id="22" name="object 22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1260347" y="1828800"/>
              <a:ext cx="2588514" cy="567689"/>
            </a:xfrm>
            <a:prstGeom prst="rect">
              <a:avLst/>
            </a:prstGeom>
          </p:spPr>
        </p:pic>
        <p:pic>
          <p:nvPicPr>
            <p:cNvPr id="23" name="object 23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929639" y="2157983"/>
              <a:ext cx="432053" cy="528065"/>
            </a:xfrm>
            <a:prstGeom prst="rect">
              <a:avLst/>
            </a:prstGeom>
          </p:spPr>
        </p:pic>
        <p:pic>
          <p:nvPicPr>
            <p:cNvPr id="24" name="object 24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1260347" y="2133600"/>
              <a:ext cx="5205222" cy="567689"/>
            </a:xfrm>
            <a:prstGeom prst="rect">
              <a:avLst/>
            </a:prstGeom>
          </p:spPr>
        </p:pic>
        <p:pic>
          <p:nvPicPr>
            <p:cNvPr id="25" name="object 25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929639" y="2462783"/>
              <a:ext cx="432053" cy="528065"/>
            </a:xfrm>
            <a:prstGeom prst="rect">
              <a:avLst/>
            </a:prstGeom>
          </p:spPr>
        </p:pic>
        <p:pic>
          <p:nvPicPr>
            <p:cNvPr id="26" name="object 26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1260347" y="2438400"/>
              <a:ext cx="7104126" cy="567689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1260347" y="2743200"/>
              <a:ext cx="1998726" cy="567689"/>
            </a:xfrm>
            <a:prstGeom prst="rect">
              <a:avLst/>
            </a:prstGeom>
          </p:spPr>
        </p:pic>
      </p:grpSp>
      <p:sp>
        <p:nvSpPr>
          <p:cNvPr id="28" name="object 28"/>
          <p:cNvSpPr txBox="1"/>
          <p:nvPr/>
        </p:nvSpPr>
        <p:spPr>
          <a:xfrm>
            <a:off x="1064767" y="1282953"/>
            <a:ext cx="7064375" cy="523176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5">
                <a:solidFill>
                  <a:srgbClr val="006FC0"/>
                </a:solidFill>
                <a:latin typeface="Microsoft Sans Serif"/>
                <a:cs typeface="Microsoft Sans Serif"/>
              </a:rPr>
              <a:t>Основные</a:t>
            </a:r>
            <a:r>
              <a:rPr dirty="0" sz="2000" spc="-3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0">
                <a:solidFill>
                  <a:srgbClr val="006FC0"/>
                </a:solidFill>
                <a:latin typeface="Microsoft Sans Serif"/>
                <a:cs typeface="Microsoft Sans Serif"/>
              </a:rPr>
              <a:t>проектируемые</a:t>
            </a:r>
            <a:r>
              <a:rPr dirty="0" sz="200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5">
                <a:solidFill>
                  <a:srgbClr val="006FC0"/>
                </a:solidFill>
                <a:latin typeface="Microsoft Sans Serif"/>
                <a:cs typeface="Microsoft Sans Serif"/>
              </a:rPr>
              <a:t>компоненты</a:t>
            </a:r>
            <a:r>
              <a:rPr dirty="0" sz="2000" spc="-1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5">
                <a:solidFill>
                  <a:srgbClr val="006FC0"/>
                </a:solidFill>
                <a:latin typeface="Microsoft Sans Serif"/>
                <a:cs typeface="Microsoft Sans Serif"/>
              </a:rPr>
              <a:t>урока:</a:t>
            </a:r>
            <a:endParaRPr sz="2000">
              <a:latin typeface="Microsoft Sans Serif"/>
              <a:cs typeface="Microsoft Sans Serif"/>
            </a:endParaRPr>
          </a:p>
          <a:p>
            <a:pPr marL="355600" indent="-342900">
              <a:lnSpc>
                <a:spcPct val="100000"/>
              </a:lnSpc>
              <a:buFont typeface="Wingdings"/>
              <a:buChar char=""/>
              <a:tabLst>
                <a:tab pos="354965" algn="l"/>
                <a:tab pos="355600" algn="l"/>
              </a:tabLst>
            </a:pPr>
            <a:r>
              <a:rPr dirty="0" sz="2000" spc="-15">
                <a:solidFill>
                  <a:srgbClr val="006FC0"/>
                </a:solidFill>
                <a:latin typeface="Microsoft Sans Serif"/>
                <a:cs typeface="Microsoft Sans Serif"/>
              </a:rPr>
              <a:t>определение</a:t>
            </a:r>
            <a:r>
              <a:rPr dirty="0" sz="2000" spc="-7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0">
                <a:solidFill>
                  <a:srgbClr val="006FC0"/>
                </a:solidFill>
                <a:latin typeface="Microsoft Sans Serif"/>
                <a:cs typeface="Microsoft Sans Serif"/>
              </a:rPr>
              <a:t>цели,</a:t>
            </a:r>
            <a:endParaRPr sz="2000">
              <a:latin typeface="Microsoft Sans Serif"/>
              <a:cs typeface="Microsoft Sans Serif"/>
            </a:endParaRPr>
          </a:p>
          <a:p>
            <a:pPr marL="355600" indent="-342900">
              <a:lnSpc>
                <a:spcPct val="100000"/>
              </a:lnSpc>
              <a:buFont typeface="Wingdings"/>
              <a:buChar char=""/>
              <a:tabLst>
                <a:tab pos="354965" algn="l"/>
                <a:tab pos="355600" algn="l"/>
              </a:tabLst>
            </a:pPr>
            <a:r>
              <a:rPr dirty="0" sz="2000" spc="-10">
                <a:solidFill>
                  <a:srgbClr val="006FC0"/>
                </a:solidFill>
                <a:latin typeface="Microsoft Sans Serif"/>
                <a:cs typeface="Microsoft Sans Serif"/>
              </a:rPr>
              <a:t>отбор</a:t>
            </a:r>
            <a:r>
              <a:rPr dirty="0" sz="2000" spc="-5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5">
                <a:solidFill>
                  <a:srgbClr val="006FC0"/>
                </a:solidFill>
                <a:latin typeface="Microsoft Sans Serif"/>
                <a:cs typeface="Microsoft Sans Serif"/>
              </a:rPr>
              <a:t>содержания,</a:t>
            </a:r>
            <a:endParaRPr sz="2000">
              <a:latin typeface="Microsoft Sans Serif"/>
              <a:cs typeface="Microsoft Sans Serif"/>
            </a:endParaRPr>
          </a:p>
          <a:p>
            <a:pPr marL="355600" indent="-342900">
              <a:lnSpc>
                <a:spcPct val="100000"/>
              </a:lnSpc>
              <a:buFont typeface="Wingdings"/>
              <a:buChar char=""/>
              <a:tabLst>
                <a:tab pos="354965" algn="l"/>
                <a:tab pos="355600" algn="l"/>
              </a:tabLst>
            </a:pPr>
            <a:r>
              <a:rPr dirty="0" sz="2000" spc="-15">
                <a:solidFill>
                  <a:srgbClr val="006FC0"/>
                </a:solidFill>
                <a:latin typeface="Microsoft Sans Serif"/>
                <a:cs typeface="Microsoft Sans Serif"/>
              </a:rPr>
              <a:t>проектирование</a:t>
            </a:r>
            <a:r>
              <a:rPr dirty="0" sz="2000" spc="-2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5">
                <a:solidFill>
                  <a:srgbClr val="006FC0"/>
                </a:solidFill>
                <a:latin typeface="Microsoft Sans Serif"/>
                <a:cs typeface="Microsoft Sans Serif"/>
              </a:rPr>
              <a:t>системы </a:t>
            </a:r>
            <a:r>
              <a:rPr dirty="0" sz="2000" spc="-10">
                <a:solidFill>
                  <a:srgbClr val="006FC0"/>
                </a:solidFill>
                <a:latin typeface="Microsoft Sans Serif"/>
                <a:cs typeface="Microsoft Sans Serif"/>
              </a:rPr>
              <a:t>учебных</a:t>
            </a:r>
            <a:r>
              <a:rPr dirty="0" sz="2000" spc="1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30">
                <a:solidFill>
                  <a:srgbClr val="006FC0"/>
                </a:solidFill>
                <a:latin typeface="Microsoft Sans Serif"/>
                <a:cs typeface="Microsoft Sans Serif"/>
              </a:rPr>
              <a:t>задач,</a:t>
            </a:r>
            <a:endParaRPr sz="2000">
              <a:latin typeface="Microsoft Sans Serif"/>
              <a:cs typeface="Microsoft Sans Serif"/>
            </a:endParaRPr>
          </a:p>
          <a:p>
            <a:pPr marL="355600" marR="5080" indent="-342900">
              <a:lnSpc>
                <a:spcPct val="100000"/>
              </a:lnSpc>
              <a:buFont typeface="Wingdings"/>
              <a:buChar char=""/>
              <a:tabLst>
                <a:tab pos="354965" algn="l"/>
                <a:tab pos="355600" algn="l"/>
              </a:tabLst>
            </a:pPr>
            <a:r>
              <a:rPr dirty="0" sz="2000">
                <a:solidFill>
                  <a:srgbClr val="006FC0"/>
                </a:solidFill>
                <a:latin typeface="Microsoft Sans Serif"/>
                <a:cs typeface="Microsoft Sans Serif"/>
              </a:rPr>
              <a:t>выбор</a:t>
            </a:r>
            <a:r>
              <a:rPr dirty="0" sz="2000" spc="-15">
                <a:solidFill>
                  <a:srgbClr val="006FC0"/>
                </a:solidFill>
                <a:latin typeface="Microsoft Sans Serif"/>
                <a:cs typeface="Microsoft Sans Serif"/>
              </a:rPr>
              <a:t> форм</a:t>
            </a:r>
            <a:r>
              <a:rPr dirty="0" sz="2000" spc="2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0">
                <a:solidFill>
                  <a:srgbClr val="006FC0"/>
                </a:solidFill>
                <a:latin typeface="Microsoft Sans Serif"/>
                <a:cs typeface="Microsoft Sans Serif"/>
              </a:rPr>
              <a:t>организации</a:t>
            </a:r>
            <a:r>
              <a:rPr dirty="0" sz="2000" spc="-3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0">
                <a:solidFill>
                  <a:srgbClr val="006FC0"/>
                </a:solidFill>
                <a:latin typeface="Microsoft Sans Serif"/>
                <a:cs typeface="Microsoft Sans Serif"/>
              </a:rPr>
              <a:t>учебной деятельности</a:t>
            </a:r>
            <a:r>
              <a:rPr dirty="0" sz="2000" spc="-2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5">
                <a:solidFill>
                  <a:srgbClr val="006FC0"/>
                </a:solidFill>
                <a:latin typeface="Microsoft Sans Serif"/>
                <a:cs typeface="Microsoft Sans Serif"/>
              </a:rPr>
              <a:t>на</a:t>
            </a:r>
            <a:r>
              <a:rPr dirty="0" sz="2000" spc="1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0">
                <a:solidFill>
                  <a:srgbClr val="006FC0"/>
                </a:solidFill>
                <a:latin typeface="Microsoft Sans Serif"/>
                <a:cs typeface="Microsoft Sans Serif"/>
              </a:rPr>
              <a:t>всех </a:t>
            </a:r>
            <a:r>
              <a:rPr dirty="0" sz="2000" spc="-51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0">
                <a:solidFill>
                  <a:srgbClr val="006FC0"/>
                </a:solidFill>
                <a:latin typeface="Microsoft Sans Serif"/>
                <a:cs typeface="Microsoft Sans Serif"/>
              </a:rPr>
              <a:t>этапах</a:t>
            </a:r>
            <a:r>
              <a:rPr dirty="0" sz="2000" spc="1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5">
                <a:solidFill>
                  <a:srgbClr val="006FC0"/>
                </a:solidFill>
                <a:latin typeface="Microsoft Sans Serif"/>
                <a:cs typeface="Microsoft Sans Serif"/>
              </a:rPr>
              <a:t>урока.</a:t>
            </a:r>
            <a:endParaRPr sz="20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</a:pPr>
            <a:endParaRPr sz="22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550">
              <a:latin typeface="Microsoft Sans Serif"/>
              <a:cs typeface="Microsoft Sans Serif"/>
            </a:endParaRPr>
          </a:p>
          <a:p>
            <a:pPr marL="521970" marR="3546475">
              <a:lnSpc>
                <a:spcPts val="2160"/>
              </a:lnSpc>
              <a:spcBef>
                <a:spcPts val="5"/>
              </a:spcBef>
            </a:pPr>
            <a:r>
              <a:rPr dirty="0" sz="2000" spc="-10">
                <a:solidFill>
                  <a:srgbClr val="006FC0"/>
                </a:solidFill>
                <a:latin typeface="Microsoft Sans Serif"/>
                <a:cs typeface="Microsoft Sans Serif"/>
              </a:rPr>
              <a:t>Учебное</a:t>
            </a:r>
            <a:r>
              <a:rPr dirty="0" sz="2000" spc="-20">
                <a:solidFill>
                  <a:srgbClr val="006FC0"/>
                </a:solidFill>
                <a:latin typeface="Microsoft Sans Serif"/>
                <a:cs typeface="Microsoft Sans Serif"/>
              </a:rPr>
              <a:t> занятие</a:t>
            </a:r>
            <a:r>
              <a:rPr dirty="0" sz="2000" spc="-1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5">
                <a:solidFill>
                  <a:srgbClr val="006FC0"/>
                </a:solidFill>
                <a:latin typeface="Microsoft Sans Serif"/>
                <a:cs typeface="Microsoft Sans Serif"/>
              </a:rPr>
              <a:t>состоит </a:t>
            </a:r>
            <a:r>
              <a:rPr dirty="0" sz="2000" spc="-52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40">
                <a:solidFill>
                  <a:srgbClr val="006FC0"/>
                </a:solidFill>
                <a:latin typeface="Microsoft Sans Serif"/>
                <a:cs typeface="Microsoft Sans Serif"/>
              </a:rPr>
              <a:t>из</a:t>
            </a:r>
            <a:r>
              <a:rPr dirty="0" sz="2000" spc="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0">
                <a:solidFill>
                  <a:srgbClr val="006FC0"/>
                </a:solidFill>
                <a:latin typeface="Microsoft Sans Serif"/>
                <a:cs typeface="Microsoft Sans Serif"/>
              </a:rPr>
              <a:t>этапов</a:t>
            </a:r>
            <a:endParaRPr sz="2000">
              <a:latin typeface="Microsoft Sans Serif"/>
              <a:cs typeface="Microsoft Sans Serif"/>
            </a:endParaRPr>
          </a:p>
          <a:p>
            <a:pPr marL="539750" marR="3615690">
              <a:lnSpc>
                <a:spcPts val="2160"/>
              </a:lnSpc>
              <a:spcBef>
                <a:spcPts val="1814"/>
              </a:spcBef>
            </a:pPr>
            <a:r>
              <a:rPr dirty="0" sz="2000" spc="5">
                <a:solidFill>
                  <a:srgbClr val="006FC0"/>
                </a:solidFill>
                <a:latin typeface="Microsoft Sans Serif"/>
                <a:cs typeface="Microsoft Sans Serif"/>
              </a:rPr>
              <a:t>На</a:t>
            </a:r>
            <a:r>
              <a:rPr dirty="0" sz="2000" spc="-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5">
                <a:solidFill>
                  <a:srgbClr val="006FC0"/>
                </a:solidFill>
                <a:latin typeface="Microsoft Sans Serif"/>
                <a:cs typeface="Microsoft Sans Serif"/>
              </a:rPr>
              <a:t>всех</a:t>
            </a:r>
            <a:r>
              <a:rPr dirty="0" sz="200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0">
                <a:solidFill>
                  <a:srgbClr val="006FC0"/>
                </a:solidFill>
                <a:latin typeface="Microsoft Sans Serif"/>
                <a:cs typeface="Microsoft Sans Serif"/>
              </a:rPr>
              <a:t>этапах</a:t>
            </a:r>
            <a:r>
              <a:rPr dirty="0" sz="2000" spc="2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0">
                <a:solidFill>
                  <a:srgbClr val="006FC0"/>
                </a:solidFill>
                <a:latin typeface="Microsoft Sans Serif"/>
                <a:cs typeface="Microsoft Sans Serif"/>
              </a:rPr>
              <a:t>учебного </a:t>
            </a:r>
            <a:r>
              <a:rPr dirty="0" sz="2000" spc="-51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5">
                <a:solidFill>
                  <a:srgbClr val="006FC0"/>
                </a:solidFill>
                <a:latin typeface="Microsoft Sans Serif"/>
                <a:cs typeface="Microsoft Sans Serif"/>
              </a:rPr>
              <a:t>занятия </a:t>
            </a:r>
            <a:r>
              <a:rPr dirty="0" sz="2000" spc="-30">
                <a:solidFill>
                  <a:srgbClr val="006FC0"/>
                </a:solidFill>
                <a:latin typeface="Microsoft Sans Serif"/>
                <a:cs typeface="Microsoft Sans Serif"/>
              </a:rPr>
              <a:t>организуется </a:t>
            </a:r>
            <a:r>
              <a:rPr dirty="0" sz="2000" spc="-2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0">
                <a:solidFill>
                  <a:srgbClr val="006FC0"/>
                </a:solidFill>
                <a:latin typeface="Microsoft Sans Serif"/>
                <a:cs typeface="Microsoft Sans Serif"/>
              </a:rPr>
              <a:t>учебная деятельность</a:t>
            </a:r>
            <a:endParaRPr sz="20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1850">
              <a:latin typeface="Microsoft Sans Serif"/>
              <a:cs typeface="Microsoft Sans Serif"/>
            </a:endParaRPr>
          </a:p>
          <a:p>
            <a:pPr marL="550545" marR="3743960">
              <a:lnSpc>
                <a:spcPct val="90000"/>
              </a:lnSpc>
            </a:pPr>
            <a:r>
              <a:rPr dirty="0" sz="2000" spc="-10">
                <a:solidFill>
                  <a:srgbClr val="006FC0"/>
                </a:solidFill>
                <a:latin typeface="Microsoft Sans Serif"/>
                <a:cs typeface="Microsoft Sans Serif"/>
              </a:rPr>
              <a:t>Учебная деятельность </a:t>
            </a:r>
            <a:r>
              <a:rPr dirty="0" sz="2000" spc="-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0">
                <a:solidFill>
                  <a:srgbClr val="006FC0"/>
                </a:solidFill>
                <a:latin typeface="Microsoft Sans Serif"/>
                <a:cs typeface="Microsoft Sans Serif"/>
              </a:rPr>
              <a:t>представляет</a:t>
            </a:r>
            <a:r>
              <a:rPr dirty="0" sz="200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5">
                <a:solidFill>
                  <a:srgbClr val="006FC0"/>
                </a:solidFill>
                <a:latin typeface="Microsoft Sans Serif"/>
                <a:cs typeface="Microsoft Sans Serif"/>
              </a:rPr>
              <a:t>собой </a:t>
            </a:r>
            <a:r>
              <a:rPr dirty="0" sz="2000" spc="1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0">
                <a:solidFill>
                  <a:srgbClr val="006FC0"/>
                </a:solidFill>
                <a:latin typeface="Microsoft Sans Serif"/>
                <a:cs typeface="Microsoft Sans Serif"/>
              </a:rPr>
              <a:t>систему</a:t>
            </a:r>
            <a:r>
              <a:rPr dirty="0" sz="2000" spc="-3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0">
                <a:solidFill>
                  <a:srgbClr val="006FC0"/>
                </a:solidFill>
                <a:latin typeface="Microsoft Sans Serif"/>
                <a:cs typeface="Microsoft Sans Serif"/>
              </a:rPr>
              <a:t>учебных</a:t>
            </a:r>
            <a:r>
              <a:rPr dirty="0" sz="2000" spc="-2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35">
                <a:solidFill>
                  <a:srgbClr val="006FC0"/>
                </a:solidFill>
                <a:latin typeface="Microsoft Sans Serif"/>
                <a:cs typeface="Microsoft Sans Serif"/>
              </a:rPr>
              <a:t>задач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8715502" y="6516836"/>
            <a:ext cx="161290" cy="1962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 sz="1200" spc="-5">
                <a:solidFill>
                  <a:srgbClr val="FFFFFF"/>
                </a:solidFill>
                <a:latin typeface="Microsoft Sans Serif"/>
                <a:cs typeface="Microsoft Sans Serif"/>
              </a:rPr>
              <a:t>3</a:t>
            </a:fld>
            <a:endParaRPr sz="12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88340" y="20523"/>
            <a:ext cx="6557009" cy="100203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Этапы</a:t>
            </a:r>
            <a:r>
              <a:rPr dirty="0" sz="3200" spc="-35"/>
              <a:t> </a:t>
            </a:r>
            <a:r>
              <a:rPr dirty="0" sz="3200" spc="-15"/>
              <a:t>комбинированного</a:t>
            </a:r>
            <a:r>
              <a:rPr dirty="0" sz="3200" spc="-65"/>
              <a:t> </a:t>
            </a:r>
            <a:r>
              <a:rPr dirty="0" sz="3200" spc="-10"/>
              <a:t>урока </a:t>
            </a:r>
            <a:r>
              <a:rPr dirty="0" sz="3200" spc="-875"/>
              <a:t> </a:t>
            </a:r>
            <a:r>
              <a:rPr dirty="0" sz="3200"/>
              <a:t>и</a:t>
            </a:r>
            <a:r>
              <a:rPr dirty="0" sz="3200" spc="-20"/>
              <a:t> </a:t>
            </a:r>
            <a:r>
              <a:rPr dirty="0" sz="3200" spc="-10"/>
              <a:t>учебная </a:t>
            </a:r>
            <a:r>
              <a:rPr dirty="0" sz="3200" spc="-5"/>
              <a:t>деятельность</a:t>
            </a:r>
            <a:endParaRPr sz="3200"/>
          </a:p>
        </p:txBody>
      </p:sp>
      <p:sp>
        <p:nvSpPr>
          <p:cNvPr id="3" name="object 3"/>
          <p:cNvSpPr txBox="1"/>
          <p:nvPr/>
        </p:nvSpPr>
        <p:spPr>
          <a:xfrm>
            <a:off x="667918" y="1895983"/>
            <a:ext cx="3277235" cy="2956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33020">
              <a:lnSpc>
                <a:spcPct val="100000"/>
              </a:lnSpc>
              <a:spcBef>
                <a:spcPts val="100"/>
              </a:spcBef>
            </a:pPr>
            <a:r>
              <a:rPr dirty="0" sz="1800" spc="-15">
                <a:solidFill>
                  <a:srgbClr val="001F5F"/>
                </a:solidFill>
                <a:latin typeface="Microsoft Sans Serif"/>
                <a:cs typeface="Microsoft Sans Serif"/>
              </a:rPr>
              <a:t>Мотивационно-целевой</a:t>
            </a:r>
            <a:r>
              <a:rPr dirty="0" sz="1800" spc="15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0">
                <a:solidFill>
                  <a:srgbClr val="001F5F"/>
                </a:solidFill>
                <a:latin typeface="Microsoft Sans Serif"/>
                <a:cs typeface="Microsoft Sans Serif"/>
              </a:rPr>
              <a:t>этап</a:t>
            </a:r>
            <a:endParaRPr sz="1800">
              <a:latin typeface="Microsoft Sans Serif"/>
              <a:cs typeface="Microsoft Sans Serif"/>
            </a:endParaRPr>
          </a:p>
          <a:p>
            <a:pPr marL="12700" marR="5080">
              <a:lnSpc>
                <a:spcPct val="322700"/>
              </a:lnSpc>
              <a:spcBef>
                <a:spcPts val="5"/>
              </a:spcBef>
            </a:pPr>
            <a:r>
              <a:rPr dirty="0" sz="1800" spc="-20">
                <a:solidFill>
                  <a:srgbClr val="001F5F"/>
                </a:solidFill>
                <a:latin typeface="Microsoft Sans Serif"/>
                <a:cs typeface="Microsoft Sans Serif"/>
              </a:rPr>
              <a:t>Актуализация </a:t>
            </a:r>
            <a:r>
              <a:rPr dirty="0" sz="1800" spc="-10">
                <a:solidFill>
                  <a:srgbClr val="001F5F"/>
                </a:solidFill>
                <a:latin typeface="Microsoft Sans Serif"/>
                <a:cs typeface="Microsoft Sans Serif"/>
              </a:rPr>
              <a:t>опорных</a:t>
            </a:r>
            <a:r>
              <a:rPr dirty="0" sz="1800" spc="25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0">
                <a:solidFill>
                  <a:srgbClr val="001F5F"/>
                </a:solidFill>
                <a:latin typeface="Microsoft Sans Serif"/>
                <a:cs typeface="Microsoft Sans Serif"/>
              </a:rPr>
              <a:t>знаний </a:t>
            </a:r>
            <a:r>
              <a:rPr dirty="0" sz="1800" spc="-459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5">
                <a:solidFill>
                  <a:srgbClr val="001F5F"/>
                </a:solidFill>
                <a:latin typeface="Microsoft Sans Serif"/>
                <a:cs typeface="Microsoft Sans Serif"/>
              </a:rPr>
              <a:t>Изучение</a:t>
            </a:r>
            <a:r>
              <a:rPr dirty="0" sz="1800" spc="4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0">
                <a:solidFill>
                  <a:srgbClr val="001F5F"/>
                </a:solidFill>
                <a:latin typeface="Microsoft Sans Serif"/>
                <a:cs typeface="Microsoft Sans Serif"/>
              </a:rPr>
              <a:t>нового</a:t>
            </a:r>
            <a:r>
              <a:rPr dirty="0" sz="1800" spc="15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5">
                <a:solidFill>
                  <a:srgbClr val="001F5F"/>
                </a:solidFill>
                <a:latin typeface="Microsoft Sans Serif"/>
                <a:cs typeface="Microsoft Sans Serif"/>
              </a:rPr>
              <a:t>материала </a:t>
            </a:r>
            <a:r>
              <a:rPr dirty="0" sz="1800" spc="-1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0">
                <a:solidFill>
                  <a:srgbClr val="001F5F"/>
                </a:solidFill>
                <a:latin typeface="Microsoft Sans Serif"/>
                <a:cs typeface="Microsoft Sans Serif"/>
              </a:rPr>
              <a:t>Самоконтроль</a:t>
            </a:r>
            <a:r>
              <a:rPr dirty="0" sz="1800" spc="5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5">
                <a:solidFill>
                  <a:srgbClr val="001F5F"/>
                </a:solidFill>
                <a:latin typeface="Microsoft Sans Serif"/>
                <a:cs typeface="Microsoft Sans Serif"/>
              </a:rPr>
              <a:t>и</a:t>
            </a:r>
            <a:r>
              <a:rPr dirty="0" sz="1800" spc="10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0">
                <a:solidFill>
                  <a:srgbClr val="001F5F"/>
                </a:solidFill>
                <a:latin typeface="Microsoft Sans Serif"/>
                <a:cs typeface="Microsoft Sans Serif"/>
              </a:rPr>
              <a:t>самооценка</a:t>
            </a:r>
            <a:endParaRPr sz="1800">
              <a:latin typeface="Microsoft Sans Serif"/>
              <a:cs typeface="Microsoft Sans Serif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693216" y="5666943"/>
            <a:ext cx="2134235" cy="57404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800" spc="-25">
                <a:solidFill>
                  <a:srgbClr val="001F5F"/>
                </a:solidFill>
                <a:latin typeface="Microsoft Sans Serif"/>
                <a:cs typeface="Microsoft Sans Serif"/>
              </a:rPr>
              <a:t>Рефлексия</a:t>
            </a:r>
            <a:r>
              <a:rPr dirty="0" sz="1800" spc="-65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5">
                <a:solidFill>
                  <a:srgbClr val="001F5F"/>
                </a:solidFill>
                <a:latin typeface="Microsoft Sans Serif"/>
                <a:cs typeface="Microsoft Sans Serif"/>
              </a:rPr>
              <a:t>учебной </a:t>
            </a:r>
            <a:r>
              <a:rPr dirty="0" sz="1800" spc="-465">
                <a:solidFill>
                  <a:srgbClr val="001F5F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0">
                <a:solidFill>
                  <a:srgbClr val="001F5F"/>
                </a:solidFill>
                <a:latin typeface="Microsoft Sans Serif"/>
                <a:cs typeface="Microsoft Sans Serif"/>
              </a:rPr>
              <a:t>деятельности</a:t>
            </a:r>
            <a:endParaRPr sz="1800">
              <a:latin typeface="Microsoft Sans Serif"/>
              <a:cs typeface="Microsoft Sans Serif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5108828" y="1619503"/>
            <a:ext cx="2574925" cy="848994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1800" spc="-5">
                <a:solidFill>
                  <a:srgbClr val="006FC0"/>
                </a:solidFill>
                <a:latin typeface="Microsoft Sans Serif"/>
                <a:cs typeface="Microsoft Sans Serif"/>
              </a:rPr>
              <a:t>Принятие</a:t>
            </a:r>
            <a:r>
              <a:rPr dirty="0" sz="1800" spc="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0">
                <a:solidFill>
                  <a:srgbClr val="006FC0"/>
                </a:solidFill>
                <a:latin typeface="Microsoft Sans Serif"/>
                <a:cs typeface="Microsoft Sans Serif"/>
              </a:rPr>
              <a:t>проблемы, </a:t>
            </a: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 формулирование</a:t>
            </a:r>
            <a:r>
              <a:rPr dirty="0" sz="1800" spc="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0">
                <a:solidFill>
                  <a:srgbClr val="006FC0"/>
                </a:solidFill>
                <a:latin typeface="Microsoft Sans Serif"/>
                <a:cs typeface="Microsoft Sans Serif"/>
              </a:rPr>
              <a:t>целей </a:t>
            </a:r>
            <a:r>
              <a:rPr dirty="0" sz="1800" spc="-46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0">
                <a:solidFill>
                  <a:srgbClr val="006FC0"/>
                </a:solidFill>
                <a:latin typeface="Microsoft Sans Serif"/>
                <a:cs typeface="Microsoft Sans Serif"/>
              </a:rPr>
              <a:t>учебного</a:t>
            </a:r>
            <a:r>
              <a:rPr dirty="0" sz="1800" spc="4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0">
                <a:solidFill>
                  <a:srgbClr val="006FC0"/>
                </a:solidFill>
                <a:latin typeface="Microsoft Sans Serif"/>
                <a:cs typeface="Microsoft Sans Serif"/>
              </a:rPr>
              <a:t>занятия</a:t>
            </a:r>
            <a:endParaRPr sz="1800">
              <a:latin typeface="Microsoft Sans Serif"/>
              <a:cs typeface="Microsoft Sans Serif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121402" y="3227654"/>
            <a:ext cx="2618740" cy="3003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20">
                <a:solidFill>
                  <a:srgbClr val="006FC0"/>
                </a:solidFill>
                <a:latin typeface="Microsoft Sans Serif"/>
                <a:cs typeface="Microsoft Sans Serif"/>
              </a:rPr>
              <a:t>Решение</a:t>
            </a:r>
            <a:r>
              <a:rPr dirty="0" sz="1800" spc="3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учебных</a:t>
            </a:r>
            <a:r>
              <a:rPr dirty="0" sz="1800" spc="3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30">
                <a:solidFill>
                  <a:srgbClr val="006FC0"/>
                </a:solidFill>
                <a:latin typeface="Microsoft Sans Serif"/>
                <a:cs typeface="Microsoft Sans Serif"/>
              </a:rPr>
              <a:t>задач</a:t>
            </a:r>
            <a:endParaRPr sz="1800">
              <a:latin typeface="Microsoft Sans Serif"/>
              <a:cs typeface="Microsoft Sans Serif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3998214" y="2884170"/>
            <a:ext cx="45720" cy="1066800"/>
          </a:xfrm>
          <a:custGeom>
            <a:avLst/>
            <a:gdLst/>
            <a:ahLst/>
            <a:cxnLst/>
            <a:rect l="l" t="t" r="r" b="b"/>
            <a:pathLst>
              <a:path w="45720" h="1066800">
                <a:moveTo>
                  <a:pt x="0" y="0"/>
                </a:moveTo>
                <a:lnTo>
                  <a:pt x="12573" y="0"/>
                </a:lnTo>
                <a:lnTo>
                  <a:pt x="22860" y="1650"/>
                </a:lnTo>
                <a:lnTo>
                  <a:pt x="22860" y="3809"/>
                </a:lnTo>
                <a:lnTo>
                  <a:pt x="22860" y="529589"/>
                </a:lnTo>
                <a:lnTo>
                  <a:pt x="22860" y="531749"/>
                </a:lnTo>
                <a:lnTo>
                  <a:pt x="33147" y="533400"/>
                </a:lnTo>
                <a:lnTo>
                  <a:pt x="45720" y="533400"/>
                </a:lnTo>
                <a:lnTo>
                  <a:pt x="33147" y="533400"/>
                </a:lnTo>
                <a:lnTo>
                  <a:pt x="22860" y="535051"/>
                </a:lnTo>
                <a:lnTo>
                  <a:pt x="22860" y="537209"/>
                </a:lnTo>
                <a:lnTo>
                  <a:pt x="22860" y="1062989"/>
                </a:lnTo>
                <a:lnTo>
                  <a:pt x="22860" y="1065148"/>
                </a:lnTo>
                <a:lnTo>
                  <a:pt x="12573" y="1066799"/>
                </a:lnTo>
                <a:lnTo>
                  <a:pt x="0" y="1066799"/>
                </a:lnTo>
              </a:path>
            </a:pathLst>
          </a:custGeom>
          <a:ln w="28956">
            <a:solidFill>
              <a:srgbClr val="001F5F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5108828" y="4280661"/>
            <a:ext cx="2749550" cy="19570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10">
                <a:solidFill>
                  <a:srgbClr val="006FC0"/>
                </a:solidFill>
                <a:latin typeface="Microsoft Sans Serif"/>
                <a:cs typeface="Microsoft Sans Serif"/>
              </a:rPr>
              <a:t>Соотнесение</a:t>
            </a:r>
            <a:r>
              <a:rPr dirty="0" sz="1800" spc="-4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40">
                <a:solidFill>
                  <a:srgbClr val="006FC0"/>
                </a:solidFill>
                <a:latin typeface="Microsoft Sans Serif"/>
                <a:cs typeface="Microsoft Sans Serif"/>
              </a:rPr>
              <a:t>результатов</a:t>
            </a:r>
            <a:endParaRPr sz="18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tabLst>
                <a:tab pos="1009015" algn="l"/>
              </a:tabLst>
            </a:pP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учебной	</a:t>
            </a:r>
            <a:r>
              <a:rPr dirty="0" sz="1800" spc="-10">
                <a:solidFill>
                  <a:srgbClr val="006FC0"/>
                </a:solidFill>
                <a:latin typeface="Microsoft Sans Serif"/>
                <a:cs typeface="Microsoft Sans Serif"/>
              </a:rPr>
              <a:t>деятельности</a:t>
            </a:r>
            <a:endParaRPr sz="18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dirty="0" sz="1800">
                <a:solidFill>
                  <a:srgbClr val="006FC0"/>
                </a:solidFill>
                <a:latin typeface="Microsoft Sans Serif"/>
                <a:cs typeface="Microsoft Sans Serif"/>
              </a:rPr>
              <a:t>с </a:t>
            </a:r>
            <a:r>
              <a:rPr dirty="0" sz="1800" spc="-20">
                <a:solidFill>
                  <a:srgbClr val="006FC0"/>
                </a:solidFill>
                <a:latin typeface="Microsoft Sans Serif"/>
                <a:cs typeface="Microsoft Sans Serif"/>
              </a:rPr>
              <a:t>заданными</a:t>
            </a:r>
            <a:r>
              <a:rPr dirty="0" sz="180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5">
                <a:solidFill>
                  <a:srgbClr val="006FC0"/>
                </a:solidFill>
                <a:latin typeface="Microsoft Sans Serif"/>
                <a:cs typeface="Microsoft Sans Serif"/>
              </a:rPr>
              <a:t>образцами</a:t>
            </a:r>
            <a:endParaRPr sz="18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1950">
              <a:latin typeface="Microsoft Sans Serif"/>
              <a:cs typeface="Microsoft Sans Serif"/>
            </a:endParaRPr>
          </a:p>
          <a:p>
            <a:pPr marL="12700" marR="451484">
              <a:lnSpc>
                <a:spcPct val="100000"/>
              </a:lnSpc>
              <a:spcBef>
                <a:spcPts val="5"/>
              </a:spcBef>
            </a:pPr>
            <a:r>
              <a:rPr dirty="0" sz="1800" spc="-20">
                <a:solidFill>
                  <a:srgbClr val="006FC0"/>
                </a:solidFill>
                <a:latin typeface="Microsoft Sans Serif"/>
                <a:cs typeface="Microsoft Sans Serif"/>
              </a:rPr>
              <a:t>Оценка </a:t>
            </a: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собственного </a:t>
            </a:r>
            <a:r>
              <a:rPr dirty="0" sz="1800" spc="-46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45">
                <a:solidFill>
                  <a:srgbClr val="006FC0"/>
                </a:solidFill>
                <a:latin typeface="Microsoft Sans Serif"/>
                <a:cs typeface="Microsoft Sans Serif"/>
              </a:rPr>
              <a:t>результата</a:t>
            </a:r>
            <a:r>
              <a:rPr dirty="0" sz="1800" spc="2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учебной </a:t>
            </a:r>
            <a:r>
              <a:rPr dirty="0" sz="1800" spc="-10">
                <a:solidFill>
                  <a:srgbClr val="006FC0"/>
                </a:solidFill>
                <a:latin typeface="Microsoft Sans Serif"/>
                <a:cs typeface="Microsoft Sans Serif"/>
              </a:rPr>
              <a:t> деятельности</a:t>
            </a:r>
            <a:endParaRPr sz="1800">
              <a:latin typeface="Microsoft Sans Serif"/>
              <a:cs typeface="Microsoft Sans Serif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4115434" y="2038476"/>
            <a:ext cx="922655" cy="86995"/>
          </a:xfrm>
          <a:custGeom>
            <a:avLst/>
            <a:gdLst/>
            <a:ahLst/>
            <a:cxnLst/>
            <a:rect l="l" t="t" r="r" b="b"/>
            <a:pathLst>
              <a:path w="922654" h="86994">
                <a:moveTo>
                  <a:pt x="894272" y="28828"/>
                </a:moveTo>
                <a:lnTo>
                  <a:pt x="849884" y="28828"/>
                </a:lnTo>
                <a:lnTo>
                  <a:pt x="850264" y="57785"/>
                </a:lnTo>
                <a:lnTo>
                  <a:pt x="835744" y="57934"/>
                </a:lnTo>
                <a:lnTo>
                  <a:pt x="836040" y="86868"/>
                </a:lnTo>
                <a:lnTo>
                  <a:pt x="922401" y="42545"/>
                </a:lnTo>
                <a:lnTo>
                  <a:pt x="894272" y="28828"/>
                </a:lnTo>
                <a:close/>
              </a:path>
              <a:path w="922654" h="86994">
                <a:moveTo>
                  <a:pt x="835448" y="28977"/>
                </a:moveTo>
                <a:lnTo>
                  <a:pt x="0" y="37592"/>
                </a:lnTo>
                <a:lnTo>
                  <a:pt x="253" y="66548"/>
                </a:lnTo>
                <a:lnTo>
                  <a:pt x="835744" y="57934"/>
                </a:lnTo>
                <a:lnTo>
                  <a:pt x="835448" y="28977"/>
                </a:lnTo>
                <a:close/>
              </a:path>
              <a:path w="922654" h="86994">
                <a:moveTo>
                  <a:pt x="849884" y="28828"/>
                </a:moveTo>
                <a:lnTo>
                  <a:pt x="835448" y="28977"/>
                </a:lnTo>
                <a:lnTo>
                  <a:pt x="835744" y="57934"/>
                </a:lnTo>
                <a:lnTo>
                  <a:pt x="850264" y="57785"/>
                </a:lnTo>
                <a:lnTo>
                  <a:pt x="849884" y="28828"/>
                </a:lnTo>
                <a:close/>
              </a:path>
              <a:path w="922654" h="86994">
                <a:moveTo>
                  <a:pt x="835151" y="0"/>
                </a:moveTo>
                <a:lnTo>
                  <a:pt x="835448" y="28977"/>
                </a:lnTo>
                <a:lnTo>
                  <a:pt x="849884" y="28828"/>
                </a:lnTo>
                <a:lnTo>
                  <a:pt x="894272" y="28828"/>
                </a:lnTo>
                <a:lnTo>
                  <a:pt x="835151" y="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/>
          <p:nvPr/>
        </p:nvSpPr>
        <p:spPr>
          <a:xfrm>
            <a:off x="4392929" y="3374135"/>
            <a:ext cx="636905" cy="86995"/>
          </a:xfrm>
          <a:custGeom>
            <a:avLst/>
            <a:gdLst/>
            <a:ahLst/>
            <a:cxnLst/>
            <a:rect l="l" t="t" r="r" b="b"/>
            <a:pathLst>
              <a:path w="636904" h="86995">
                <a:moveTo>
                  <a:pt x="549656" y="0"/>
                </a:moveTo>
                <a:lnTo>
                  <a:pt x="549656" y="86867"/>
                </a:lnTo>
                <a:lnTo>
                  <a:pt x="607568" y="57912"/>
                </a:lnTo>
                <a:lnTo>
                  <a:pt x="564134" y="57912"/>
                </a:lnTo>
                <a:lnTo>
                  <a:pt x="564134" y="28955"/>
                </a:lnTo>
                <a:lnTo>
                  <a:pt x="607567" y="28955"/>
                </a:lnTo>
                <a:lnTo>
                  <a:pt x="549656" y="0"/>
                </a:lnTo>
                <a:close/>
              </a:path>
              <a:path w="636904" h="86995">
                <a:moveTo>
                  <a:pt x="549656" y="28955"/>
                </a:moveTo>
                <a:lnTo>
                  <a:pt x="0" y="28955"/>
                </a:lnTo>
                <a:lnTo>
                  <a:pt x="0" y="57912"/>
                </a:lnTo>
                <a:lnTo>
                  <a:pt x="549656" y="57912"/>
                </a:lnTo>
                <a:lnTo>
                  <a:pt x="549656" y="28955"/>
                </a:lnTo>
                <a:close/>
              </a:path>
              <a:path w="636904" h="86995">
                <a:moveTo>
                  <a:pt x="607567" y="28955"/>
                </a:moveTo>
                <a:lnTo>
                  <a:pt x="564134" y="28955"/>
                </a:lnTo>
                <a:lnTo>
                  <a:pt x="564134" y="57912"/>
                </a:lnTo>
                <a:lnTo>
                  <a:pt x="607568" y="57912"/>
                </a:lnTo>
                <a:lnTo>
                  <a:pt x="636524" y="43434"/>
                </a:lnTo>
                <a:lnTo>
                  <a:pt x="607567" y="28955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1" name="object 11"/>
          <p:cNvSpPr/>
          <p:nvPr/>
        </p:nvSpPr>
        <p:spPr>
          <a:xfrm>
            <a:off x="4054475" y="4667503"/>
            <a:ext cx="922655" cy="86995"/>
          </a:xfrm>
          <a:custGeom>
            <a:avLst/>
            <a:gdLst/>
            <a:ahLst/>
            <a:cxnLst/>
            <a:rect l="l" t="t" r="r" b="b"/>
            <a:pathLst>
              <a:path w="922654" h="86995">
                <a:moveTo>
                  <a:pt x="894409" y="28829"/>
                </a:moveTo>
                <a:lnTo>
                  <a:pt x="849884" y="28829"/>
                </a:lnTo>
                <a:lnTo>
                  <a:pt x="850264" y="57785"/>
                </a:lnTo>
                <a:lnTo>
                  <a:pt x="835787" y="57958"/>
                </a:lnTo>
                <a:lnTo>
                  <a:pt x="836167" y="86868"/>
                </a:lnTo>
                <a:lnTo>
                  <a:pt x="922401" y="42418"/>
                </a:lnTo>
                <a:lnTo>
                  <a:pt x="894409" y="28829"/>
                </a:lnTo>
                <a:close/>
              </a:path>
              <a:path w="922654" h="86995">
                <a:moveTo>
                  <a:pt x="835406" y="29004"/>
                </a:moveTo>
                <a:lnTo>
                  <a:pt x="0" y="39116"/>
                </a:lnTo>
                <a:lnTo>
                  <a:pt x="253" y="67945"/>
                </a:lnTo>
                <a:lnTo>
                  <a:pt x="835787" y="57958"/>
                </a:lnTo>
                <a:lnTo>
                  <a:pt x="835406" y="29004"/>
                </a:lnTo>
                <a:close/>
              </a:path>
              <a:path w="922654" h="86995">
                <a:moveTo>
                  <a:pt x="849884" y="28829"/>
                </a:moveTo>
                <a:lnTo>
                  <a:pt x="835406" y="29004"/>
                </a:lnTo>
                <a:lnTo>
                  <a:pt x="835787" y="57958"/>
                </a:lnTo>
                <a:lnTo>
                  <a:pt x="850264" y="57785"/>
                </a:lnTo>
                <a:lnTo>
                  <a:pt x="849884" y="28829"/>
                </a:lnTo>
                <a:close/>
              </a:path>
              <a:path w="922654" h="86995">
                <a:moveTo>
                  <a:pt x="835025" y="0"/>
                </a:moveTo>
                <a:lnTo>
                  <a:pt x="835406" y="29004"/>
                </a:lnTo>
                <a:lnTo>
                  <a:pt x="849884" y="28829"/>
                </a:lnTo>
                <a:lnTo>
                  <a:pt x="894409" y="28829"/>
                </a:lnTo>
                <a:lnTo>
                  <a:pt x="835025" y="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4054475" y="5808865"/>
            <a:ext cx="922655" cy="86995"/>
          </a:xfrm>
          <a:custGeom>
            <a:avLst/>
            <a:gdLst/>
            <a:ahLst/>
            <a:cxnLst/>
            <a:rect l="l" t="t" r="r" b="b"/>
            <a:pathLst>
              <a:path w="922654" h="86995">
                <a:moveTo>
                  <a:pt x="894238" y="28803"/>
                </a:moveTo>
                <a:lnTo>
                  <a:pt x="849884" y="28803"/>
                </a:lnTo>
                <a:lnTo>
                  <a:pt x="850264" y="57759"/>
                </a:lnTo>
                <a:lnTo>
                  <a:pt x="835744" y="57909"/>
                </a:lnTo>
                <a:lnTo>
                  <a:pt x="836040" y="86855"/>
                </a:lnTo>
                <a:lnTo>
                  <a:pt x="922401" y="42532"/>
                </a:lnTo>
                <a:lnTo>
                  <a:pt x="894238" y="28803"/>
                </a:lnTo>
                <a:close/>
              </a:path>
              <a:path w="922654" h="86995">
                <a:moveTo>
                  <a:pt x="835448" y="28952"/>
                </a:moveTo>
                <a:lnTo>
                  <a:pt x="0" y="37579"/>
                </a:lnTo>
                <a:lnTo>
                  <a:pt x="253" y="66535"/>
                </a:lnTo>
                <a:lnTo>
                  <a:pt x="835744" y="57909"/>
                </a:lnTo>
                <a:lnTo>
                  <a:pt x="835448" y="28952"/>
                </a:lnTo>
                <a:close/>
              </a:path>
              <a:path w="922654" h="86995">
                <a:moveTo>
                  <a:pt x="849884" y="28803"/>
                </a:moveTo>
                <a:lnTo>
                  <a:pt x="835448" y="28952"/>
                </a:lnTo>
                <a:lnTo>
                  <a:pt x="835744" y="57909"/>
                </a:lnTo>
                <a:lnTo>
                  <a:pt x="850264" y="57759"/>
                </a:lnTo>
                <a:lnTo>
                  <a:pt x="849884" y="28803"/>
                </a:lnTo>
                <a:close/>
              </a:path>
              <a:path w="922654" h="86995">
                <a:moveTo>
                  <a:pt x="835151" y="0"/>
                </a:moveTo>
                <a:lnTo>
                  <a:pt x="835448" y="28952"/>
                </a:lnTo>
                <a:lnTo>
                  <a:pt x="849884" y="28803"/>
                </a:lnTo>
                <a:lnTo>
                  <a:pt x="894238" y="28803"/>
                </a:lnTo>
                <a:lnTo>
                  <a:pt x="835151" y="0"/>
                </a:lnTo>
                <a:close/>
              </a:path>
            </a:pathLst>
          </a:custGeom>
          <a:solidFill>
            <a:srgbClr val="001F5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8715502" y="6516836"/>
            <a:ext cx="161290" cy="1962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 sz="1200" spc="-5">
                <a:solidFill>
                  <a:srgbClr val="FFFFFF"/>
                </a:solidFill>
                <a:latin typeface="Microsoft Sans Serif"/>
                <a:cs typeface="Microsoft Sans Serif"/>
              </a:rPr>
              <a:t>3</a:t>
            </a:fld>
            <a:endParaRPr sz="12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59740" y="360933"/>
            <a:ext cx="7466330" cy="51371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3200"/>
              <a:t>На</a:t>
            </a:r>
            <a:r>
              <a:rPr dirty="0" sz="3200" spc="-10"/>
              <a:t> каждом</a:t>
            </a:r>
            <a:r>
              <a:rPr dirty="0" sz="3200" spc="-25"/>
              <a:t> </a:t>
            </a:r>
            <a:r>
              <a:rPr dirty="0" sz="3200" spc="-10"/>
              <a:t>этапе</a:t>
            </a:r>
            <a:r>
              <a:rPr dirty="0" sz="3200" spc="-30"/>
              <a:t> </a:t>
            </a:r>
            <a:r>
              <a:rPr dirty="0" sz="3200" spc="-15"/>
              <a:t>учебного</a:t>
            </a:r>
            <a:r>
              <a:rPr dirty="0" sz="3200" spc="-35"/>
              <a:t> </a:t>
            </a:r>
            <a:r>
              <a:rPr dirty="0" sz="3200" spc="-10"/>
              <a:t>занятия…</a:t>
            </a:r>
            <a:endParaRPr sz="3200"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07695" y="5064800"/>
            <a:ext cx="2914896" cy="258866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1575942" y="4983860"/>
            <a:ext cx="295275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5">
                <a:solidFill>
                  <a:srgbClr val="006FC0"/>
                </a:solidFill>
                <a:latin typeface="Microsoft Sans Serif"/>
                <a:cs typeface="Microsoft Sans Serif"/>
              </a:rPr>
              <a:t>Наличие</a:t>
            </a:r>
            <a:r>
              <a:rPr dirty="0" sz="2000" spc="-3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0">
                <a:solidFill>
                  <a:srgbClr val="006FC0"/>
                </a:solidFill>
                <a:latin typeface="Microsoft Sans Serif"/>
                <a:cs typeface="Microsoft Sans Serif"/>
              </a:rPr>
              <a:t>обратной</a:t>
            </a:r>
            <a:r>
              <a:rPr dirty="0" sz="2000" spc="-3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0">
                <a:solidFill>
                  <a:srgbClr val="006FC0"/>
                </a:solidFill>
                <a:latin typeface="Microsoft Sans Serif"/>
                <a:cs typeface="Microsoft Sans Serif"/>
              </a:rPr>
              <a:t>связи</a:t>
            </a:r>
            <a:endParaRPr sz="2000">
              <a:latin typeface="Microsoft Sans Serif"/>
              <a:cs typeface="Microsoft Sans Serif"/>
            </a:endParaRPr>
          </a:p>
        </p:txBody>
      </p:sp>
      <p:pic>
        <p:nvPicPr>
          <p:cNvPr id="5" name="object 5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22454" y="2723967"/>
            <a:ext cx="5897160" cy="263408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52033" y="2731962"/>
            <a:ext cx="319805" cy="319805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15457" y="5008818"/>
            <a:ext cx="319805" cy="319805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870321" y="1782510"/>
            <a:ext cx="319805" cy="319805"/>
          </a:xfrm>
          <a:prstGeom prst="rect">
            <a:avLst/>
          </a:prstGeom>
        </p:spPr>
      </p:pic>
      <p:pic>
        <p:nvPicPr>
          <p:cNvPr id="9" name="object 9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1476650" y="1843085"/>
            <a:ext cx="5930856" cy="263414"/>
          </a:xfrm>
          <a:prstGeom prst="rect">
            <a:avLst/>
          </a:prstGeom>
        </p:spPr>
      </p:pic>
      <p:grpSp>
        <p:nvGrpSpPr>
          <p:cNvPr id="10" name="object 10"/>
          <p:cNvGrpSpPr/>
          <p:nvPr/>
        </p:nvGrpSpPr>
        <p:grpSpPr>
          <a:xfrm>
            <a:off x="1391411" y="3711488"/>
            <a:ext cx="4585335" cy="697230"/>
            <a:chOff x="1391411" y="3711488"/>
            <a:chExt cx="4585335" cy="697230"/>
          </a:xfrm>
        </p:grpSpPr>
        <p:pic>
          <p:nvPicPr>
            <p:cNvPr id="11" name="object 11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569688" y="3711488"/>
              <a:ext cx="3885511" cy="258866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1391411" y="3840479"/>
              <a:ext cx="476262" cy="567690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1528571" y="3840479"/>
              <a:ext cx="4447794" cy="567690"/>
            </a:xfrm>
            <a:prstGeom prst="rect">
              <a:avLst/>
            </a:prstGeom>
          </p:spPr>
        </p:pic>
      </p:grpSp>
      <p:sp>
        <p:nvSpPr>
          <p:cNvPr id="14" name="object 14"/>
          <p:cNvSpPr txBox="1"/>
          <p:nvPr/>
        </p:nvSpPr>
        <p:spPr>
          <a:xfrm>
            <a:off x="1450594" y="1765554"/>
            <a:ext cx="5977890" cy="246951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2000" spc="-20">
                <a:solidFill>
                  <a:srgbClr val="006FC0"/>
                </a:solidFill>
                <a:latin typeface="Microsoft Sans Serif"/>
                <a:cs typeface="Microsoft Sans Serif"/>
              </a:rPr>
              <a:t>Организация</a:t>
            </a:r>
            <a:r>
              <a:rPr dirty="0" sz="2000" spc="-3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0">
                <a:solidFill>
                  <a:srgbClr val="006FC0"/>
                </a:solidFill>
                <a:latin typeface="Microsoft Sans Serif"/>
                <a:cs typeface="Microsoft Sans Serif"/>
              </a:rPr>
              <a:t>разных</a:t>
            </a:r>
            <a:r>
              <a:rPr dirty="0" sz="2000" spc="-1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5">
                <a:solidFill>
                  <a:srgbClr val="006FC0"/>
                </a:solidFill>
                <a:latin typeface="Microsoft Sans Serif"/>
                <a:cs typeface="Microsoft Sans Serif"/>
              </a:rPr>
              <a:t>видов </a:t>
            </a:r>
            <a:r>
              <a:rPr dirty="0" sz="2000" spc="-10">
                <a:solidFill>
                  <a:srgbClr val="006FC0"/>
                </a:solidFill>
                <a:latin typeface="Microsoft Sans Serif"/>
                <a:cs typeface="Microsoft Sans Serif"/>
              </a:rPr>
              <a:t>учебной деятельности</a:t>
            </a:r>
            <a:endParaRPr sz="2000">
              <a:latin typeface="Microsoft Sans Serif"/>
              <a:cs typeface="Microsoft Sans Serif"/>
            </a:endParaRPr>
          </a:p>
          <a:p>
            <a:pPr marL="99695" marR="5080" indent="-41275">
              <a:lnSpc>
                <a:spcPts val="7740"/>
              </a:lnSpc>
              <a:spcBef>
                <a:spcPts val="345"/>
              </a:spcBef>
            </a:pPr>
            <a:r>
              <a:rPr dirty="0" sz="2000" spc="-20">
                <a:solidFill>
                  <a:srgbClr val="006FC0"/>
                </a:solidFill>
                <a:latin typeface="Microsoft Sans Serif"/>
                <a:cs typeface="Microsoft Sans Serif"/>
              </a:rPr>
              <a:t>Организация</a:t>
            </a:r>
            <a:r>
              <a:rPr dirty="0" sz="2000" spc="-3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0">
                <a:solidFill>
                  <a:srgbClr val="006FC0"/>
                </a:solidFill>
                <a:latin typeface="Microsoft Sans Serif"/>
                <a:cs typeface="Microsoft Sans Serif"/>
              </a:rPr>
              <a:t>разных</a:t>
            </a:r>
            <a:r>
              <a:rPr dirty="0" sz="2000" spc="-1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5">
                <a:solidFill>
                  <a:srgbClr val="006FC0"/>
                </a:solidFill>
                <a:latin typeface="Microsoft Sans Serif"/>
                <a:cs typeface="Microsoft Sans Serif"/>
              </a:rPr>
              <a:t>форм</a:t>
            </a:r>
            <a:r>
              <a:rPr dirty="0" sz="200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0">
                <a:solidFill>
                  <a:srgbClr val="006FC0"/>
                </a:solidFill>
                <a:latin typeface="Microsoft Sans Serif"/>
                <a:cs typeface="Microsoft Sans Serif"/>
              </a:rPr>
              <a:t>учебной деятельности </a:t>
            </a:r>
            <a:r>
              <a:rPr dirty="0" sz="2000" spc="-51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0">
                <a:solidFill>
                  <a:srgbClr val="006FC0"/>
                </a:solidFill>
                <a:latin typeface="Microsoft Sans Serif"/>
                <a:cs typeface="Microsoft Sans Serif"/>
              </a:rPr>
              <a:t>Нацеленность</a:t>
            </a:r>
            <a:r>
              <a:rPr dirty="0" sz="2000" spc="-3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5">
                <a:solidFill>
                  <a:srgbClr val="006FC0"/>
                </a:solidFill>
                <a:latin typeface="Microsoft Sans Serif"/>
                <a:cs typeface="Microsoft Sans Serif"/>
              </a:rPr>
              <a:t>на</a:t>
            </a:r>
            <a:r>
              <a:rPr dirty="0" sz="2000" spc="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0">
                <a:solidFill>
                  <a:srgbClr val="006FC0"/>
                </a:solidFill>
                <a:latin typeface="Microsoft Sans Serif"/>
                <a:cs typeface="Microsoft Sans Serif"/>
              </a:rPr>
              <a:t>формирование</a:t>
            </a:r>
            <a:endParaRPr sz="2000">
              <a:latin typeface="Microsoft Sans Serif"/>
              <a:cs typeface="Microsoft Sans Serif"/>
            </a:endParaRPr>
          </a:p>
          <a:p>
            <a:pPr marL="99695">
              <a:lnSpc>
                <a:spcPts val="1010"/>
              </a:lnSpc>
            </a:pPr>
            <a:r>
              <a:rPr dirty="0" sz="2000" spc="-15">
                <a:solidFill>
                  <a:srgbClr val="006FC0"/>
                </a:solidFill>
                <a:latin typeface="Microsoft Sans Serif"/>
                <a:cs typeface="Microsoft Sans Serif"/>
              </a:rPr>
              <a:t>планируемых</a:t>
            </a:r>
            <a:r>
              <a:rPr dirty="0" sz="2000" spc="-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45">
                <a:solidFill>
                  <a:srgbClr val="006FC0"/>
                </a:solidFill>
                <a:latin typeface="Microsoft Sans Serif"/>
                <a:cs typeface="Microsoft Sans Serif"/>
              </a:rPr>
              <a:t>результатов</a:t>
            </a:r>
            <a:r>
              <a:rPr dirty="0" sz="2000" spc="-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5">
                <a:solidFill>
                  <a:srgbClr val="006FC0"/>
                </a:solidFill>
                <a:latin typeface="Microsoft Sans Serif"/>
                <a:cs typeface="Microsoft Sans Serif"/>
              </a:rPr>
              <a:t>обучения</a:t>
            </a:r>
            <a:endParaRPr sz="2000">
              <a:latin typeface="Microsoft Sans Serif"/>
              <a:cs typeface="Microsoft Sans Serif"/>
            </a:endParaRPr>
          </a:p>
        </p:txBody>
      </p:sp>
      <p:pic>
        <p:nvPicPr>
          <p:cNvPr id="15" name="object 1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791073" y="3737718"/>
            <a:ext cx="319805" cy="318515"/>
          </a:xfrm>
          <a:prstGeom prst="rect">
            <a:avLst/>
          </a:prstGeom>
        </p:spPr>
      </p:pic>
      <p:sp>
        <p:nvSpPr>
          <p:cNvPr id="16" name="object 16"/>
          <p:cNvSpPr txBox="1"/>
          <p:nvPr/>
        </p:nvSpPr>
        <p:spPr>
          <a:xfrm>
            <a:off x="8715502" y="6516836"/>
            <a:ext cx="161290" cy="1962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 sz="1200" spc="-5">
                <a:solidFill>
                  <a:srgbClr val="FFFFFF"/>
                </a:solidFill>
                <a:latin typeface="Microsoft Sans Serif"/>
                <a:cs typeface="Microsoft Sans Serif"/>
              </a:rPr>
              <a:t>3</a:t>
            </a:fld>
            <a:endParaRPr sz="12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185928" y="1741944"/>
            <a:ext cx="4055110" cy="3529329"/>
            <a:chOff x="185928" y="1741944"/>
            <a:chExt cx="4055110" cy="3529329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335926" y="1923533"/>
              <a:ext cx="90908" cy="86180"/>
            </a:xfrm>
            <a:prstGeom prst="rect">
              <a:avLst/>
            </a:prstGeom>
          </p:spPr>
        </p:pic>
        <p:pic>
          <p:nvPicPr>
            <p:cNvPr id="4" name="object 4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80365" y="1869766"/>
              <a:ext cx="1697548" cy="223689"/>
            </a:xfrm>
            <a:prstGeom prst="rect">
              <a:avLst/>
            </a:prstGeom>
          </p:spPr>
        </p:pic>
        <p:pic>
          <p:nvPicPr>
            <p:cNvPr id="5" name="object 5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189988" y="1741944"/>
              <a:ext cx="381762" cy="511289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2330195" y="1741944"/>
              <a:ext cx="1165097" cy="511289"/>
            </a:xfrm>
            <a:prstGeom prst="rect">
              <a:avLst/>
            </a:prstGeom>
          </p:spPr>
        </p:pic>
        <p:pic>
          <p:nvPicPr>
            <p:cNvPr id="7" name="object 7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434339" y="2016264"/>
              <a:ext cx="2952750" cy="511289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434339" y="2290584"/>
              <a:ext cx="3428238" cy="511289"/>
            </a:xfrm>
            <a:prstGeom prst="rect">
              <a:avLst/>
            </a:prstGeom>
          </p:spPr>
        </p:pic>
        <p:pic>
          <p:nvPicPr>
            <p:cNvPr id="9" name="object 9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434339" y="2564904"/>
              <a:ext cx="3464814" cy="511289"/>
            </a:xfrm>
            <a:prstGeom prst="rect">
              <a:avLst/>
            </a:prstGeom>
          </p:spPr>
        </p:pic>
        <p:pic>
          <p:nvPicPr>
            <p:cNvPr id="10" name="object 10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434339" y="2839224"/>
              <a:ext cx="2913126" cy="511289"/>
            </a:xfrm>
            <a:prstGeom prst="rect">
              <a:avLst/>
            </a:prstGeom>
          </p:spPr>
        </p:pic>
        <p:pic>
          <p:nvPicPr>
            <p:cNvPr id="11" name="object 11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434339" y="3113544"/>
              <a:ext cx="2515362" cy="511289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85928" y="3410699"/>
              <a:ext cx="390906" cy="476262"/>
            </a:xfrm>
            <a:prstGeom prst="rect">
              <a:avLst/>
            </a:prstGeom>
          </p:spPr>
        </p:pic>
        <p:pic>
          <p:nvPicPr>
            <p:cNvPr id="13" name="object 13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434339" y="3387864"/>
              <a:ext cx="3806190" cy="511289"/>
            </a:xfrm>
            <a:prstGeom prst="rect">
              <a:avLst/>
            </a:prstGeom>
          </p:spPr>
        </p:pic>
        <p:pic>
          <p:nvPicPr>
            <p:cNvPr id="14" name="object 14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434339" y="3662184"/>
              <a:ext cx="2311146" cy="511289"/>
            </a:xfrm>
            <a:prstGeom prst="rect">
              <a:avLst/>
            </a:prstGeom>
          </p:spPr>
        </p:pic>
        <p:pic>
          <p:nvPicPr>
            <p:cNvPr id="15" name="object 15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185928" y="3959339"/>
              <a:ext cx="390906" cy="476262"/>
            </a:xfrm>
            <a:prstGeom prst="rect">
              <a:avLst/>
            </a:prstGeom>
          </p:spPr>
        </p:pic>
        <p:pic>
          <p:nvPicPr>
            <p:cNvPr id="16" name="object 16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434339" y="3936504"/>
              <a:ext cx="2204466" cy="511289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333244" y="3936504"/>
              <a:ext cx="381762" cy="511289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15" cstate="print"/>
            <a:stretch>
              <a:fillRect/>
            </a:stretch>
          </p:blipFill>
          <p:spPr>
            <a:xfrm>
              <a:off x="2537460" y="3936504"/>
              <a:ext cx="1331214" cy="511289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16" cstate="print"/>
            <a:stretch>
              <a:fillRect/>
            </a:stretch>
          </p:blipFill>
          <p:spPr>
            <a:xfrm>
              <a:off x="434339" y="4210824"/>
              <a:ext cx="2972562" cy="511289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17" cstate="print"/>
            <a:stretch>
              <a:fillRect/>
            </a:stretch>
          </p:blipFill>
          <p:spPr>
            <a:xfrm>
              <a:off x="434339" y="4485144"/>
              <a:ext cx="3589782" cy="511289"/>
            </a:xfrm>
            <a:prstGeom prst="rect">
              <a:avLst/>
            </a:prstGeom>
          </p:spPr>
        </p:pic>
        <p:pic>
          <p:nvPicPr>
            <p:cNvPr id="21" name="object 21"/>
            <p:cNvPicPr/>
            <p:nvPr/>
          </p:nvPicPr>
          <p:blipFill>
            <a:blip r:embed="rId18" cstate="print"/>
            <a:stretch>
              <a:fillRect/>
            </a:stretch>
          </p:blipFill>
          <p:spPr>
            <a:xfrm>
              <a:off x="434339" y="4759464"/>
              <a:ext cx="3272790" cy="511289"/>
            </a:xfrm>
            <a:prstGeom prst="rect">
              <a:avLst/>
            </a:prstGeom>
          </p:spPr>
        </p:pic>
      </p:grpSp>
      <p:sp>
        <p:nvSpPr>
          <p:cNvPr id="22" name="object 22"/>
          <p:cNvSpPr txBox="1"/>
          <p:nvPr/>
        </p:nvSpPr>
        <p:spPr>
          <a:xfrm>
            <a:off x="307340" y="1799082"/>
            <a:ext cx="3719829" cy="33178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69875" marR="348615" indent="-257810">
              <a:lnSpc>
                <a:spcPct val="100000"/>
              </a:lnSpc>
              <a:spcBef>
                <a:spcPts val="100"/>
              </a:spcBef>
              <a:buFont typeface="Wingdings"/>
              <a:buChar char=""/>
              <a:tabLst>
                <a:tab pos="269875" algn="l"/>
                <a:tab pos="270510" algn="l"/>
              </a:tabLst>
            </a:pP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Учебная</a:t>
            </a:r>
            <a:r>
              <a:rPr dirty="0" sz="1800" spc="2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30">
                <a:solidFill>
                  <a:srgbClr val="006FC0"/>
                </a:solidFill>
                <a:latin typeface="Microsoft Sans Serif"/>
                <a:cs typeface="Microsoft Sans Serif"/>
              </a:rPr>
              <a:t>задача</a:t>
            </a:r>
            <a:r>
              <a:rPr dirty="0" sz="1800" spc="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006FC0"/>
                </a:solidFill>
                <a:latin typeface="Microsoft Sans Serif"/>
                <a:cs typeface="Microsoft Sans Serif"/>
              </a:rPr>
              <a:t>-</a:t>
            </a:r>
            <a:r>
              <a:rPr dirty="0" sz="1800" spc="2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5">
                <a:solidFill>
                  <a:srgbClr val="006FC0"/>
                </a:solidFill>
                <a:latin typeface="Microsoft Sans Serif"/>
                <a:cs typeface="Microsoft Sans Serif"/>
              </a:rPr>
              <a:t>задача, </a:t>
            </a:r>
            <a:r>
              <a:rPr dirty="0" sz="1800" spc="-2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требующая</a:t>
            </a:r>
            <a:r>
              <a:rPr dirty="0" sz="1800" spc="3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5">
                <a:solidFill>
                  <a:srgbClr val="006FC0"/>
                </a:solidFill>
                <a:latin typeface="Microsoft Sans Serif"/>
                <a:cs typeface="Microsoft Sans Serif"/>
              </a:rPr>
              <a:t>от</a:t>
            </a:r>
            <a:r>
              <a:rPr dirty="0" sz="1800" spc="1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учащихся </a:t>
            </a:r>
            <a:r>
              <a:rPr dirty="0" sz="1800" spc="-1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5">
                <a:solidFill>
                  <a:srgbClr val="006FC0"/>
                </a:solidFill>
                <a:latin typeface="Microsoft Sans Serif"/>
                <a:cs typeface="Microsoft Sans Serif"/>
              </a:rPr>
              <a:t>открытия</a:t>
            </a:r>
            <a:r>
              <a:rPr dirty="0" sz="1800" spc="-1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5">
                <a:solidFill>
                  <a:srgbClr val="006FC0"/>
                </a:solidFill>
                <a:latin typeface="Microsoft Sans Serif"/>
                <a:cs typeface="Microsoft Sans Serif"/>
              </a:rPr>
              <a:t>и</a:t>
            </a:r>
            <a:r>
              <a:rPr dirty="0" sz="180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0">
                <a:solidFill>
                  <a:srgbClr val="006FC0"/>
                </a:solidFill>
                <a:latin typeface="Microsoft Sans Serif"/>
                <a:cs typeface="Microsoft Sans Serif"/>
              </a:rPr>
              <a:t>освоения</a:t>
            </a:r>
            <a:r>
              <a:rPr dirty="0" sz="1800" spc="2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0">
                <a:solidFill>
                  <a:srgbClr val="006FC0"/>
                </a:solidFill>
                <a:latin typeface="Microsoft Sans Serif"/>
                <a:cs typeface="Microsoft Sans Serif"/>
              </a:rPr>
              <a:t>общего </a:t>
            </a:r>
            <a:r>
              <a:rPr dirty="0" sz="1800" spc="-459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0">
                <a:solidFill>
                  <a:srgbClr val="006FC0"/>
                </a:solidFill>
                <a:latin typeface="Microsoft Sans Serif"/>
                <a:cs typeface="Microsoft Sans Serif"/>
              </a:rPr>
              <a:t>способа (принципа) решения </a:t>
            </a:r>
            <a:r>
              <a:rPr dirty="0" sz="1800" spc="-459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5">
                <a:solidFill>
                  <a:srgbClr val="006FC0"/>
                </a:solidFill>
                <a:latin typeface="Microsoft Sans Serif"/>
                <a:cs typeface="Microsoft Sans Serif"/>
              </a:rPr>
              <a:t>широкого</a:t>
            </a:r>
            <a:r>
              <a:rPr dirty="0" sz="1800" spc="1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50">
                <a:solidFill>
                  <a:srgbClr val="006FC0"/>
                </a:solidFill>
                <a:latin typeface="Microsoft Sans Serif"/>
                <a:cs typeface="Microsoft Sans Serif"/>
              </a:rPr>
              <a:t>круга</a:t>
            </a:r>
            <a:r>
              <a:rPr dirty="0" sz="1800" spc="4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0">
                <a:solidFill>
                  <a:srgbClr val="006FC0"/>
                </a:solidFill>
                <a:latin typeface="Microsoft Sans Serif"/>
                <a:cs typeface="Microsoft Sans Serif"/>
              </a:rPr>
              <a:t>частных </a:t>
            </a:r>
            <a:r>
              <a:rPr dirty="0" sz="1800" spc="-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5">
                <a:solidFill>
                  <a:srgbClr val="006FC0"/>
                </a:solidFill>
                <a:latin typeface="Microsoft Sans Serif"/>
                <a:cs typeface="Microsoft Sans Serif"/>
              </a:rPr>
              <a:t>практических</a:t>
            </a:r>
            <a:r>
              <a:rPr dirty="0" sz="1800" spc="-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30">
                <a:solidFill>
                  <a:srgbClr val="006FC0"/>
                </a:solidFill>
                <a:latin typeface="Microsoft Sans Serif"/>
                <a:cs typeface="Microsoft Sans Serif"/>
              </a:rPr>
              <a:t>задач.</a:t>
            </a:r>
            <a:endParaRPr sz="1800">
              <a:latin typeface="Microsoft Sans Serif"/>
              <a:cs typeface="Microsoft Sans Serif"/>
            </a:endParaRPr>
          </a:p>
          <a:p>
            <a:pPr marL="269875" marR="5080" indent="-257810">
              <a:lnSpc>
                <a:spcPct val="100000"/>
              </a:lnSpc>
              <a:buFont typeface="Wingdings"/>
              <a:buChar char=""/>
              <a:tabLst>
                <a:tab pos="269875" algn="l"/>
                <a:tab pos="270510" algn="l"/>
              </a:tabLst>
            </a:pP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Учебные</a:t>
            </a:r>
            <a:r>
              <a:rPr dirty="0" sz="1800" spc="2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30">
                <a:solidFill>
                  <a:srgbClr val="006FC0"/>
                </a:solidFill>
                <a:latin typeface="Microsoft Sans Serif"/>
                <a:cs typeface="Microsoft Sans Serif"/>
              </a:rPr>
              <a:t>задачи</a:t>
            </a:r>
            <a:r>
              <a:rPr dirty="0" sz="1800" spc="-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0">
                <a:solidFill>
                  <a:srgbClr val="006FC0"/>
                </a:solidFill>
                <a:latin typeface="Microsoft Sans Serif"/>
                <a:cs typeface="Microsoft Sans Serif"/>
              </a:rPr>
              <a:t>воплощаются</a:t>
            </a:r>
            <a:r>
              <a:rPr dirty="0" sz="1800" spc="2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006FC0"/>
                </a:solidFill>
                <a:latin typeface="Microsoft Sans Serif"/>
                <a:cs typeface="Microsoft Sans Serif"/>
              </a:rPr>
              <a:t>в </a:t>
            </a:r>
            <a:r>
              <a:rPr dirty="0" sz="1800" spc="-46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учебных</a:t>
            </a:r>
            <a:r>
              <a:rPr dirty="0" sz="1800" spc="6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заданиях.</a:t>
            </a:r>
            <a:endParaRPr sz="1800">
              <a:latin typeface="Microsoft Sans Serif"/>
              <a:cs typeface="Microsoft Sans Serif"/>
            </a:endParaRPr>
          </a:p>
          <a:p>
            <a:pPr marL="269875" marR="222885" indent="-257810">
              <a:lnSpc>
                <a:spcPct val="100000"/>
              </a:lnSpc>
              <a:buFont typeface="Wingdings"/>
              <a:buChar char=""/>
              <a:tabLst>
                <a:tab pos="269875" algn="l"/>
                <a:tab pos="270510" algn="l"/>
                <a:tab pos="2372995" algn="l"/>
              </a:tabLst>
            </a:pP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Учебное</a:t>
            </a:r>
            <a:r>
              <a:rPr dirty="0" sz="1800" spc="3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задание</a:t>
            </a:r>
            <a:r>
              <a:rPr dirty="0" sz="1800" spc="1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006FC0"/>
                </a:solidFill>
                <a:latin typeface="Microsoft Sans Serif"/>
                <a:cs typeface="Microsoft Sans Serif"/>
              </a:rPr>
              <a:t>-	</a:t>
            </a:r>
            <a:r>
              <a:rPr dirty="0" sz="1800" spc="-10">
                <a:solidFill>
                  <a:srgbClr val="006FC0"/>
                </a:solidFill>
                <a:latin typeface="Microsoft Sans Serif"/>
                <a:cs typeface="Microsoft Sans Serif"/>
              </a:rPr>
              <a:t>средство </a:t>
            </a:r>
            <a:r>
              <a:rPr dirty="0" sz="1800" spc="-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0">
                <a:solidFill>
                  <a:srgbClr val="006FC0"/>
                </a:solidFill>
                <a:latin typeface="Microsoft Sans Serif"/>
                <a:cs typeface="Microsoft Sans Serif"/>
              </a:rPr>
              <a:t>реализации </a:t>
            </a: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содержания </a:t>
            </a:r>
            <a:r>
              <a:rPr dirty="0" sz="1800" spc="-1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0">
                <a:solidFill>
                  <a:srgbClr val="006FC0"/>
                </a:solidFill>
                <a:latin typeface="Microsoft Sans Serif"/>
                <a:cs typeface="Microsoft Sans Serif"/>
              </a:rPr>
              <a:t>образования</a:t>
            </a:r>
            <a:r>
              <a:rPr dirty="0" sz="1800" spc="1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5">
                <a:solidFill>
                  <a:srgbClr val="006FC0"/>
                </a:solidFill>
                <a:latin typeface="Microsoft Sans Serif"/>
                <a:cs typeface="Microsoft Sans Serif"/>
              </a:rPr>
              <a:t>и</a:t>
            </a:r>
            <a:r>
              <a:rPr dirty="0" sz="180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формирования </a:t>
            </a:r>
            <a:r>
              <a:rPr dirty="0" sz="1800" spc="-46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0">
                <a:solidFill>
                  <a:srgbClr val="006FC0"/>
                </a:solidFill>
                <a:latin typeface="Microsoft Sans Serif"/>
                <a:cs typeface="Microsoft Sans Serif"/>
              </a:rPr>
              <a:t>деятельности</a:t>
            </a:r>
            <a:r>
              <a:rPr dirty="0" sz="1800" spc="1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обучающихся</a:t>
            </a:r>
            <a:endParaRPr sz="1800">
              <a:latin typeface="Microsoft Sans Serif"/>
              <a:cs typeface="Microsoft Sans Serif"/>
            </a:endParaRPr>
          </a:p>
        </p:txBody>
      </p:sp>
      <p:sp>
        <p:nvSpPr>
          <p:cNvPr id="23" name="object 23"/>
          <p:cNvSpPr txBox="1">
            <a:spLocks noGrp="1"/>
          </p:cNvSpPr>
          <p:nvPr>
            <p:ph type="title"/>
          </p:nvPr>
        </p:nvSpPr>
        <p:spPr>
          <a:xfrm>
            <a:off x="459740" y="325882"/>
            <a:ext cx="7146925" cy="513715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3740785" algn="l"/>
              </a:tabLst>
            </a:pPr>
            <a:r>
              <a:rPr dirty="0" sz="3200" spc="-10">
                <a:solidFill>
                  <a:srgbClr val="006FC0"/>
                </a:solidFill>
              </a:rPr>
              <a:t>Учебная</a:t>
            </a:r>
            <a:r>
              <a:rPr dirty="0" sz="3200" spc="-20">
                <a:solidFill>
                  <a:srgbClr val="006FC0"/>
                </a:solidFill>
              </a:rPr>
              <a:t> </a:t>
            </a:r>
            <a:r>
              <a:rPr dirty="0" sz="3200" spc="-25">
                <a:solidFill>
                  <a:srgbClr val="006FC0"/>
                </a:solidFill>
              </a:rPr>
              <a:t>задача</a:t>
            </a:r>
            <a:r>
              <a:rPr dirty="0" sz="3200">
                <a:solidFill>
                  <a:srgbClr val="006FC0"/>
                </a:solidFill>
              </a:rPr>
              <a:t> и	</a:t>
            </a:r>
            <a:r>
              <a:rPr dirty="0" sz="3200" spc="-10">
                <a:solidFill>
                  <a:srgbClr val="006FC0"/>
                </a:solidFill>
              </a:rPr>
              <a:t>учебное</a:t>
            </a:r>
            <a:r>
              <a:rPr dirty="0" sz="3200" spc="-85">
                <a:solidFill>
                  <a:srgbClr val="006FC0"/>
                </a:solidFill>
              </a:rPr>
              <a:t> </a:t>
            </a:r>
            <a:r>
              <a:rPr dirty="0" sz="3200" spc="-10">
                <a:solidFill>
                  <a:srgbClr val="006FC0"/>
                </a:solidFill>
              </a:rPr>
              <a:t>задание</a:t>
            </a:r>
            <a:endParaRPr sz="3200"/>
          </a:p>
        </p:txBody>
      </p:sp>
      <p:sp>
        <p:nvSpPr>
          <p:cNvPr id="24" name="object 24"/>
          <p:cNvSpPr/>
          <p:nvPr/>
        </p:nvSpPr>
        <p:spPr>
          <a:xfrm>
            <a:off x="4113276" y="1452372"/>
            <a:ext cx="771525" cy="4055745"/>
          </a:xfrm>
          <a:custGeom>
            <a:avLst/>
            <a:gdLst/>
            <a:ahLst/>
            <a:cxnLst/>
            <a:rect l="l" t="t" r="r" b="b"/>
            <a:pathLst>
              <a:path w="771525" h="4055745">
                <a:moveTo>
                  <a:pt x="771144" y="0"/>
                </a:moveTo>
                <a:lnTo>
                  <a:pt x="0" y="0"/>
                </a:lnTo>
                <a:lnTo>
                  <a:pt x="0" y="4055364"/>
                </a:lnTo>
                <a:lnTo>
                  <a:pt x="771144" y="4055364"/>
                </a:lnTo>
                <a:lnTo>
                  <a:pt x="771144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5" name="object 25"/>
          <p:cNvSpPr txBox="1"/>
          <p:nvPr/>
        </p:nvSpPr>
        <p:spPr>
          <a:xfrm>
            <a:off x="4458558" y="2103759"/>
            <a:ext cx="408940" cy="2754630"/>
          </a:xfrm>
          <a:prstGeom prst="rect">
            <a:avLst/>
          </a:prstGeom>
        </p:spPr>
        <p:txBody>
          <a:bodyPr wrap="square" lIns="0" tIns="0" rIns="0" bIns="0" rtlCol="0" vert="vert270">
            <a:spAutoFit/>
          </a:bodyPr>
          <a:lstStyle/>
          <a:p>
            <a:pPr marL="12700">
              <a:lnSpc>
                <a:spcPts val="3085"/>
              </a:lnSpc>
            </a:pPr>
            <a:r>
              <a:rPr dirty="0" sz="2700" spc="-40">
                <a:solidFill>
                  <a:srgbClr val="006FC0"/>
                </a:solidFill>
                <a:latin typeface="Microsoft Sans Serif"/>
                <a:cs typeface="Microsoft Sans Serif"/>
              </a:rPr>
              <a:t>задачи </a:t>
            </a:r>
            <a:r>
              <a:rPr dirty="0" sz="2700" spc="-15">
                <a:solidFill>
                  <a:srgbClr val="006FC0"/>
                </a:solidFill>
                <a:latin typeface="Microsoft Sans Serif"/>
                <a:cs typeface="Microsoft Sans Serif"/>
              </a:rPr>
              <a:t>(задания)</a:t>
            </a:r>
            <a:endParaRPr sz="2700">
              <a:latin typeface="Microsoft Sans Serif"/>
              <a:cs typeface="Microsoft Sans Serif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8715502" y="6516836"/>
            <a:ext cx="161290" cy="19621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 sz="1200" spc="-5">
                <a:solidFill>
                  <a:srgbClr val="FFFFFF"/>
                </a:solidFill>
                <a:latin typeface="Microsoft Sans Serif"/>
                <a:cs typeface="Microsoft Sans Serif"/>
              </a:rPr>
              <a:t>3</a:t>
            </a:fld>
            <a:endParaRPr sz="1200">
              <a:latin typeface="Microsoft Sans Serif"/>
              <a:cs typeface="Microsoft Sans Serif"/>
            </a:endParaRPr>
          </a:p>
        </p:txBody>
      </p:sp>
      <p:graphicFrame>
        <p:nvGraphicFramePr>
          <p:cNvPr id="26" name="object 26"/>
          <p:cNvGraphicFramePr>
            <a:graphicFrameLocks noGrp="1"/>
          </p:cNvGraphicFramePr>
          <p:nvPr/>
        </p:nvGraphicFramePr>
        <p:xfrm>
          <a:off x="4107179" y="1446275"/>
          <a:ext cx="4136390" cy="406781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770890"/>
                <a:gridCol w="252729"/>
                <a:gridCol w="251459"/>
                <a:gridCol w="2842260"/>
              </a:tblGrid>
              <a:tr h="460248">
                <a:tc rowSpan="19">
                  <a:txBody>
                    <a:bodyPr/>
                    <a:lstStyle/>
                    <a:p>
                      <a:pPr algn="ctr">
                        <a:lnSpc>
                          <a:spcPts val="3005"/>
                        </a:lnSpc>
                      </a:pPr>
                      <a:r>
                        <a:rPr dirty="0" sz="2700" spc="-25">
                          <a:solidFill>
                            <a:srgbClr val="006FC0"/>
                          </a:solidFill>
                          <a:latin typeface="Microsoft Sans Serif"/>
                          <a:cs typeface="Microsoft Sans Serif"/>
                        </a:rPr>
                        <a:t>Структура</a:t>
                      </a:r>
                      <a:r>
                        <a:rPr dirty="0" sz="2700" spc="5">
                          <a:solidFill>
                            <a:srgbClr val="006FC0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2700" spc="-15">
                          <a:solidFill>
                            <a:srgbClr val="006FC0"/>
                          </a:solidFill>
                          <a:latin typeface="Microsoft Sans Serif"/>
                          <a:cs typeface="Microsoft Sans Serif"/>
                        </a:rPr>
                        <a:t>учебной</a:t>
                      </a:r>
                      <a:endParaRPr sz="27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 vert="vert27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97416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 vert="vert27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 rowSpan="2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25"/>
                        </a:spcBef>
                      </a:pPr>
                      <a:endParaRPr sz="1200">
                        <a:latin typeface="Times New Roman"/>
                        <a:cs typeface="Times New Roman"/>
                      </a:endParaRPr>
                    </a:p>
                    <a:p>
                      <a:pPr algn="ctr" marL="2540">
                        <a:lnSpc>
                          <a:spcPts val="1625"/>
                        </a:lnSpc>
                      </a:pPr>
                      <a:r>
                        <a:rPr dirty="0" sz="1400" spc="-5" b="1">
                          <a:solidFill>
                            <a:srgbClr val="006FC0"/>
                          </a:solidFill>
                          <a:latin typeface="Arial"/>
                          <a:cs typeface="Arial"/>
                        </a:rPr>
                        <a:t>Целеполагающая</a:t>
                      </a:r>
                      <a:r>
                        <a:rPr dirty="0" sz="1400" spc="-45" b="1">
                          <a:solidFill>
                            <a:srgbClr val="006FC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 b="1">
                          <a:solidFill>
                            <a:srgbClr val="006FC0"/>
                          </a:solidFill>
                          <a:latin typeface="Arial"/>
                          <a:cs typeface="Arial"/>
                        </a:rPr>
                        <a:t>часть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317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99407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 vert="vert27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rowSpan="2">
                  <a:txBody>
                    <a:bodyPr/>
                    <a:lstStyle/>
                    <a:p>
                      <a:pPr marL="379095">
                        <a:lnSpc>
                          <a:spcPts val="1515"/>
                        </a:lnSpc>
                      </a:pPr>
                      <a:r>
                        <a:rPr dirty="0" sz="1400" spc="-15">
                          <a:solidFill>
                            <a:srgbClr val="006FC0"/>
                          </a:solidFill>
                          <a:latin typeface="Microsoft Sans Serif"/>
                          <a:cs typeface="Microsoft Sans Serif"/>
                        </a:rPr>
                        <a:t>способствует мотивации,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05432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 vert="vert27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5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89867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 vert="vert27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 marL="635">
                        <a:lnSpc>
                          <a:spcPts val="1570"/>
                        </a:lnSpc>
                      </a:pPr>
                      <a:r>
                        <a:rPr dirty="0" sz="1400" spc="-15">
                          <a:solidFill>
                            <a:srgbClr val="006FC0"/>
                          </a:solidFill>
                          <a:latin typeface="Microsoft Sans Serif"/>
                          <a:cs typeface="Microsoft Sans Serif"/>
                        </a:rPr>
                        <a:t>постановке</a:t>
                      </a:r>
                      <a:r>
                        <a:rPr dirty="0" sz="1400" spc="-25">
                          <a:solidFill>
                            <a:srgbClr val="006FC0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400" spc="-15">
                          <a:solidFill>
                            <a:srgbClr val="006FC0"/>
                          </a:solidFill>
                          <a:latin typeface="Microsoft Sans Serif"/>
                          <a:cs typeface="Microsoft Sans Serif"/>
                        </a:rPr>
                        <a:t>цели</a:t>
                      </a:r>
                      <a:r>
                        <a:rPr dirty="0" sz="1400" spc="-10">
                          <a:solidFill>
                            <a:srgbClr val="006FC0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400">
                          <a:solidFill>
                            <a:srgbClr val="006FC0"/>
                          </a:solidFill>
                          <a:latin typeface="Microsoft Sans Serif"/>
                          <a:cs typeface="Microsoft Sans Serif"/>
                        </a:rPr>
                        <a:t>и</a:t>
                      </a:r>
                      <a:r>
                        <a:rPr dirty="0" sz="1400" spc="15">
                          <a:solidFill>
                            <a:srgbClr val="006FC0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400" spc="-5">
                          <a:solidFill>
                            <a:srgbClr val="006FC0"/>
                          </a:solidFill>
                          <a:latin typeface="Microsoft Sans Serif"/>
                          <a:cs typeface="Microsoft Sans Serif"/>
                        </a:rPr>
                        <a:t>планированию</a:t>
                      </a:r>
                      <a:endParaRPr sz="14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3548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 vert="vert27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346659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 vert="vert27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1905">
                        <a:lnSpc>
                          <a:spcPts val="1620"/>
                        </a:lnSpc>
                        <a:spcBef>
                          <a:spcPts val="1010"/>
                        </a:spcBef>
                      </a:pPr>
                      <a:r>
                        <a:rPr dirty="0" sz="1400" spc="-10" b="1">
                          <a:solidFill>
                            <a:srgbClr val="006FC0"/>
                          </a:solidFill>
                          <a:latin typeface="Arial"/>
                          <a:cs typeface="Arial"/>
                        </a:rPr>
                        <a:t>Содержательная</a:t>
                      </a:r>
                      <a:r>
                        <a:rPr dirty="0" sz="1400" b="1">
                          <a:solidFill>
                            <a:srgbClr val="006FC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spc="-5" b="1">
                          <a:solidFill>
                            <a:srgbClr val="006FC0"/>
                          </a:solidFill>
                          <a:latin typeface="Arial"/>
                          <a:cs typeface="Arial"/>
                        </a:rPr>
                        <a:t>часть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12827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3478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 vert="vert27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905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3">
                  <a:txBody>
                    <a:bodyPr/>
                    <a:lstStyle/>
                    <a:p>
                      <a:pPr marL="97155">
                        <a:lnSpc>
                          <a:spcPts val="1280"/>
                        </a:lnSpc>
                      </a:pPr>
                      <a:r>
                        <a:rPr dirty="0" sz="1200" spc="-5">
                          <a:solidFill>
                            <a:srgbClr val="006FC0"/>
                          </a:solidFill>
                          <a:latin typeface="Microsoft Sans Serif"/>
                          <a:cs typeface="Microsoft Sans Serif"/>
                        </a:rPr>
                        <a:t>состоит</a:t>
                      </a:r>
                      <a:r>
                        <a:rPr dirty="0" sz="1200" spc="-10">
                          <a:solidFill>
                            <a:srgbClr val="006FC0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30">
                          <a:solidFill>
                            <a:srgbClr val="006FC0"/>
                          </a:solidFill>
                          <a:latin typeface="Microsoft Sans Serif"/>
                          <a:cs typeface="Microsoft Sans Serif"/>
                        </a:rPr>
                        <a:t>из</a:t>
                      </a:r>
                      <a:r>
                        <a:rPr dirty="0" sz="1200" spc="25">
                          <a:solidFill>
                            <a:srgbClr val="006FC0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5" i="1">
                          <a:solidFill>
                            <a:srgbClr val="006FC0"/>
                          </a:solidFill>
                          <a:latin typeface="Arial"/>
                          <a:cs typeface="Arial"/>
                        </a:rPr>
                        <a:t>условия </a:t>
                      </a:r>
                      <a:r>
                        <a:rPr dirty="0" sz="1200">
                          <a:solidFill>
                            <a:srgbClr val="006FC0"/>
                          </a:solidFill>
                          <a:latin typeface="Microsoft Sans Serif"/>
                          <a:cs typeface="Microsoft Sans Serif"/>
                        </a:rPr>
                        <a:t>в</a:t>
                      </a:r>
                      <a:r>
                        <a:rPr dirty="0" sz="1200" spc="10">
                          <a:solidFill>
                            <a:srgbClr val="006FC0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5">
                          <a:solidFill>
                            <a:srgbClr val="006FC0"/>
                          </a:solidFill>
                          <a:latin typeface="Microsoft Sans Serif"/>
                          <a:cs typeface="Microsoft Sans Serif"/>
                        </a:rPr>
                        <a:t>виде</a:t>
                      </a:r>
                      <a:r>
                        <a:rPr dirty="0" sz="1200" spc="10">
                          <a:solidFill>
                            <a:srgbClr val="006FC0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solidFill>
                            <a:srgbClr val="006FC0"/>
                          </a:solidFill>
                          <a:latin typeface="Microsoft Sans Serif"/>
                          <a:cs typeface="Microsoft Sans Serif"/>
                        </a:rPr>
                        <a:t>различной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22364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 vert="vert27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7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8413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 vert="vert27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7526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 vert="vert27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 marL="1270">
                        <a:lnSpc>
                          <a:spcPts val="1280"/>
                        </a:lnSpc>
                      </a:pPr>
                      <a:r>
                        <a:rPr dirty="0" sz="1200" spc="-5">
                          <a:solidFill>
                            <a:srgbClr val="006FC0"/>
                          </a:solidFill>
                          <a:latin typeface="Microsoft Sans Serif"/>
                          <a:cs typeface="Microsoft Sans Serif"/>
                        </a:rPr>
                        <a:t>информации</a:t>
                      </a:r>
                      <a:r>
                        <a:rPr dirty="0" sz="1200" spc="-10">
                          <a:solidFill>
                            <a:srgbClr val="006FC0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5">
                          <a:solidFill>
                            <a:srgbClr val="006FC0"/>
                          </a:solidFill>
                          <a:latin typeface="Microsoft Sans Serif"/>
                          <a:cs typeface="Microsoft Sans Serif"/>
                        </a:rPr>
                        <a:t>и</a:t>
                      </a:r>
                      <a:r>
                        <a:rPr dirty="0" sz="1200" spc="-10">
                          <a:solidFill>
                            <a:srgbClr val="006FC0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5" i="1">
                          <a:solidFill>
                            <a:srgbClr val="006FC0"/>
                          </a:solidFill>
                          <a:latin typeface="Arial"/>
                          <a:cs typeface="Arial"/>
                        </a:rPr>
                        <a:t>вопроса,</a:t>
                      </a:r>
                      <a:r>
                        <a:rPr dirty="0" sz="1200" spc="-20" i="1">
                          <a:solidFill>
                            <a:srgbClr val="006FC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200" spc="-15">
                          <a:solidFill>
                            <a:srgbClr val="006FC0"/>
                          </a:solidFill>
                          <a:latin typeface="Microsoft Sans Serif"/>
                          <a:cs typeface="Microsoft Sans Serif"/>
                        </a:rPr>
                        <a:t>связанного</a:t>
                      </a:r>
                      <a:r>
                        <a:rPr dirty="0" sz="1200" spc="-5">
                          <a:solidFill>
                            <a:srgbClr val="006FC0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i="1">
                          <a:solidFill>
                            <a:srgbClr val="006FC0"/>
                          </a:solidFill>
                          <a:latin typeface="Arial"/>
                          <a:cs typeface="Arial"/>
                        </a:rPr>
                        <a:t>с</a:t>
                      </a:r>
                      <a:endParaRPr sz="12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311405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 vert="vert27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345"/>
                        </a:lnSpc>
                      </a:pPr>
                      <a:r>
                        <a:rPr dirty="0" sz="1200" spc="-10">
                          <a:solidFill>
                            <a:srgbClr val="006FC0"/>
                          </a:solidFill>
                          <a:latin typeface="Microsoft Sans Serif"/>
                          <a:cs typeface="Microsoft Sans Serif"/>
                        </a:rPr>
                        <a:t>определенными</a:t>
                      </a:r>
                      <a:r>
                        <a:rPr dirty="0" sz="1200" spc="-15">
                          <a:solidFill>
                            <a:srgbClr val="006FC0"/>
                          </a:solidFill>
                          <a:latin typeface="Microsoft Sans Serif"/>
                          <a:cs typeface="Microsoft Sans Serif"/>
                        </a:rPr>
                        <a:t> учебными</a:t>
                      </a:r>
                      <a:r>
                        <a:rPr dirty="0" sz="1200" spc="15">
                          <a:solidFill>
                            <a:srgbClr val="006FC0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200" spc="-10">
                          <a:solidFill>
                            <a:srgbClr val="006FC0"/>
                          </a:solidFill>
                          <a:latin typeface="Microsoft Sans Serif"/>
                          <a:cs typeface="Microsoft Sans Serif"/>
                        </a:rPr>
                        <a:t>действиями</a:t>
                      </a:r>
                      <a:endParaRPr sz="12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93547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 vert="vert27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1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  <a:tr h="193820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 vert="vert27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algn="ctr" marL="2540">
                        <a:lnSpc>
                          <a:spcPts val="1425"/>
                        </a:lnSpc>
                      </a:pPr>
                      <a:r>
                        <a:rPr dirty="0" sz="1400" spc="-5" b="1">
                          <a:solidFill>
                            <a:srgbClr val="006FC0"/>
                          </a:solidFill>
                          <a:latin typeface="Arial"/>
                          <a:cs typeface="Arial"/>
                        </a:rPr>
                        <a:t>Критерии</a:t>
                      </a:r>
                      <a:r>
                        <a:rPr dirty="0" sz="1400" spc="-35" b="1">
                          <a:solidFill>
                            <a:srgbClr val="006FC0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dirty="0" sz="1400" b="1">
                          <a:solidFill>
                            <a:srgbClr val="006FC0"/>
                          </a:solidFill>
                          <a:latin typeface="Arial"/>
                          <a:cs typeface="Arial"/>
                        </a:rPr>
                        <a:t>оценки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</a:tcPr>
                </a:tc>
              </a:tr>
              <a:tr h="178289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 vert="vert27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9050">
                      <a:solidFill>
                        <a:srgbClr val="000000"/>
                      </a:solidFill>
                      <a:prstDash val="solid"/>
                    </a:lnT>
                  </a:tcPr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346710">
                        <a:lnSpc>
                          <a:spcPts val="1395"/>
                        </a:lnSpc>
                      </a:pPr>
                      <a:r>
                        <a:rPr dirty="0" sz="1300" spc="-20">
                          <a:solidFill>
                            <a:srgbClr val="006FC0"/>
                          </a:solidFill>
                          <a:latin typeface="Microsoft Sans Serif"/>
                          <a:cs typeface="Microsoft Sans Serif"/>
                        </a:rPr>
                        <a:t>мотивируют</a:t>
                      </a:r>
                      <a:r>
                        <a:rPr dirty="0" sz="1300" spc="45">
                          <a:solidFill>
                            <a:srgbClr val="006FC0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300" spc="-15">
                          <a:solidFill>
                            <a:srgbClr val="006FC0"/>
                          </a:solidFill>
                          <a:latin typeface="Microsoft Sans Serif"/>
                          <a:cs typeface="Microsoft Sans Serif"/>
                        </a:rPr>
                        <a:t>деятельность</a:t>
                      </a:r>
                      <a:r>
                        <a:rPr dirty="0" sz="1300" spc="65">
                          <a:solidFill>
                            <a:srgbClr val="006FC0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300" spc="-5">
                          <a:solidFill>
                            <a:srgbClr val="006FC0"/>
                          </a:solidFill>
                          <a:latin typeface="Microsoft Sans Serif"/>
                          <a:cs typeface="Microsoft Sans Serif"/>
                        </a:rPr>
                        <a:t>и</a:t>
                      </a:r>
                      <a:endParaRPr sz="13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1519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 vert="vert27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 rowSpan="3"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89737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 vert="vert27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L="1270">
                        <a:lnSpc>
                          <a:spcPts val="1395"/>
                        </a:lnSpc>
                      </a:pPr>
                      <a:r>
                        <a:rPr dirty="0" sz="1300" spc="-15">
                          <a:solidFill>
                            <a:srgbClr val="006FC0"/>
                          </a:solidFill>
                          <a:latin typeface="Microsoft Sans Serif"/>
                          <a:cs typeface="Microsoft Sans Serif"/>
                        </a:rPr>
                        <a:t>являются</a:t>
                      </a:r>
                      <a:r>
                        <a:rPr dirty="0" sz="1300" spc="20">
                          <a:solidFill>
                            <a:srgbClr val="006FC0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300" spc="-10">
                          <a:solidFill>
                            <a:srgbClr val="006FC0"/>
                          </a:solidFill>
                          <a:latin typeface="Microsoft Sans Serif"/>
                          <a:cs typeface="Microsoft Sans Serif"/>
                        </a:rPr>
                        <a:t>эталоном</a:t>
                      </a:r>
                      <a:r>
                        <a:rPr dirty="0" sz="1300" spc="10">
                          <a:solidFill>
                            <a:srgbClr val="006FC0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300" spc="-10">
                          <a:solidFill>
                            <a:srgbClr val="006FC0"/>
                          </a:solidFill>
                          <a:latin typeface="Microsoft Sans Serif"/>
                          <a:cs typeface="Microsoft Sans Serif"/>
                        </a:rPr>
                        <a:t>выполнения</a:t>
                      </a:r>
                      <a:endParaRPr sz="13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</a:tr>
              <a:tr h="171868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 vert="vert27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2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</a:tcPr>
                </a:tc>
                <a:tc hMerge="1"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ctr" marL="3175">
                        <a:lnSpc>
                          <a:spcPts val="1255"/>
                        </a:lnSpc>
                      </a:pPr>
                      <a:r>
                        <a:rPr dirty="0" sz="1300" spc="-15">
                          <a:solidFill>
                            <a:srgbClr val="006FC0"/>
                          </a:solidFill>
                          <a:latin typeface="Microsoft Sans Serif"/>
                          <a:cs typeface="Microsoft Sans Serif"/>
                        </a:rPr>
                        <a:t>задания</a:t>
                      </a:r>
                      <a:endParaRPr sz="13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461772">
                <a:tc v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 vert="vert27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700">
                        <a:latin typeface="Times New Roman"/>
                        <a:cs typeface="Times New Roman"/>
                      </a:endParaRPr>
                    </a:p>
                  </a:txBody>
                  <a:tcPr marL="0" marR="0" marB="0" marT="0">
                    <a:lnL w="12700">
                      <a:solidFill>
                        <a:srgbClr val="000000"/>
                      </a:solidFill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  <a:tc hMerge="1">
                  <a:txBody>
                    <a:bodyPr/>
                    <a:lstStyle/>
                    <a:p>
                      <a:pPr/>
                    </a:p>
                  </a:txBody>
                  <a:tcPr marL="0" marR="0" marB="0" marT="0"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17244" y="2231263"/>
            <a:ext cx="4633595" cy="1489710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3200" spc="-10"/>
              <a:t>Формы </a:t>
            </a:r>
            <a:r>
              <a:rPr dirty="0" sz="3200" spc="-5"/>
              <a:t>организации </a:t>
            </a:r>
            <a:r>
              <a:rPr dirty="0" sz="3200"/>
              <a:t> </a:t>
            </a:r>
            <a:r>
              <a:rPr dirty="0" sz="3200" spc="-10"/>
              <a:t>учебной деятельности </a:t>
            </a:r>
            <a:r>
              <a:rPr dirty="0" sz="3200" spc="-875"/>
              <a:t> </a:t>
            </a:r>
            <a:r>
              <a:rPr dirty="0" sz="3200"/>
              <a:t>и</a:t>
            </a:r>
            <a:r>
              <a:rPr dirty="0" sz="3200" spc="-25"/>
              <a:t> </a:t>
            </a:r>
            <a:r>
              <a:rPr dirty="0" sz="3200"/>
              <a:t>их</a:t>
            </a:r>
            <a:r>
              <a:rPr dirty="0" sz="3200" spc="-20"/>
              <a:t> </a:t>
            </a:r>
            <a:r>
              <a:rPr dirty="0" sz="3200" spc="-10"/>
              <a:t>особенности</a:t>
            </a:r>
            <a:endParaRPr sz="32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07340" y="1551178"/>
            <a:ext cx="3268345" cy="574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172335" algn="l"/>
                <a:tab pos="3157220" algn="l"/>
              </a:tabLst>
            </a:pPr>
            <a:r>
              <a:rPr dirty="0" sz="1800" spc="-5" b="1">
                <a:solidFill>
                  <a:srgbClr val="006FC0"/>
                </a:solidFill>
                <a:latin typeface="Arial"/>
                <a:cs typeface="Arial"/>
              </a:rPr>
              <a:t>Индивидуальная	</a:t>
            </a:r>
            <a:r>
              <a:rPr dirty="0" sz="1800" spc="-15" b="1">
                <a:solidFill>
                  <a:srgbClr val="006FC0"/>
                </a:solidFill>
                <a:latin typeface="Arial"/>
                <a:cs typeface="Arial"/>
              </a:rPr>
              <a:t>работа	</a:t>
            </a:r>
            <a:r>
              <a:rPr dirty="0" sz="1800">
                <a:solidFill>
                  <a:srgbClr val="006FC0"/>
                </a:solidFill>
                <a:latin typeface="Microsoft Sans Serif"/>
                <a:cs typeface="Microsoft Sans Serif"/>
              </a:rPr>
              <a:t>-</a:t>
            </a:r>
            <a:endParaRPr sz="18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dirty="0" sz="1800" spc="-10">
                <a:solidFill>
                  <a:srgbClr val="006FC0"/>
                </a:solidFill>
                <a:latin typeface="Microsoft Sans Serif"/>
                <a:cs typeface="Microsoft Sans Serif"/>
              </a:rPr>
              <a:t>выполнению</a:t>
            </a:r>
            <a:r>
              <a:rPr dirty="0" sz="1800" spc="1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учебных</a:t>
            </a:r>
            <a:r>
              <a:rPr dirty="0" sz="1800" spc="2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заданий</a:t>
            </a:r>
            <a:endParaRPr sz="1800">
              <a:latin typeface="Microsoft Sans Serif"/>
              <a:cs typeface="Microsoft Sans Serif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 spc="-5"/>
              <a:t>14</a:t>
            </a:fld>
          </a:p>
        </p:txBody>
      </p:sp>
      <p:sp>
        <p:nvSpPr>
          <p:cNvPr id="3" name="object 3"/>
          <p:cNvSpPr txBox="1"/>
          <p:nvPr/>
        </p:nvSpPr>
        <p:spPr>
          <a:xfrm>
            <a:off x="3732403" y="1551178"/>
            <a:ext cx="4495165" cy="29972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060575" algn="l"/>
                <a:tab pos="3002915" algn="l"/>
                <a:tab pos="4231640" algn="l"/>
              </a:tabLst>
            </a:pP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са</a:t>
            </a:r>
            <a:r>
              <a:rPr dirty="0" sz="1800" spc="-30">
                <a:solidFill>
                  <a:srgbClr val="006FC0"/>
                </a:solidFill>
                <a:latin typeface="Microsoft Sans Serif"/>
                <a:cs typeface="Microsoft Sans Serif"/>
              </a:rPr>
              <a:t>м</a:t>
            </a:r>
            <a:r>
              <a:rPr dirty="0" sz="1800" spc="-5">
                <a:solidFill>
                  <a:srgbClr val="006FC0"/>
                </a:solidFill>
                <a:latin typeface="Microsoft Sans Serif"/>
                <a:cs typeface="Microsoft Sans Serif"/>
              </a:rPr>
              <a:t>ос</a:t>
            </a:r>
            <a:r>
              <a:rPr dirty="0" sz="1800" spc="-30">
                <a:solidFill>
                  <a:srgbClr val="006FC0"/>
                </a:solidFill>
                <a:latin typeface="Microsoft Sans Serif"/>
                <a:cs typeface="Microsoft Sans Serif"/>
              </a:rPr>
              <a:t>т</a:t>
            </a:r>
            <a:r>
              <a:rPr dirty="0" sz="1800" spc="5">
                <a:solidFill>
                  <a:srgbClr val="006FC0"/>
                </a:solidFill>
                <a:latin typeface="Microsoft Sans Serif"/>
                <a:cs typeface="Microsoft Sans Serif"/>
              </a:rPr>
              <a:t>о</a:t>
            </a:r>
            <a:r>
              <a:rPr dirty="0" sz="1800">
                <a:solidFill>
                  <a:srgbClr val="006FC0"/>
                </a:solidFill>
                <a:latin typeface="Microsoft Sans Serif"/>
                <a:cs typeface="Microsoft Sans Serif"/>
              </a:rPr>
              <a:t>я</a:t>
            </a:r>
            <a:r>
              <a:rPr dirty="0" sz="1800" spc="-20">
                <a:solidFill>
                  <a:srgbClr val="006FC0"/>
                </a:solidFill>
                <a:latin typeface="Microsoft Sans Serif"/>
                <a:cs typeface="Microsoft Sans Serif"/>
              </a:rPr>
              <a:t>т</a:t>
            </a:r>
            <a:r>
              <a:rPr dirty="0" sz="1800" spc="-70">
                <a:solidFill>
                  <a:srgbClr val="006FC0"/>
                </a:solidFill>
                <a:latin typeface="Microsoft Sans Serif"/>
                <a:cs typeface="Microsoft Sans Serif"/>
              </a:rPr>
              <a:t>е</a:t>
            </a:r>
            <a:r>
              <a:rPr dirty="0" sz="1800" spc="20">
                <a:solidFill>
                  <a:srgbClr val="006FC0"/>
                </a:solidFill>
                <a:latin typeface="Microsoft Sans Serif"/>
                <a:cs typeface="Microsoft Sans Serif"/>
              </a:rPr>
              <a:t>л</a:t>
            </a:r>
            <a:r>
              <a:rPr dirty="0" sz="1800" spc="-5">
                <a:solidFill>
                  <a:srgbClr val="006FC0"/>
                </a:solidFill>
                <a:latin typeface="Microsoft Sans Serif"/>
                <a:cs typeface="Microsoft Sans Serif"/>
              </a:rPr>
              <a:t>ьная</a:t>
            </a:r>
            <a:r>
              <a:rPr dirty="0" sz="1800">
                <a:solidFill>
                  <a:srgbClr val="006FC0"/>
                </a:solidFill>
                <a:latin typeface="Microsoft Sans Serif"/>
                <a:cs typeface="Microsoft Sans Serif"/>
              </a:rPr>
              <a:t>	</a:t>
            </a:r>
            <a:r>
              <a:rPr dirty="0" sz="1800" spc="5">
                <a:solidFill>
                  <a:srgbClr val="006FC0"/>
                </a:solidFill>
                <a:latin typeface="Microsoft Sans Serif"/>
                <a:cs typeface="Microsoft Sans Serif"/>
              </a:rPr>
              <a:t>р</a:t>
            </a:r>
            <a:r>
              <a:rPr dirty="0" sz="1800" spc="-10">
                <a:solidFill>
                  <a:srgbClr val="006FC0"/>
                </a:solidFill>
                <a:latin typeface="Microsoft Sans Serif"/>
                <a:cs typeface="Microsoft Sans Serif"/>
              </a:rPr>
              <a:t>аб</a:t>
            </a:r>
            <a:r>
              <a:rPr dirty="0" sz="1800" spc="-55">
                <a:solidFill>
                  <a:srgbClr val="006FC0"/>
                </a:solidFill>
                <a:latin typeface="Microsoft Sans Serif"/>
                <a:cs typeface="Microsoft Sans Serif"/>
              </a:rPr>
              <a:t>о</a:t>
            </a:r>
            <a:r>
              <a:rPr dirty="0" sz="1800" spc="-20">
                <a:solidFill>
                  <a:srgbClr val="006FC0"/>
                </a:solidFill>
                <a:latin typeface="Microsoft Sans Serif"/>
                <a:cs typeface="Microsoft Sans Serif"/>
              </a:rPr>
              <a:t>т</a:t>
            </a:r>
            <a:r>
              <a:rPr dirty="0" sz="1800">
                <a:solidFill>
                  <a:srgbClr val="006FC0"/>
                </a:solidFill>
                <a:latin typeface="Microsoft Sans Serif"/>
                <a:cs typeface="Microsoft Sans Serif"/>
              </a:rPr>
              <a:t>а	</a:t>
            </a: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у</a:t>
            </a: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ч</a:t>
            </a:r>
            <a:r>
              <a:rPr dirty="0" sz="1800" spc="-25">
                <a:solidFill>
                  <a:srgbClr val="006FC0"/>
                </a:solidFill>
                <a:latin typeface="Microsoft Sans Serif"/>
                <a:cs typeface="Microsoft Sans Serif"/>
              </a:rPr>
              <a:t>а</a:t>
            </a:r>
            <a:r>
              <a:rPr dirty="0" sz="1800">
                <a:solidFill>
                  <a:srgbClr val="006FC0"/>
                </a:solidFill>
                <a:latin typeface="Microsoft Sans Serif"/>
                <a:cs typeface="Microsoft Sans Serif"/>
              </a:rPr>
              <a:t>щ</a:t>
            </a:r>
            <a:r>
              <a:rPr dirty="0" sz="1800" spc="5">
                <a:solidFill>
                  <a:srgbClr val="006FC0"/>
                </a:solidFill>
                <a:latin typeface="Microsoft Sans Serif"/>
                <a:cs typeface="Microsoft Sans Serif"/>
              </a:rPr>
              <a:t>и</a:t>
            </a:r>
            <a:r>
              <a:rPr dirty="0" sz="1800" spc="-40">
                <a:solidFill>
                  <a:srgbClr val="006FC0"/>
                </a:solidFill>
                <a:latin typeface="Microsoft Sans Serif"/>
                <a:cs typeface="Microsoft Sans Serif"/>
              </a:rPr>
              <a:t>х</a:t>
            </a:r>
            <a:r>
              <a:rPr dirty="0" sz="1800" spc="10">
                <a:solidFill>
                  <a:srgbClr val="006FC0"/>
                </a:solidFill>
                <a:latin typeface="Microsoft Sans Serif"/>
                <a:cs typeface="Microsoft Sans Serif"/>
              </a:rPr>
              <a:t>с</a:t>
            </a:r>
            <a:r>
              <a:rPr dirty="0" sz="1800" spc="-5">
                <a:solidFill>
                  <a:srgbClr val="006FC0"/>
                </a:solidFill>
                <a:latin typeface="Microsoft Sans Serif"/>
                <a:cs typeface="Microsoft Sans Serif"/>
              </a:rPr>
              <a:t>я</a:t>
            </a:r>
            <a:r>
              <a:rPr dirty="0" sz="1800">
                <a:solidFill>
                  <a:srgbClr val="006FC0"/>
                </a:solidFill>
                <a:latin typeface="Microsoft Sans Serif"/>
                <a:cs typeface="Microsoft Sans Serif"/>
              </a:rPr>
              <a:t>	</a:t>
            </a:r>
            <a:r>
              <a:rPr dirty="0" sz="1800" spc="-20">
                <a:solidFill>
                  <a:srgbClr val="006FC0"/>
                </a:solidFill>
                <a:latin typeface="Microsoft Sans Serif"/>
                <a:cs typeface="Microsoft Sans Serif"/>
              </a:rPr>
              <a:t>по</a:t>
            </a:r>
            <a:endParaRPr sz="1800">
              <a:latin typeface="Microsoft Sans Serif"/>
              <a:cs typeface="Microsoft Sans Serif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07340" y="2648839"/>
            <a:ext cx="7443470" cy="359219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 b="1">
                <a:solidFill>
                  <a:srgbClr val="006FC0"/>
                </a:solidFill>
                <a:latin typeface="Arial"/>
                <a:cs typeface="Arial"/>
              </a:rPr>
              <a:t>Фронтальная</a:t>
            </a:r>
            <a:r>
              <a:rPr dirty="0" sz="1800" spc="20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15" b="1">
                <a:solidFill>
                  <a:srgbClr val="006FC0"/>
                </a:solidFill>
                <a:latin typeface="Arial"/>
                <a:cs typeface="Arial"/>
              </a:rPr>
              <a:t>работа</a:t>
            </a:r>
            <a:r>
              <a:rPr dirty="0" sz="1800" spc="30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>
                <a:solidFill>
                  <a:srgbClr val="006FC0"/>
                </a:solidFill>
                <a:latin typeface="Microsoft Sans Serif"/>
                <a:cs typeface="Microsoft Sans Serif"/>
              </a:rPr>
              <a:t>-</a:t>
            </a:r>
            <a:r>
              <a:rPr dirty="0" sz="1800" spc="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работа</a:t>
            </a:r>
            <a:r>
              <a:rPr dirty="0" sz="1800" spc="1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10">
                <a:solidFill>
                  <a:srgbClr val="006FC0"/>
                </a:solidFill>
                <a:latin typeface="Microsoft Sans Serif"/>
                <a:cs typeface="Microsoft Sans Serif"/>
              </a:rPr>
              <a:t>со</a:t>
            </a:r>
            <a:r>
              <a:rPr dirty="0" sz="1800" spc="1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0">
                <a:solidFill>
                  <a:srgbClr val="006FC0"/>
                </a:solidFill>
                <a:latin typeface="Microsoft Sans Serif"/>
                <a:cs typeface="Microsoft Sans Serif"/>
              </a:rPr>
              <a:t>всем</a:t>
            </a:r>
            <a:r>
              <a:rPr dirty="0" sz="1800" spc="2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классом.</a:t>
            </a:r>
            <a:r>
              <a:rPr dirty="0" sz="1800">
                <a:solidFill>
                  <a:srgbClr val="006FC0"/>
                </a:solidFill>
                <a:latin typeface="Microsoft Sans Serif"/>
                <a:cs typeface="Microsoft Sans Serif"/>
              </a:rPr>
              <a:t> Виды:</a:t>
            </a:r>
            <a:endParaRPr sz="1800">
              <a:latin typeface="Microsoft Sans Serif"/>
              <a:cs typeface="Microsoft Sans Serif"/>
            </a:endParaRPr>
          </a:p>
          <a:p>
            <a:pPr marL="142240" indent="-129539">
              <a:lnSpc>
                <a:spcPct val="100000"/>
              </a:lnSpc>
              <a:buChar char="•"/>
              <a:tabLst>
                <a:tab pos="142240" algn="l"/>
              </a:tabLst>
            </a:pP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беседа;</a:t>
            </a:r>
            <a:endParaRPr sz="1800">
              <a:latin typeface="Microsoft Sans Serif"/>
              <a:cs typeface="Microsoft Sans Serif"/>
            </a:endParaRPr>
          </a:p>
          <a:p>
            <a:pPr marL="142240" indent="-129539">
              <a:lnSpc>
                <a:spcPct val="100000"/>
              </a:lnSpc>
              <a:buChar char="•"/>
              <a:tabLst>
                <a:tab pos="142240" algn="l"/>
              </a:tabLst>
            </a:pP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обсуждение;</a:t>
            </a:r>
            <a:endParaRPr sz="1800">
              <a:latin typeface="Microsoft Sans Serif"/>
              <a:cs typeface="Microsoft Sans Serif"/>
            </a:endParaRPr>
          </a:p>
          <a:p>
            <a:pPr marL="142240" indent="-129539">
              <a:lnSpc>
                <a:spcPct val="100000"/>
              </a:lnSpc>
              <a:buChar char="•"/>
              <a:tabLst>
                <a:tab pos="142240" algn="l"/>
              </a:tabLst>
            </a:pPr>
            <a:r>
              <a:rPr dirty="0" sz="1800" spc="-20">
                <a:solidFill>
                  <a:srgbClr val="006FC0"/>
                </a:solidFill>
                <a:latin typeface="Microsoft Sans Serif"/>
                <a:cs typeface="Microsoft Sans Serif"/>
              </a:rPr>
              <a:t>диктант</a:t>
            </a: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5">
                <a:solidFill>
                  <a:srgbClr val="006FC0"/>
                </a:solidFill>
                <a:latin typeface="Microsoft Sans Serif"/>
                <a:cs typeface="Microsoft Sans Serif"/>
              </a:rPr>
              <a:t>и</a:t>
            </a:r>
            <a:r>
              <a:rPr dirty="0" sz="180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05">
                <a:solidFill>
                  <a:srgbClr val="006FC0"/>
                </a:solidFill>
                <a:latin typeface="Microsoft Sans Serif"/>
                <a:cs typeface="Microsoft Sans Serif"/>
              </a:rPr>
              <a:t>т.</a:t>
            </a:r>
            <a:r>
              <a:rPr dirty="0" sz="1800" spc="1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006FC0"/>
                </a:solidFill>
                <a:latin typeface="Microsoft Sans Serif"/>
                <a:cs typeface="Microsoft Sans Serif"/>
              </a:rPr>
              <a:t>д.</a:t>
            </a:r>
            <a:endParaRPr sz="18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buClr>
                <a:srgbClr val="006FC0"/>
              </a:buClr>
              <a:buFont typeface="Microsoft Sans Serif"/>
              <a:buChar char="•"/>
            </a:pPr>
            <a:endParaRPr sz="20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20"/>
              </a:spcBef>
              <a:buClr>
                <a:srgbClr val="006FC0"/>
              </a:buClr>
              <a:buFont typeface="Microsoft Sans Serif"/>
              <a:buChar char="•"/>
            </a:pPr>
            <a:endParaRPr sz="18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dirty="0" sz="1800" spc="-20" b="1">
                <a:solidFill>
                  <a:srgbClr val="006FC0"/>
                </a:solidFill>
                <a:latin typeface="Arial"/>
                <a:cs typeface="Arial"/>
              </a:rPr>
              <a:t>Групповая</a:t>
            </a:r>
            <a:r>
              <a:rPr dirty="0" sz="1800" spc="25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25" b="1">
                <a:solidFill>
                  <a:srgbClr val="006FC0"/>
                </a:solidFill>
                <a:latin typeface="Arial"/>
                <a:cs typeface="Arial"/>
              </a:rPr>
              <a:t>форма</a:t>
            </a:r>
            <a:r>
              <a:rPr dirty="0" sz="1800" spc="35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15" b="1">
                <a:solidFill>
                  <a:srgbClr val="006FC0"/>
                </a:solidFill>
                <a:latin typeface="Arial"/>
                <a:cs typeface="Arial"/>
              </a:rPr>
              <a:t>работы</a:t>
            </a:r>
            <a:r>
              <a:rPr dirty="0" sz="1800" spc="40" b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1800" spc="-15" b="1">
                <a:solidFill>
                  <a:srgbClr val="006FC0"/>
                </a:solidFill>
                <a:latin typeface="Arial"/>
                <a:cs typeface="Arial"/>
              </a:rPr>
              <a:t>предусматривает</a:t>
            </a: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:</a:t>
            </a:r>
            <a:endParaRPr sz="1800">
              <a:latin typeface="Microsoft Sans Serif"/>
              <a:cs typeface="Microsoft Sans Serif"/>
            </a:endParaRPr>
          </a:p>
          <a:p>
            <a:pPr marL="142240" indent="-129539">
              <a:lnSpc>
                <a:spcPct val="100000"/>
              </a:lnSpc>
              <a:buChar char="•"/>
              <a:tabLst>
                <a:tab pos="142240" algn="l"/>
              </a:tabLst>
            </a:pPr>
            <a:r>
              <a:rPr dirty="0" sz="1800" spc="-5">
                <a:solidFill>
                  <a:srgbClr val="006FC0"/>
                </a:solidFill>
                <a:latin typeface="Microsoft Sans Serif"/>
                <a:cs typeface="Microsoft Sans Serif"/>
              </a:rPr>
              <a:t>составление</a:t>
            </a:r>
            <a:r>
              <a:rPr dirty="0" sz="1800" spc="1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30">
                <a:solidFill>
                  <a:srgbClr val="006FC0"/>
                </a:solidFill>
                <a:latin typeface="Microsoft Sans Serif"/>
                <a:cs typeface="Microsoft Sans Serif"/>
              </a:rPr>
              <a:t>групп</a:t>
            </a:r>
            <a:r>
              <a:rPr dirty="0" sz="1800" spc="4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5">
                <a:solidFill>
                  <a:srgbClr val="006FC0"/>
                </a:solidFill>
                <a:latin typeface="Microsoft Sans Serif"/>
                <a:cs typeface="Microsoft Sans Serif"/>
              </a:rPr>
              <a:t>на</a:t>
            </a:r>
            <a:r>
              <a:rPr dirty="0" sz="1800" spc="1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5">
                <a:solidFill>
                  <a:srgbClr val="006FC0"/>
                </a:solidFill>
                <a:latin typeface="Microsoft Sans Serif"/>
                <a:cs typeface="Microsoft Sans Serif"/>
              </a:rPr>
              <a:t>разных</a:t>
            </a:r>
            <a:r>
              <a:rPr dirty="0" sz="1800" spc="3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0">
                <a:solidFill>
                  <a:srgbClr val="006FC0"/>
                </a:solidFill>
                <a:latin typeface="Microsoft Sans Serif"/>
                <a:cs typeface="Microsoft Sans Serif"/>
              </a:rPr>
              <a:t>основаниях;</a:t>
            </a:r>
            <a:endParaRPr sz="1800">
              <a:latin typeface="Microsoft Sans Serif"/>
              <a:cs typeface="Microsoft Sans Serif"/>
            </a:endParaRPr>
          </a:p>
          <a:p>
            <a:pPr marL="142240" indent="-129539">
              <a:lnSpc>
                <a:spcPct val="100000"/>
              </a:lnSpc>
              <a:spcBef>
                <a:spcPts val="5"/>
              </a:spcBef>
              <a:buChar char="•"/>
              <a:tabLst>
                <a:tab pos="142240" algn="l"/>
              </a:tabLst>
            </a:pPr>
            <a:r>
              <a:rPr dirty="0" sz="1800" spc="-10">
                <a:solidFill>
                  <a:srgbClr val="006FC0"/>
                </a:solidFill>
                <a:latin typeface="Microsoft Sans Serif"/>
                <a:cs typeface="Microsoft Sans Serif"/>
              </a:rPr>
              <a:t>совместное</a:t>
            </a:r>
            <a:r>
              <a:rPr dirty="0" sz="1800" spc="2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0">
                <a:solidFill>
                  <a:srgbClr val="006FC0"/>
                </a:solidFill>
                <a:latin typeface="Microsoft Sans Serif"/>
                <a:cs typeface="Microsoft Sans Serif"/>
              </a:rPr>
              <a:t>выполнение</a:t>
            </a:r>
            <a:r>
              <a:rPr dirty="0" sz="1800" spc="3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одинаковых/</a:t>
            </a:r>
            <a:r>
              <a:rPr dirty="0" sz="1800" spc="2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различных</a:t>
            </a:r>
            <a:r>
              <a:rPr dirty="0" sz="1800" spc="2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заданий;</a:t>
            </a:r>
            <a:endParaRPr sz="1800">
              <a:latin typeface="Microsoft Sans Serif"/>
              <a:cs typeface="Microsoft Sans Serif"/>
            </a:endParaRPr>
          </a:p>
          <a:p>
            <a:pPr marL="142240" indent="-129539">
              <a:lnSpc>
                <a:spcPct val="100000"/>
              </a:lnSpc>
              <a:buChar char="•"/>
              <a:tabLst>
                <a:tab pos="142240" algn="l"/>
              </a:tabLst>
            </a:pPr>
            <a:r>
              <a:rPr dirty="0" sz="1800" spc="-5">
                <a:solidFill>
                  <a:srgbClr val="006FC0"/>
                </a:solidFill>
                <a:latin typeface="Microsoft Sans Serif"/>
                <a:cs typeface="Microsoft Sans Serif"/>
              </a:rPr>
              <a:t>наличие</a:t>
            </a:r>
            <a:r>
              <a:rPr dirty="0" sz="1800" spc="1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5">
                <a:solidFill>
                  <a:srgbClr val="006FC0"/>
                </a:solidFill>
                <a:latin typeface="Microsoft Sans Serif"/>
                <a:cs typeface="Microsoft Sans Serif"/>
              </a:rPr>
              <a:t>учеников</a:t>
            </a:r>
            <a:r>
              <a:rPr dirty="0" sz="1800" spc="5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30">
                <a:solidFill>
                  <a:srgbClr val="006FC0"/>
                </a:solidFill>
                <a:latin typeface="Microsoft Sans Serif"/>
                <a:cs typeface="Microsoft Sans Serif"/>
              </a:rPr>
              <a:t>разного</a:t>
            </a:r>
            <a:r>
              <a:rPr dirty="0" sz="1800" spc="4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уровня</a:t>
            </a:r>
            <a:r>
              <a:rPr dirty="0" sz="1800" spc="6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35">
                <a:solidFill>
                  <a:srgbClr val="006FC0"/>
                </a:solidFill>
                <a:latin typeface="Microsoft Sans Serif"/>
                <a:cs typeface="Microsoft Sans Serif"/>
              </a:rPr>
              <a:t>подготовки</a:t>
            </a:r>
            <a:r>
              <a:rPr dirty="0" sz="1800" spc="2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006FC0"/>
                </a:solidFill>
                <a:latin typeface="Microsoft Sans Serif"/>
                <a:cs typeface="Microsoft Sans Serif"/>
              </a:rPr>
              <a:t>в</a:t>
            </a:r>
            <a:r>
              <a:rPr dirty="0" sz="1800" spc="2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30">
                <a:solidFill>
                  <a:srgbClr val="006FC0"/>
                </a:solidFill>
                <a:latin typeface="Microsoft Sans Serif"/>
                <a:cs typeface="Microsoft Sans Serif"/>
              </a:rPr>
              <a:t>каждой</a:t>
            </a:r>
            <a:r>
              <a:rPr dirty="0" sz="1800" spc="1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5">
                <a:solidFill>
                  <a:srgbClr val="006FC0"/>
                </a:solidFill>
                <a:latin typeface="Microsoft Sans Serif"/>
                <a:cs typeface="Microsoft Sans Serif"/>
              </a:rPr>
              <a:t>группе</a:t>
            </a:r>
            <a:endParaRPr sz="18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</a:pPr>
            <a:endParaRPr sz="20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15"/>
              </a:spcBef>
            </a:pPr>
            <a:endParaRPr sz="18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dirty="0" sz="1800" spc="-45">
                <a:solidFill>
                  <a:srgbClr val="006FC0"/>
                </a:solidFill>
                <a:latin typeface="Microsoft Sans Serif"/>
                <a:cs typeface="Microsoft Sans Serif"/>
              </a:rPr>
              <a:t>Формы</a:t>
            </a:r>
            <a:r>
              <a:rPr dirty="0" sz="1800" spc="2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0">
                <a:solidFill>
                  <a:srgbClr val="006FC0"/>
                </a:solidFill>
                <a:latin typeface="Microsoft Sans Serif"/>
                <a:cs typeface="Microsoft Sans Serif"/>
              </a:rPr>
              <a:t>организации</a:t>
            </a:r>
            <a:r>
              <a:rPr dirty="0" sz="1800" spc="1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учебной</a:t>
            </a:r>
            <a:r>
              <a:rPr dirty="0" sz="1800" spc="4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0">
                <a:solidFill>
                  <a:srgbClr val="006FC0"/>
                </a:solidFill>
                <a:latin typeface="Microsoft Sans Serif"/>
                <a:cs typeface="Microsoft Sans Serif"/>
              </a:rPr>
              <a:t>деятельности</a:t>
            </a:r>
            <a:r>
              <a:rPr dirty="0" sz="1800" spc="2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15">
                <a:solidFill>
                  <a:srgbClr val="006FC0"/>
                </a:solidFill>
                <a:latin typeface="Microsoft Sans Serif"/>
                <a:cs typeface="Microsoft Sans Serif"/>
              </a:rPr>
              <a:t>применяются</a:t>
            </a:r>
            <a:r>
              <a:rPr dirty="0" sz="1800" spc="2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>
                <a:solidFill>
                  <a:srgbClr val="006FC0"/>
                </a:solidFill>
                <a:latin typeface="Microsoft Sans Serif"/>
                <a:cs typeface="Microsoft Sans Serif"/>
              </a:rPr>
              <a:t>в</a:t>
            </a:r>
            <a:r>
              <a:rPr dirty="0" sz="1800" spc="2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1800" spc="-20">
                <a:solidFill>
                  <a:srgbClr val="006FC0"/>
                </a:solidFill>
                <a:latin typeface="Microsoft Sans Serif"/>
                <a:cs typeface="Microsoft Sans Serif"/>
              </a:rPr>
              <a:t>сочетании</a:t>
            </a:r>
            <a:endParaRPr sz="1800">
              <a:latin typeface="Microsoft Sans Serif"/>
              <a:cs typeface="Microsoft Sans Serif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612140" y="42418"/>
            <a:ext cx="4634230" cy="1002030"/>
          </a:xfrm>
          <a:prstGeom prst="rect"/>
        </p:spPr>
        <p:txBody>
          <a:bodyPr wrap="square" lIns="0" tIns="12700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dirty="0" sz="3200" spc="-10"/>
              <a:t>Формы </a:t>
            </a:r>
            <a:r>
              <a:rPr dirty="0" sz="3200" spc="-5"/>
              <a:t>организации </a:t>
            </a:r>
            <a:r>
              <a:rPr dirty="0" sz="3200"/>
              <a:t> </a:t>
            </a:r>
            <a:r>
              <a:rPr dirty="0" sz="3200" spc="-10"/>
              <a:t>учебной</a:t>
            </a:r>
            <a:r>
              <a:rPr dirty="0" sz="3200" spc="-45"/>
              <a:t> </a:t>
            </a:r>
            <a:r>
              <a:rPr dirty="0" sz="3200" spc="-10"/>
              <a:t>деятельности</a:t>
            </a:r>
            <a:endParaRPr sz="32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86841" y="1432305"/>
            <a:ext cx="7778750" cy="448056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439420">
              <a:lnSpc>
                <a:spcPct val="100000"/>
              </a:lnSpc>
              <a:spcBef>
                <a:spcPts val="100"/>
              </a:spcBef>
            </a:pPr>
            <a:r>
              <a:rPr dirty="0" u="heavy" sz="2400" spc="-10" b="1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Arial"/>
                <a:cs typeface="Arial"/>
              </a:rPr>
              <a:t>Особенности</a:t>
            </a:r>
            <a:r>
              <a:rPr dirty="0" u="heavy" sz="2400" spc="-5" b="1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2400" b="1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Arial"/>
                <a:cs typeface="Arial"/>
              </a:rPr>
              <a:t>и</a:t>
            </a:r>
            <a:r>
              <a:rPr dirty="0" u="heavy" sz="2400" spc="-15" b="1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Arial"/>
                <a:cs typeface="Arial"/>
              </a:rPr>
              <a:t> преимущества</a:t>
            </a:r>
            <a:endParaRPr sz="2400">
              <a:latin typeface="Arial"/>
              <a:cs typeface="Arial"/>
            </a:endParaRPr>
          </a:p>
          <a:p>
            <a:pPr marL="22225" marR="2600960">
              <a:lnSpc>
                <a:spcPct val="100000"/>
              </a:lnSpc>
              <a:spcBef>
                <a:spcPts val="1445"/>
              </a:spcBef>
            </a:pPr>
            <a:r>
              <a:rPr dirty="0" sz="2000" spc="-20">
                <a:solidFill>
                  <a:srgbClr val="006FC0"/>
                </a:solidFill>
                <a:latin typeface="Microsoft Sans Serif"/>
                <a:cs typeface="Microsoft Sans Serif"/>
              </a:rPr>
              <a:t>Активизация </a:t>
            </a:r>
            <a:r>
              <a:rPr dirty="0" sz="2000" spc="-25">
                <a:solidFill>
                  <a:srgbClr val="006FC0"/>
                </a:solidFill>
                <a:latin typeface="Microsoft Sans Serif"/>
                <a:cs typeface="Microsoft Sans Serif"/>
              </a:rPr>
              <a:t>познавательной </a:t>
            </a:r>
            <a:r>
              <a:rPr dirty="0" sz="2000" spc="-10">
                <a:solidFill>
                  <a:srgbClr val="006FC0"/>
                </a:solidFill>
                <a:latin typeface="Microsoft Sans Serif"/>
                <a:cs typeface="Microsoft Sans Serif"/>
              </a:rPr>
              <a:t>деятельности </a:t>
            </a:r>
            <a:r>
              <a:rPr dirty="0" sz="2000" spc="-52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30">
                <a:solidFill>
                  <a:srgbClr val="006FC0"/>
                </a:solidFill>
                <a:latin typeface="Microsoft Sans Serif"/>
                <a:cs typeface="Microsoft Sans Serif"/>
              </a:rPr>
              <a:t>через</a:t>
            </a:r>
            <a:r>
              <a:rPr dirty="0" sz="2000" spc="-1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0">
                <a:solidFill>
                  <a:srgbClr val="006FC0"/>
                </a:solidFill>
                <a:latin typeface="Microsoft Sans Serif"/>
                <a:cs typeface="Microsoft Sans Serif"/>
              </a:rPr>
              <a:t>организацию</a:t>
            </a:r>
            <a:r>
              <a:rPr dirty="0" sz="2000" spc="-2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5">
                <a:solidFill>
                  <a:srgbClr val="006FC0"/>
                </a:solidFill>
                <a:latin typeface="Microsoft Sans Serif"/>
                <a:cs typeface="Microsoft Sans Serif"/>
              </a:rPr>
              <a:t>совместных</a:t>
            </a:r>
            <a:r>
              <a:rPr dirty="0" sz="2000" spc="-2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5">
                <a:solidFill>
                  <a:srgbClr val="006FC0"/>
                </a:solidFill>
                <a:latin typeface="Microsoft Sans Serif"/>
                <a:cs typeface="Microsoft Sans Serif"/>
              </a:rPr>
              <a:t>действий</a:t>
            </a:r>
            <a:endParaRPr sz="20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40"/>
              </a:spcBef>
            </a:pPr>
            <a:endParaRPr sz="1800">
              <a:latin typeface="Microsoft Sans Serif"/>
              <a:cs typeface="Microsoft Sans Serif"/>
            </a:endParaRPr>
          </a:p>
          <a:p>
            <a:pPr marL="22225">
              <a:lnSpc>
                <a:spcPct val="100000"/>
              </a:lnSpc>
            </a:pPr>
            <a:r>
              <a:rPr dirty="0" sz="2000" spc="-15">
                <a:solidFill>
                  <a:srgbClr val="006FC0"/>
                </a:solidFill>
                <a:latin typeface="Microsoft Sans Serif"/>
                <a:cs typeface="Microsoft Sans Serif"/>
              </a:rPr>
              <a:t>Взаимообучение</a:t>
            </a:r>
            <a:r>
              <a:rPr dirty="0" sz="2000" spc="-3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0">
                <a:solidFill>
                  <a:srgbClr val="006FC0"/>
                </a:solidFill>
                <a:latin typeface="Microsoft Sans Serif"/>
                <a:cs typeface="Microsoft Sans Serif"/>
              </a:rPr>
              <a:t>(горизонтальное</a:t>
            </a:r>
            <a:r>
              <a:rPr dirty="0" sz="2000" spc="-3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5">
                <a:solidFill>
                  <a:srgbClr val="006FC0"/>
                </a:solidFill>
                <a:latin typeface="Microsoft Sans Serif"/>
                <a:cs typeface="Microsoft Sans Serif"/>
              </a:rPr>
              <a:t>обучение)</a:t>
            </a:r>
            <a:endParaRPr sz="20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9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dirty="0" sz="2000" spc="-25">
                <a:solidFill>
                  <a:srgbClr val="006FC0"/>
                </a:solidFill>
                <a:latin typeface="Microsoft Sans Serif"/>
                <a:cs typeface="Microsoft Sans Serif"/>
              </a:rPr>
              <a:t>Развитие</a:t>
            </a:r>
            <a:r>
              <a:rPr dirty="0" sz="2000" spc="-15">
                <a:solidFill>
                  <a:srgbClr val="006FC0"/>
                </a:solidFill>
                <a:latin typeface="Microsoft Sans Serif"/>
                <a:cs typeface="Microsoft Sans Serif"/>
              </a:rPr>
              <a:t> умений</a:t>
            </a:r>
            <a:r>
              <a:rPr dirty="0" sz="2000" spc="-1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0">
                <a:solidFill>
                  <a:srgbClr val="006FC0"/>
                </a:solidFill>
                <a:latin typeface="Microsoft Sans Serif"/>
                <a:cs typeface="Microsoft Sans Serif"/>
              </a:rPr>
              <a:t>организации</a:t>
            </a:r>
            <a:r>
              <a:rPr dirty="0" sz="2000" spc="-5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5">
                <a:solidFill>
                  <a:srgbClr val="006FC0"/>
                </a:solidFill>
                <a:latin typeface="Microsoft Sans Serif"/>
                <a:cs typeface="Microsoft Sans Serif"/>
              </a:rPr>
              <a:t>совместной</a:t>
            </a:r>
            <a:r>
              <a:rPr dirty="0" sz="2000" spc="-4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0">
                <a:solidFill>
                  <a:srgbClr val="006FC0"/>
                </a:solidFill>
                <a:latin typeface="Microsoft Sans Serif"/>
                <a:cs typeface="Microsoft Sans Serif"/>
              </a:rPr>
              <a:t>деятельности</a:t>
            </a:r>
            <a:endParaRPr sz="2000">
              <a:latin typeface="Microsoft Sans Serif"/>
              <a:cs typeface="Microsoft Sans Serif"/>
            </a:endParaRPr>
          </a:p>
          <a:p>
            <a:pPr marL="23495" marR="5080" indent="-11430">
              <a:lnSpc>
                <a:spcPct val="211500"/>
              </a:lnSpc>
              <a:spcBef>
                <a:spcPts val="590"/>
              </a:spcBef>
              <a:tabLst>
                <a:tab pos="1255395" algn="l"/>
              </a:tabLst>
            </a:pPr>
            <a:r>
              <a:rPr dirty="0" sz="2000" spc="-25">
                <a:solidFill>
                  <a:srgbClr val="006FC0"/>
                </a:solidFill>
                <a:latin typeface="Microsoft Sans Serif"/>
                <a:cs typeface="Microsoft Sans Serif"/>
              </a:rPr>
              <a:t>Развитие</a:t>
            </a:r>
            <a:r>
              <a:rPr dirty="0" sz="2000" spc="-1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5">
                <a:solidFill>
                  <a:srgbClr val="006FC0"/>
                </a:solidFill>
                <a:latin typeface="Microsoft Sans Serif"/>
                <a:cs typeface="Microsoft Sans Serif"/>
              </a:rPr>
              <a:t>умений</a:t>
            </a:r>
            <a:r>
              <a:rPr dirty="0" sz="200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0">
                <a:solidFill>
                  <a:srgbClr val="006FC0"/>
                </a:solidFill>
                <a:latin typeface="Microsoft Sans Serif"/>
                <a:cs typeface="Microsoft Sans Serif"/>
              </a:rPr>
              <a:t>руководить, </a:t>
            </a:r>
            <a:r>
              <a:rPr dirty="0" sz="2000" spc="-10">
                <a:solidFill>
                  <a:srgbClr val="006FC0"/>
                </a:solidFill>
                <a:latin typeface="Microsoft Sans Serif"/>
                <a:cs typeface="Microsoft Sans Serif"/>
              </a:rPr>
              <a:t>выполнять</a:t>
            </a:r>
            <a:r>
              <a:rPr dirty="0" sz="2000" spc="1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5">
                <a:solidFill>
                  <a:srgbClr val="006FC0"/>
                </a:solidFill>
                <a:latin typeface="Microsoft Sans Serif"/>
                <a:cs typeface="Microsoft Sans Serif"/>
              </a:rPr>
              <a:t>поручения,</a:t>
            </a:r>
            <a:r>
              <a:rPr dirty="0" sz="200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5">
                <a:solidFill>
                  <a:srgbClr val="006FC0"/>
                </a:solidFill>
                <a:latin typeface="Microsoft Sans Serif"/>
                <a:cs typeface="Microsoft Sans Serif"/>
              </a:rPr>
              <a:t>подчиняться </a:t>
            </a:r>
            <a:r>
              <a:rPr dirty="0" sz="2000" spc="-52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5">
                <a:solidFill>
                  <a:srgbClr val="006FC0"/>
                </a:solidFill>
                <a:latin typeface="Microsoft Sans Serif"/>
                <a:cs typeface="Microsoft Sans Serif"/>
              </a:rPr>
              <a:t>Развитие	</a:t>
            </a:r>
            <a:r>
              <a:rPr dirty="0" sz="2000" spc="-15">
                <a:solidFill>
                  <a:srgbClr val="006FC0"/>
                </a:solidFill>
                <a:latin typeface="Microsoft Sans Serif"/>
                <a:cs typeface="Microsoft Sans Serif"/>
              </a:rPr>
              <a:t>межличностных</a:t>
            </a:r>
            <a:r>
              <a:rPr dirty="0" sz="2000" spc="-2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0">
                <a:solidFill>
                  <a:srgbClr val="006FC0"/>
                </a:solidFill>
                <a:latin typeface="Microsoft Sans Serif"/>
                <a:cs typeface="Microsoft Sans Serif"/>
              </a:rPr>
              <a:t>отношений</a:t>
            </a:r>
            <a:endParaRPr sz="20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  <a:spcBef>
                <a:spcPts val="35"/>
              </a:spcBef>
            </a:pPr>
            <a:endParaRPr sz="2300">
              <a:latin typeface="Microsoft Sans Serif"/>
              <a:cs typeface="Microsoft Sans Serif"/>
            </a:endParaRPr>
          </a:p>
          <a:p>
            <a:pPr marL="22225">
              <a:lnSpc>
                <a:spcPct val="100000"/>
              </a:lnSpc>
            </a:pPr>
            <a:r>
              <a:rPr dirty="0" sz="2000" spc="-25">
                <a:solidFill>
                  <a:srgbClr val="006FC0"/>
                </a:solidFill>
                <a:latin typeface="Microsoft Sans Serif"/>
                <a:cs typeface="Microsoft Sans Serif"/>
              </a:rPr>
              <a:t>Развитие</a:t>
            </a:r>
            <a:r>
              <a:rPr dirty="0" sz="2000" spc="-15">
                <a:solidFill>
                  <a:srgbClr val="006FC0"/>
                </a:solidFill>
                <a:latin typeface="Microsoft Sans Serif"/>
                <a:cs typeface="Microsoft Sans Serif"/>
              </a:rPr>
              <a:t> умений</a:t>
            </a:r>
            <a:r>
              <a:rPr dirty="0" sz="2000" spc="-1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0">
                <a:solidFill>
                  <a:srgbClr val="006FC0"/>
                </a:solidFill>
                <a:latin typeface="Microsoft Sans Serif"/>
                <a:cs typeface="Microsoft Sans Serif"/>
              </a:rPr>
              <a:t>рефлексии</a:t>
            </a:r>
            <a:r>
              <a:rPr dirty="0" sz="2000" spc="-1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5">
                <a:solidFill>
                  <a:srgbClr val="006FC0"/>
                </a:solidFill>
                <a:latin typeface="Microsoft Sans Serif"/>
                <a:cs typeface="Microsoft Sans Serif"/>
              </a:rPr>
              <a:t>совместной</a:t>
            </a:r>
            <a:r>
              <a:rPr dirty="0" sz="2000" spc="-4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0">
                <a:solidFill>
                  <a:srgbClr val="006FC0"/>
                </a:solidFill>
                <a:latin typeface="Microsoft Sans Serif"/>
                <a:cs typeface="Microsoft Sans Serif"/>
              </a:rPr>
              <a:t>деятельности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 spc="-5"/>
              <a:t>14</a:t>
            </a:fld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599643" y="27508"/>
            <a:ext cx="6307455" cy="1002665"/>
          </a:xfrm>
          <a:prstGeom prst="rect"/>
        </p:spPr>
        <p:txBody>
          <a:bodyPr wrap="square" lIns="0" tIns="1333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5"/>
              </a:spcBef>
            </a:pPr>
            <a:r>
              <a:rPr dirty="0" sz="3200" spc="-25"/>
              <a:t>Групповая</a:t>
            </a:r>
            <a:r>
              <a:rPr dirty="0" sz="3200" spc="-65"/>
              <a:t> </a:t>
            </a:r>
            <a:r>
              <a:rPr dirty="0" sz="3200" spc="-20"/>
              <a:t>форма</a:t>
            </a:r>
            <a:r>
              <a:rPr dirty="0" sz="3200" spc="-65"/>
              <a:t> </a:t>
            </a:r>
            <a:r>
              <a:rPr dirty="0" sz="3200" spc="-5"/>
              <a:t>организации </a:t>
            </a:r>
            <a:r>
              <a:rPr dirty="0" sz="3200" spc="-875"/>
              <a:t> </a:t>
            </a:r>
            <a:r>
              <a:rPr dirty="0" sz="3200" spc="-10"/>
              <a:t>учебной</a:t>
            </a:r>
            <a:r>
              <a:rPr dirty="0" sz="3200" spc="-15"/>
              <a:t> </a:t>
            </a:r>
            <a:r>
              <a:rPr dirty="0" sz="3200" spc="-5"/>
              <a:t>деятельности</a:t>
            </a:r>
            <a:endParaRPr sz="32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Татьяна Табунова</dc:creator>
  <dc:title>Требования ФГОС к управлению уроком</dc:title>
  <dcterms:created xsi:type="dcterms:W3CDTF">2022-04-10T14:45:09Z</dcterms:created>
  <dcterms:modified xsi:type="dcterms:W3CDTF">2022-04-10T14:45:09Z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2022-01-17T00:00:00Z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2022-04-10T00:00:00Z</vt:filetime>
  </property>
</Properties>
</file>