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346" r:id="rId3"/>
    <p:sldId id="347" r:id="rId4"/>
    <p:sldId id="348" r:id="rId5"/>
    <p:sldId id="349" r:id="rId6"/>
    <p:sldId id="357" r:id="rId7"/>
    <p:sldId id="352" r:id="rId8"/>
    <p:sldId id="358" r:id="rId9"/>
    <p:sldId id="356" r:id="rId10"/>
    <p:sldId id="354" r:id="rId11"/>
    <p:sldId id="344" r:id="rId12"/>
  </p:sldIdLst>
  <p:sldSz cx="12192000" cy="6858000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40"/>
  </p:normalViewPr>
  <p:slideViewPr>
    <p:cSldViewPr>
      <p:cViewPr varScale="1">
        <p:scale>
          <a:sx n="116" d="100"/>
          <a:sy n="116" d="100"/>
        </p:scale>
        <p:origin x="108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6E159-C470-4660-8B27-325FE50793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7F7AB-6C82-4763-8A2B-A4F90B68E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54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31952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802944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802944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6"/>
          <p:cNvSpPr>
            <a:spLocks noGrp="1"/>
          </p:cNvSpPr>
          <p:nvPr>
            <p:ph type="body"/>
          </p:nvPr>
        </p:nvSpPr>
        <p:spPr bwMode="auto">
          <a:xfrm>
            <a:off x="431952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 bwMode="auto">
          <a:xfrm>
            <a:off x="60960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11" b="1" i="0">
                <a:solidFill>
                  <a:srgbClr val="00006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6582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11" b="1" i="0">
                <a:solidFill>
                  <a:srgbClr val="00006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888" y="1577340"/>
            <a:ext cx="5306026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81848" y="1577340"/>
            <a:ext cx="5306026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7323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303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609600" y="273600"/>
            <a:ext cx="1097232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22840"/>
            <a:ext cx="1097232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7" cstate="print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400" rtl="0" eaLnBrk="1" latinLnBrk="0" hangingPunct="1">
        <a:lnSpc>
          <a:spcPct val="90000"/>
        </a:lnSpc>
        <a:spcBef>
          <a:spcPts val="1417"/>
        </a:spcBef>
        <a:buClr>
          <a:srgbClr val="000000"/>
        </a:buClr>
        <a:buSzPct val="45000"/>
        <a:buFont typeface="Wingdings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lan.edsoo.ru/" TargetMode="External"/><Relationship Id="rId2" Type="http://schemas.openxmlformats.org/officeDocument/2006/relationships/hyperlink" Target="https://edsoo.ru/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3575640" y="188640"/>
            <a:ext cx="6316200" cy="91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ru-RU" spc="-1" dirty="0">
                <a:solidFill>
                  <a:srgbClr val="002060"/>
                </a:solidFill>
                <a:latin typeface="Tahoma"/>
                <a:ea typeface="DejaVu Sans"/>
              </a:rPr>
              <a:t>Правительство Свердловской области </a:t>
            </a:r>
            <a:endParaRPr lang="ru-RU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pc="-1" dirty="0">
                <a:solidFill>
                  <a:srgbClr val="002060"/>
                </a:solidFill>
                <a:latin typeface="Tahoma"/>
                <a:ea typeface="DejaVu Sans"/>
              </a:rPr>
              <a:t>Министерство образования и молодежной политики Свердловской области</a:t>
            </a:r>
            <a:endParaRPr lang="ru-RU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154088" y="1700808"/>
            <a:ext cx="11737304" cy="2304256"/>
          </a:xfrm>
          <a:prstGeom prst="round2DiagRect">
            <a:avLst>
              <a:gd name="adj1" fmla="val 28962"/>
              <a:gd name="adj2" fmla="val 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 marL="8461" marR="3384" algn="ctr"/>
            <a:r>
              <a:rPr lang="ru-RU" sz="2800" spc="34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готовности к реализации</a:t>
            </a:r>
            <a:r>
              <a:rPr lang="ru-RU" sz="2800" spc="-133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spc="26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обновленных</a:t>
            </a:r>
            <a:r>
              <a:rPr lang="ru-RU" sz="2800" spc="-93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spc="199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</a:t>
            </a:r>
            <a:r>
              <a:rPr lang="ru-RU" sz="2800" spc="-97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spc="25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НОО,ООО </a:t>
            </a:r>
            <a:r>
              <a:rPr lang="ru-RU" sz="2800" spc="-1073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spc="54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spc="36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общеобразовательных </a:t>
            </a:r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организациях Свердловской области </a:t>
            </a:r>
            <a:endParaRPr lang="ru-RU" sz="28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5106000" y="6021288"/>
            <a:ext cx="1833480" cy="63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ru-RU" b="1" spc="-1" dirty="0">
                <a:solidFill>
                  <a:srgbClr val="17375E"/>
                </a:solidFill>
                <a:latin typeface="Calibri"/>
                <a:ea typeface="DejaVu Sans"/>
              </a:rPr>
              <a:t>Екатеринбург</a:t>
            </a:r>
            <a:endParaRPr lang="ru-RU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b="1" spc="-1" dirty="0" smtClean="0">
                <a:solidFill>
                  <a:srgbClr val="17375E"/>
                </a:solidFill>
                <a:latin typeface="Calibri"/>
                <a:ea typeface="DejaVu Sans"/>
              </a:rPr>
              <a:t>2022 </a:t>
            </a:r>
            <a:r>
              <a:rPr lang="ru-RU" b="1" spc="-1" dirty="0">
                <a:solidFill>
                  <a:srgbClr val="17375E"/>
                </a:solidFill>
                <a:latin typeface="Calibri"/>
                <a:ea typeface="DejaVu Sans"/>
              </a:rPr>
              <a:t>год</a:t>
            </a:r>
            <a:endParaRPr lang="ru-RU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ustomShape 4"/>
          <p:cNvSpPr/>
          <p:nvPr/>
        </p:nvSpPr>
        <p:spPr bwMode="auto">
          <a:xfrm>
            <a:off x="9691320" y="44640"/>
            <a:ext cx="933840" cy="36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  <a:defRPr/>
            </a:pPr>
            <a:endParaRPr lang="ru-RU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CustomShape 2"/>
          <p:cNvSpPr/>
          <p:nvPr/>
        </p:nvSpPr>
        <p:spPr bwMode="auto">
          <a:xfrm>
            <a:off x="154088" y="4365104"/>
            <a:ext cx="11737304" cy="1440159"/>
          </a:xfrm>
          <a:prstGeom prst="round2DiagRect">
            <a:avLst>
              <a:gd name="adj1" fmla="val 28962"/>
              <a:gd name="adj2" fmla="val 0"/>
            </a:avLst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 marL="285750" indent="5813425" algn="just"/>
            <a:r>
              <a:rPr lang="ru-RU" sz="1600" b="1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Журавлева Нина  Викторовна, </a:t>
            </a:r>
          </a:p>
          <a:p>
            <a:pPr marL="285750" indent="5813425" algn="just"/>
            <a:r>
              <a:rPr lang="ru-RU" sz="1600" b="1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заместитель  министра образования  </a:t>
            </a:r>
          </a:p>
          <a:p>
            <a:pPr marL="285750" indent="5813425" algn="just"/>
            <a:r>
              <a:rPr lang="ru-RU" sz="1600" b="1" i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молодежной политики Свердловской области</a:t>
            </a:r>
            <a:endParaRPr lang="ru-RU" sz="1600" b="1" i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88859" y="2596494"/>
            <a:ext cx="465892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Конструктор учебных планов размещен на главной странице сайта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"Единое содержание общего образования"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https://edsoo.ru/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 (указан стрелкой на скриншоте).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dirty="0">
              <a:solidFill>
                <a:srgbClr val="000066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Прямая ссылка на Конструктор учебных планов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https://plan.edsoo.ru/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_x0000_i1025_mr_css_attr" descr="https://img.imgsmail.ru/r/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381419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95400" y="4118992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object 6"/>
          <p:cNvSpPr txBox="1">
            <a:spLocks noGrp="1"/>
          </p:cNvSpPr>
          <p:nvPr>
            <p:ph type="title"/>
          </p:nvPr>
        </p:nvSpPr>
        <p:spPr>
          <a:xfrm>
            <a:off x="2711624" y="332656"/>
            <a:ext cx="9217024" cy="663230"/>
          </a:xfrm>
          <a:prstGeom prst="rect">
            <a:avLst/>
          </a:prstGeom>
        </p:spPr>
        <p:txBody>
          <a:bodyPr vert="horz" wrap="square" lIns="0" tIns="47216" rIns="0" bIns="0" rtlCol="0" anchor="ctr">
            <a:spAutoFit/>
          </a:bodyPr>
          <a:lstStyle/>
          <a:p>
            <a:pPr marL="11516">
              <a:lnSpc>
                <a:spcPct val="100000"/>
              </a:lnSpc>
              <a:spcBef>
                <a:spcPts val="371"/>
              </a:spcBef>
            </a:pPr>
            <a:r>
              <a:rPr lang="ru-RU" sz="4000" dirty="0" smtClean="0"/>
              <a:t>КОНСТРУКТОР УЧЕБНЫХ ПЛАНОВ</a:t>
            </a:r>
            <a:endParaRPr sz="40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5655449" y="1412776"/>
            <a:ext cx="5948328" cy="5229758"/>
            <a:chOff x="5655449" y="1412776"/>
            <a:chExt cx="5948328" cy="5229758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3137" y="1412776"/>
              <a:ext cx="5760640" cy="5229758"/>
            </a:xfrm>
            <a:prstGeom prst="rect">
              <a:avLst/>
            </a:prstGeom>
          </p:spPr>
        </p:pic>
        <p:sp>
          <p:nvSpPr>
            <p:cNvPr id="12" name="Стрелка вправо 11"/>
            <p:cNvSpPr/>
            <p:nvPr/>
          </p:nvSpPr>
          <p:spPr>
            <a:xfrm rot="3232452">
              <a:off x="5237112" y="4366700"/>
              <a:ext cx="1319506" cy="482831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074957" y="5120092"/>
              <a:ext cx="936104" cy="93610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68782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9921239-AEBC-4E2B-8F75-B7189869F59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840" y="2924944"/>
            <a:ext cx="10972320" cy="672352"/>
          </a:xfrm>
        </p:spPr>
        <p:txBody>
          <a:bodyPr>
            <a:normAutofit/>
          </a:bodyPr>
          <a:lstStyle/>
          <a:p>
            <a:pPr marL="108000" indent="0" algn="ctr">
              <a:buNone/>
            </a:pPr>
            <a:r>
              <a:rPr lang="ru-RU" sz="4000" b="1" dirty="0">
                <a:solidFill>
                  <a:srgbClr val="002060"/>
                </a:solidFill>
              </a:rPr>
              <a:t>Благодарю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39654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275836" y="1556792"/>
            <a:ext cx="11916164" cy="4705803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lnSpc>
                <a:spcPts val="2068"/>
              </a:lnSpc>
              <a:spcBef>
                <a:spcPts val="95"/>
              </a:spcBef>
            </a:pP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Приказ</a:t>
            </a:r>
            <a:r>
              <a:rPr sz="1814" b="1" spc="-27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Министерства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просвещения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Российской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Федерации</a:t>
            </a:r>
            <a:endParaRPr sz="1814" dirty="0">
              <a:latin typeface="Arial"/>
              <a:cs typeface="Arial"/>
            </a:endParaRPr>
          </a:p>
          <a:p>
            <a:pPr marL="11516">
              <a:lnSpc>
                <a:spcPts val="1959"/>
              </a:lnSpc>
            </a:pPr>
            <a:r>
              <a:rPr sz="1814" b="1" spc="-23" dirty="0">
                <a:solidFill>
                  <a:srgbClr val="30356D"/>
                </a:solidFill>
                <a:latin typeface="Arial"/>
                <a:cs typeface="Arial"/>
              </a:rPr>
              <a:t>от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18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июля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2022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1" dirty="0">
                <a:solidFill>
                  <a:srgbClr val="30356D"/>
                </a:solidFill>
                <a:latin typeface="Arial"/>
                <a:cs typeface="Arial"/>
              </a:rPr>
              <a:t>г.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№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569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«О</a:t>
            </a:r>
            <a:r>
              <a:rPr sz="1814" b="1" spc="-23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внесении</a:t>
            </a:r>
            <a:r>
              <a:rPr sz="1814" b="1" spc="-36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изменений</a:t>
            </a:r>
            <a:r>
              <a:rPr sz="1814" b="1" spc="-36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в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 федеральный</a:t>
            </a:r>
            <a:r>
              <a:rPr sz="1814" b="1" spc="9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государственный</a:t>
            </a:r>
            <a:endParaRPr sz="1814" dirty="0">
              <a:latin typeface="Arial"/>
              <a:cs typeface="Arial"/>
            </a:endParaRPr>
          </a:p>
          <a:p>
            <a:pPr marL="11516">
              <a:lnSpc>
                <a:spcPts val="1959"/>
              </a:lnSpc>
            </a:pP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образовательный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 стандарт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начального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общего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образования,</a:t>
            </a:r>
            <a:r>
              <a:rPr sz="1814" b="1" spc="-50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утвержденный</a:t>
            </a:r>
            <a:r>
              <a:rPr sz="1814" b="1" spc="27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приказом</a:t>
            </a:r>
            <a:endParaRPr sz="1814" dirty="0">
              <a:latin typeface="Arial"/>
              <a:cs typeface="Arial"/>
            </a:endParaRPr>
          </a:p>
          <a:p>
            <a:pPr marL="11516">
              <a:lnSpc>
                <a:spcPts val="1981"/>
              </a:lnSpc>
            </a:pP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Министерства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просвещения</a:t>
            </a:r>
            <a:r>
              <a:rPr sz="1814" b="1" spc="-50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Российской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Федерации</a:t>
            </a:r>
            <a:r>
              <a:rPr sz="1814" b="1" spc="-36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23" dirty="0">
                <a:solidFill>
                  <a:srgbClr val="30356D"/>
                </a:solidFill>
                <a:latin typeface="Arial"/>
                <a:cs typeface="Arial"/>
              </a:rPr>
              <a:t>от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31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мая</a:t>
            </a:r>
            <a:r>
              <a:rPr sz="1814" b="1" spc="-18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2021</a:t>
            </a:r>
            <a:r>
              <a:rPr sz="1814" b="1" spc="-27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1" dirty="0">
                <a:solidFill>
                  <a:srgbClr val="30356D"/>
                </a:solidFill>
                <a:latin typeface="Arial"/>
                <a:cs typeface="Arial"/>
              </a:rPr>
              <a:t>г.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№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286»</a:t>
            </a:r>
            <a:endParaRPr sz="1814" dirty="0">
              <a:latin typeface="Arial"/>
              <a:cs typeface="Arial"/>
            </a:endParaRPr>
          </a:p>
          <a:p>
            <a:pPr marL="11516">
              <a:lnSpc>
                <a:spcPts val="1764"/>
              </a:lnSpc>
            </a:pPr>
            <a:r>
              <a:rPr sz="1542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(Зарегистрирован</a:t>
            </a:r>
            <a:r>
              <a:rPr sz="1542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5" dirty="0">
                <a:solidFill>
                  <a:srgbClr val="7E7E7E"/>
                </a:solidFill>
                <a:latin typeface="Microsoft Sans Serif"/>
                <a:cs typeface="Microsoft Sans Serif"/>
              </a:rPr>
              <a:t>17.08.2022</a:t>
            </a:r>
            <a:r>
              <a:rPr sz="1542" spc="5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118" dirty="0">
                <a:solidFill>
                  <a:srgbClr val="7E7E7E"/>
                </a:solidFill>
                <a:latin typeface="Microsoft Sans Serif"/>
                <a:cs typeface="Microsoft Sans Serif"/>
              </a:rPr>
              <a:t>№</a:t>
            </a:r>
            <a:r>
              <a:rPr sz="1542" spc="5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dirty="0">
                <a:solidFill>
                  <a:srgbClr val="7E7E7E"/>
                </a:solidFill>
                <a:latin typeface="Microsoft Sans Serif"/>
                <a:cs typeface="Microsoft Sans Serif"/>
              </a:rPr>
              <a:t>69676)</a:t>
            </a:r>
            <a:endParaRPr sz="1542" dirty="0">
              <a:latin typeface="Microsoft Sans Serif"/>
              <a:cs typeface="Microsoft Sans Serif"/>
            </a:endParaRPr>
          </a:p>
          <a:p>
            <a:pPr marL="11516">
              <a:lnSpc>
                <a:spcPts val="2068"/>
              </a:lnSpc>
              <a:spcBef>
                <a:spcPts val="1433"/>
              </a:spcBef>
            </a:pP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Приказ</a:t>
            </a:r>
            <a:r>
              <a:rPr sz="1814" b="1" spc="-27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Министерства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просвещения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Российской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Федерации</a:t>
            </a:r>
            <a:endParaRPr sz="1814" dirty="0">
              <a:latin typeface="Arial"/>
              <a:cs typeface="Arial"/>
            </a:endParaRPr>
          </a:p>
          <a:p>
            <a:pPr marL="11516">
              <a:lnSpc>
                <a:spcPts val="1959"/>
              </a:lnSpc>
            </a:pPr>
            <a:r>
              <a:rPr sz="1814" b="1" spc="-23" dirty="0">
                <a:solidFill>
                  <a:srgbClr val="30356D"/>
                </a:solidFill>
                <a:latin typeface="Arial"/>
                <a:cs typeface="Arial"/>
              </a:rPr>
              <a:t>от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18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июля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2022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№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568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«О</a:t>
            </a:r>
            <a:r>
              <a:rPr sz="1814" b="1" spc="-23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внесении</a:t>
            </a:r>
            <a:r>
              <a:rPr sz="1814" b="1" spc="-27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изменений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в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федеральный</a:t>
            </a:r>
            <a:r>
              <a:rPr sz="1814" b="1" spc="9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государственный</a:t>
            </a:r>
            <a:endParaRPr sz="1814" dirty="0">
              <a:latin typeface="Arial"/>
              <a:cs typeface="Arial"/>
            </a:endParaRPr>
          </a:p>
          <a:p>
            <a:pPr marL="11516">
              <a:lnSpc>
                <a:spcPts val="1959"/>
              </a:lnSpc>
            </a:pP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образовательный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стандарт</a:t>
            </a:r>
            <a:r>
              <a:rPr sz="1814" b="1" spc="18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основного</a:t>
            </a: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общего образования,</a:t>
            </a:r>
            <a:r>
              <a:rPr sz="1814" b="1" spc="-36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утвержденный</a:t>
            </a:r>
            <a:r>
              <a:rPr sz="1814" b="1" spc="36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приказом</a:t>
            </a:r>
            <a:endParaRPr sz="1814" dirty="0">
              <a:latin typeface="Arial"/>
              <a:cs typeface="Arial"/>
            </a:endParaRPr>
          </a:p>
          <a:p>
            <a:pPr marL="11516">
              <a:lnSpc>
                <a:spcPts val="1981"/>
              </a:lnSpc>
            </a:pP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Министерства</a:t>
            </a: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просвещения</a:t>
            </a:r>
            <a:r>
              <a:rPr sz="1814" b="1" spc="-50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Российской</a:t>
            </a:r>
            <a:r>
              <a:rPr sz="1814" b="1" spc="-4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Федерации</a:t>
            </a:r>
            <a:r>
              <a:rPr sz="1814" b="1" spc="-36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23" dirty="0">
                <a:solidFill>
                  <a:srgbClr val="30356D"/>
                </a:solidFill>
                <a:latin typeface="Arial"/>
                <a:cs typeface="Arial"/>
              </a:rPr>
              <a:t>от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31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 мая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2021</a:t>
            </a:r>
            <a:r>
              <a:rPr sz="1814" b="1" spc="-18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1" dirty="0">
                <a:solidFill>
                  <a:srgbClr val="30356D"/>
                </a:solidFill>
                <a:latin typeface="Arial"/>
                <a:cs typeface="Arial"/>
              </a:rPr>
              <a:t>г.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№</a:t>
            </a: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287»</a:t>
            </a:r>
            <a:endParaRPr sz="1814" dirty="0">
              <a:latin typeface="Arial"/>
              <a:cs typeface="Arial"/>
            </a:endParaRPr>
          </a:p>
          <a:p>
            <a:pPr marL="11516">
              <a:lnSpc>
                <a:spcPts val="1764"/>
              </a:lnSpc>
            </a:pPr>
            <a:r>
              <a:rPr sz="1542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(Зарегистрирован</a:t>
            </a:r>
            <a:r>
              <a:rPr sz="1542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5" dirty="0">
                <a:solidFill>
                  <a:srgbClr val="7E7E7E"/>
                </a:solidFill>
                <a:latin typeface="Microsoft Sans Serif"/>
                <a:cs typeface="Microsoft Sans Serif"/>
              </a:rPr>
              <a:t>17.08.2022</a:t>
            </a:r>
            <a:r>
              <a:rPr sz="1542" spc="5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118" dirty="0">
                <a:solidFill>
                  <a:srgbClr val="7E7E7E"/>
                </a:solidFill>
                <a:latin typeface="Microsoft Sans Serif"/>
                <a:cs typeface="Microsoft Sans Serif"/>
              </a:rPr>
              <a:t>№</a:t>
            </a:r>
            <a:r>
              <a:rPr sz="1542" spc="9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5" dirty="0">
                <a:solidFill>
                  <a:srgbClr val="7E7E7E"/>
                </a:solidFill>
                <a:latin typeface="Microsoft Sans Serif"/>
                <a:cs typeface="Microsoft Sans Serif"/>
              </a:rPr>
              <a:t>69676)</a:t>
            </a:r>
            <a:endParaRPr sz="1542" dirty="0">
              <a:latin typeface="Microsoft Sans Serif"/>
              <a:cs typeface="Microsoft Sans Serif"/>
            </a:endParaRPr>
          </a:p>
          <a:p>
            <a:pPr>
              <a:spcBef>
                <a:spcPts val="23"/>
              </a:spcBef>
            </a:pPr>
            <a:endParaRPr sz="1768" dirty="0">
              <a:latin typeface="Microsoft Sans Serif"/>
              <a:cs typeface="Microsoft Sans Serif"/>
            </a:endParaRPr>
          </a:p>
          <a:p>
            <a:pPr marL="69098" marR="3653565" indent="17850">
              <a:lnSpc>
                <a:spcPts val="1886"/>
              </a:lnSpc>
            </a:pPr>
            <a:r>
              <a:rPr sz="1632" b="1" spc="-9" dirty="0">
                <a:solidFill>
                  <a:srgbClr val="00AFEF"/>
                </a:solidFill>
                <a:latin typeface="Arial"/>
                <a:cs typeface="Arial"/>
              </a:rPr>
              <a:t>Письмо</a:t>
            </a:r>
            <a:r>
              <a:rPr sz="1632" b="1" spc="36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632" b="1" spc="-9" dirty="0">
                <a:solidFill>
                  <a:srgbClr val="00AFEF"/>
                </a:solidFill>
                <a:latin typeface="Arial"/>
                <a:cs typeface="Arial"/>
              </a:rPr>
              <a:t>Министерства</a:t>
            </a:r>
            <a:r>
              <a:rPr sz="1632" b="1" spc="59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632" b="1" spc="-14" dirty="0">
                <a:solidFill>
                  <a:srgbClr val="00AFEF"/>
                </a:solidFill>
                <a:latin typeface="Arial"/>
                <a:cs typeface="Arial"/>
              </a:rPr>
              <a:t>просвещения</a:t>
            </a:r>
            <a:r>
              <a:rPr sz="1632" b="1" spc="59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632" b="1" spc="-14" dirty="0">
                <a:solidFill>
                  <a:srgbClr val="00AFEF"/>
                </a:solidFill>
                <a:latin typeface="Arial"/>
                <a:cs typeface="Arial"/>
              </a:rPr>
              <a:t>Российской</a:t>
            </a:r>
            <a:r>
              <a:rPr sz="1632" b="1" spc="32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632" b="1" spc="-5" dirty="0">
                <a:solidFill>
                  <a:srgbClr val="00AFEF"/>
                </a:solidFill>
                <a:latin typeface="Arial"/>
                <a:cs typeface="Arial"/>
              </a:rPr>
              <a:t>Федерации </a:t>
            </a:r>
            <a:r>
              <a:rPr sz="1632" b="1" spc="-439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632" b="1" spc="-23" dirty="0">
                <a:solidFill>
                  <a:srgbClr val="00AFEF"/>
                </a:solidFill>
                <a:latin typeface="Arial"/>
                <a:cs typeface="Arial"/>
              </a:rPr>
              <a:t>от</a:t>
            </a:r>
            <a:r>
              <a:rPr sz="1632" b="1" spc="-5" dirty="0">
                <a:solidFill>
                  <a:srgbClr val="00AFEF"/>
                </a:solidFill>
                <a:latin typeface="Arial"/>
                <a:cs typeface="Arial"/>
              </a:rPr>
              <a:t> 23.08.2022</a:t>
            </a:r>
            <a:r>
              <a:rPr sz="1632" b="1" spc="14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632" b="1" dirty="0">
                <a:solidFill>
                  <a:srgbClr val="00AFEF"/>
                </a:solidFill>
                <a:latin typeface="Arial"/>
                <a:cs typeface="Arial"/>
              </a:rPr>
              <a:t>№ </a:t>
            </a:r>
            <a:r>
              <a:rPr sz="1632" b="1" spc="-9" dirty="0">
                <a:solidFill>
                  <a:srgbClr val="00AFEF"/>
                </a:solidFill>
                <a:latin typeface="Arial"/>
                <a:cs typeface="Arial"/>
              </a:rPr>
              <a:t>03-1221</a:t>
            </a:r>
            <a:r>
              <a:rPr sz="1632" b="1" spc="18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542" dirty="0">
                <a:solidFill>
                  <a:srgbClr val="00AFEF"/>
                </a:solidFill>
                <a:latin typeface="Microsoft Sans Serif"/>
                <a:cs typeface="Microsoft Sans Serif"/>
              </a:rPr>
              <a:t>«О</a:t>
            </a:r>
            <a:r>
              <a:rPr sz="1542" spc="18" dirty="0">
                <a:solidFill>
                  <a:srgbClr val="00AFEF"/>
                </a:solidFill>
                <a:latin typeface="Microsoft Sans Serif"/>
                <a:cs typeface="Microsoft Sans Serif"/>
              </a:rPr>
              <a:t> </a:t>
            </a:r>
            <a:r>
              <a:rPr sz="1542" spc="-9" dirty="0">
                <a:solidFill>
                  <a:srgbClr val="00AFEF"/>
                </a:solidFill>
                <a:latin typeface="Microsoft Sans Serif"/>
                <a:cs typeface="Microsoft Sans Serif"/>
              </a:rPr>
              <a:t>направлении</a:t>
            </a:r>
            <a:r>
              <a:rPr sz="1542" spc="32" dirty="0">
                <a:solidFill>
                  <a:srgbClr val="00AFEF"/>
                </a:solidFill>
                <a:latin typeface="Microsoft Sans Serif"/>
                <a:cs typeface="Microsoft Sans Serif"/>
              </a:rPr>
              <a:t> </a:t>
            </a:r>
            <a:r>
              <a:rPr sz="1542" spc="-9" dirty="0">
                <a:solidFill>
                  <a:srgbClr val="00AFEF"/>
                </a:solidFill>
                <a:latin typeface="Microsoft Sans Serif"/>
                <a:cs typeface="Microsoft Sans Serif"/>
              </a:rPr>
              <a:t>информации»</a:t>
            </a:r>
            <a:endParaRPr sz="1542" dirty="0">
              <a:latin typeface="Microsoft Sans Serif"/>
              <a:cs typeface="Microsoft Sans Serif"/>
            </a:endParaRPr>
          </a:p>
          <a:p>
            <a:pPr marL="11516">
              <a:lnSpc>
                <a:spcPts val="2068"/>
              </a:lnSpc>
              <a:spcBef>
                <a:spcPts val="1387"/>
              </a:spcBef>
            </a:pP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Приказ</a:t>
            </a:r>
            <a:r>
              <a:rPr sz="1814" b="1" spc="-27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Министерства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просвещения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Российской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Федерации</a:t>
            </a:r>
            <a:endParaRPr sz="1814" dirty="0">
              <a:latin typeface="Arial"/>
              <a:cs typeface="Arial"/>
            </a:endParaRPr>
          </a:p>
          <a:p>
            <a:pPr marL="11516" marR="166411">
              <a:lnSpc>
                <a:spcPct val="90300"/>
              </a:lnSpc>
              <a:spcBef>
                <a:spcPts val="103"/>
              </a:spcBef>
            </a:pPr>
            <a:r>
              <a:rPr sz="1814" b="1" spc="-23" dirty="0">
                <a:solidFill>
                  <a:srgbClr val="30356D"/>
                </a:solidFill>
                <a:latin typeface="Arial"/>
                <a:cs typeface="Arial"/>
              </a:rPr>
              <a:t>от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 12 </a:t>
            </a:r>
            <a:r>
              <a:rPr sz="1814" b="1" spc="-18" dirty="0">
                <a:solidFill>
                  <a:srgbClr val="30356D"/>
                </a:solidFill>
                <a:latin typeface="Arial"/>
                <a:cs typeface="Arial"/>
              </a:rPr>
              <a:t>августа</a:t>
            </a:r>
            <a:r>
              <a:rPr sz="1814" b="1" spc="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2022 </a:t>
            </a:r>
            <a:r>
              <a:rPr sz="1814" b="1" spc="-91" dirty="0">
                <a:solidFill>
                  <a:srgbClr val="30356D"/>
                </a:solidFill>
                <a:latin typeface="Arial"/>
                <a:cs typeface="Arial"/>
              </a:rPr>
              <a:t>г.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№</a:t>
            </a: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732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«О</a:t>
            </a:r>
            <a:r>
              <a:rPr sz="1814" b="1" spc="-18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внесении</a:t>
            </a:r>
            <a:r>
              <a:rPr sz="1814" b="1" spc="-36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изменений</a:t>
            </a:r>
            <a:r>
              <a:rPr sz="1814" b="1" spc="-36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в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федеральный</a:t>
            </a:r>
            <a:r>
              <a:rPr sz="1814" b="1" spc="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государственный </a:t>
            </a:r>
            <a:r>
              <a:rPr sz="1814" b="1" spc="-49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образовательный</a:t>
            </a:r>
            <a:r>
              <a:rPr sz="1814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стандарт</a:t>
            </a:r>
            <a:r>
              <a:rPr sz="1814" b="1" spc="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среднего общего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образования,</a:t>
            </a:r>
            <a:r>
              <a:rPr sz="1814" b="1" spc="-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утвержденный</a:t>
            </a:r>
            <a:r>
              <a:rPr sz="1814" b="1" spc="23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приказом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Министерства </a:t>
            </a:r>
            <a:r>
              <a:rPr sz="1814" b="1" spc="-5" dirty="0">
                <a:solidFill>
                  <a:srgbClr val="30356D"/>
                </a:solidFill>
                <a:latin typeface="Arial"/>
                <a:cs typeface="Arial"/>
              </a:rPr>
              <a:t>образования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и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науки Российской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Федерации </a:t>
            </a:r>
            <a:r>
              <a:rPr sz="1814" b="1" spc="-23" dirty="0">
                <a:solidFill>
                  <a:srgbClr val="30356D"/>
                </a:solidFill>
                <a:latin typeface="Arial"/>
                <a:cs typeface="Arial"/>
              </a:rPr>
              <a:t>от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17 </a:t>
            </a:r>
            <a:r>
              <a:rPr sz="1814" b="1" spc="-9" dirty="0">
                <a:solidFill>
                  <a:srgbClr val="30356D"/>
                </a:solidFill>
                <a:latin typeface="Arial"/>
                <a:cs typeface="Arial"/>
              </a:rPr>
              <a:t>мая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2012 </a:t>
            </a:r>
            <a:r>
              <a:rPr sz="1814" b="1" spc="-91" dirty="0">
                <a:solidFill>
                  <a:srgbClr val="30356D"/>
                </a:solidFill>
                <a:latin typeface="Arial"/>
                <a:cs typeface="Arial"/>
              </a:rPr>
              <a:t>г. </a:t>
            </a:r>
            <a:r>
              <a:rPr sz="1814" b="1" dirty="0">
                <a:solidFill>
                  <a:srgbClr val="30356D"/>
                </a:solidFill>
                <a:latin typeface="Arial"/>
                <a:cs typeface="Arial"/>
              </a:rPr>
              <a:t>№ 413» </a:t>
            </a:r>
            <a:r>
              <a:rPr sz="1814" b="1" spc="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542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(Зарегистрирован</a:t>
            </a:r>
            <a:r>
              <a:rPr sz="1542" spc="18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5" dirty="0">
                <a:solidFill>
                  <a:srgbClr val="7E7E7E"/>
                </a:solidFill>
                <a:latin typeface="Microsoft Sans Serif"/>
                <a:cs typeface="Microsoft Sans Serif"/>
              </a:rPr>
              <a:t>12.09.2022</a:t>
            </a:r>
            <a:r>
              <a:rPr sz="1542" spc="59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118" dirty="0">
                <a:solidFill>
                  <a:srgbClr val="7E7E7E"/>
                </a:solidFill>
                <a:latin typeface="Microsoft Sans Serif"/>
                <a:cs typeface="Microsoft Sans Serif"/>
              </a:rPr>
              <a:t>№</a:t>
            </a:r>
            <a:r>
              <a:rPr sz="1542" spc="9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dirty="0">
                <a:solidFill>
                  <a:srgbClr val="7E7E7E"/>
                </a:solidFill>
                <a:latin typeface="Microsoft Sans Serif"/>
                <a:cs typeface="Microsoft Sans Serif"/>
              </a:rPr>
              <a:t>70034)</a:t>
            </a:r>
            <a:endParaRPr sz="1542" dirty="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567608" y="116632"/>
            <a:ext cx="9624392" cy="855975"/>
          </a:xfrm>
          <a:prstGeom prst="rect">
            <a:avLst/>
          </a:prstGeom>
        </p:spPr>
        <p:txBody>
          <a:bodyPr vert="horz" wrap="square" lIns="0" tIns="47216" rIns="0" bIns="0" rtlCol="0" anchor="ctr">
            <a:spAutoFit/>
          </a:bodyPr>
          <a:lstStyle/>
          <a:p>
            <a:pPr marL="11516">
              <a:lnSpc>
                <a:spcPct val="100000"/>
              </a:lnSpc>
              <a:spcBef>
                <a:spcPts val="371"/>
              </a:spcBef>
            </a:pPr>
            <a:r>
              <a:rPr sz="3537" spc="59" dirty="0">
                <a:solidFill>
                  <a:srgbClr val="30356D"/>
                </a:solidFill>
              </a:rPr>
              <a:t>ВНЕСЕНИЕ</a:t>
            </a:r>
            <a:r>
              <a:rPr sz="3537" spc="73" dirty="0">
                <a:solidFill>
                  <a:srgbClr val="30356D"/>
                </a:solidFill>
              </a:rPr>
              <a:t> </a:t>
            </a:r>
            <a:r>
              <a:rPr sz="3537" spc="59" dirty="0">
                <a:solidFill>
                  <a:srgbClr val="30356D"/>
                </a:solidFill>
              </a:rPr>
              <a:t>ИЗМЕНЕНИЙ</a:t>
            </a:r>
            <a:endParaRPr sz="3537" dirty="0"/>
          </a:p>
          <a:p>
            <a:pPr marL="80615">
              <a:lnSpc>
                <a:spcPct val="100000"/>
              </a:lnSpc>
              <a:spcBef>
                <a:spcPts val="131"/>
              </a:spcBef>
            </a:pPr>
            <a:r>
              <a:rPr sz="1632" spc="50" dirty="0">
                <a:solidFill>
                  <a:srgbClr val="30356D"/>
                </a:solidFill>
              </a:rPr>
              <a:t>ФГОС</a:t>
            </a:r>
            <a:r>
              <a:rPr sz="1632" spc="131" dirty="0">
                <a:solidFill>
                  <a:srgbClr val="30356D"/>
                </a:solidFill>
              </a:rPr>
              <a:t> </a:t>
            </a:r>
            <a:r>
              <a:rPr sz="1632" spc="-23" dirty="0">
                <a:solidFill>
                  <a:srgbClr val="30356D"/>
                </a:solidFill>
              </a:rPr>
              <a:t>НАЧАЛЬНОГО</a:t>
            </a:r>
            <a:r>
              <a:rPr sz="1632" spc="50" dirty="0">
                <a:solidFill>
                  <a:srgbClr val="30356D"/>
                </a:solidFill>
              </a:rPr>
              <a:t> </a:t>
            </a:r>
            <a:r>
              <a:rPr sz="1632" spc="-5" dirty="0">
                <a:solidFill>
                  <a:srgbClr val="30356D"/>
                </a:solidFill>
              </a:rPr>
              <a:t>ОБЩЕГО,</a:t>
            </a:r>
            <a:r>
              <a:rPr sz="1632" spc="23" dirty="0">
                <a:solidFill>
                  <a:srgbClr val="30356D"/>
                </a:solidFill>
              </a:rPr>
              <a:t> </a:t>
            </a:r>
            <a:r>
              <a:rPr sz="1632" spc="-5" dirty="0">
                <a:solidFill>
                  <a:srgbClr val="30356D"/>
                </a:solidFill>
              </a:rPr>
              <a:t>ОСНОВНОГО</a:t>
            </a:r>
            <a:r>
              <a:rPr sz="1632" spc="9" dirty="0">
                <a:solidFill>
                  <a:srgbClr val="30356D"/>
                </a:solidFill>
              </a:rPr>
              <a:t> </a:t>
            </a:r>
            <a:r>
              <a:rPr sz="1632" spc="-5" dirty="0">
                <a:solidFill>
                  <a:srgbClr val="30356D"/>
                </a:solidFill>
              </a:rPr>
              <a:t>ОБЩЕГО,</a:t>
            </a:r>
            <a:r>
              <a:rPr sz="1632" dirty="0">
                <a:solidFill>
                  <a:srgbClr val="30356D"/>
                </a:solidFill>
              </a:rPr>
              <a:t> </a:t>
            </a:r>
            <a:r>
              <a:rPr sz="1632" spc="-9" dirty="0">
                <a:solidFill>
                  <a:srgbClr val="30356D"/>
                </a:solidFill>
              </a:rPr>
              <a:t>СРЕДНЕГО</a:t>
            </a:r>
            <a:r>
              <a:rPr sz="1632" spc="14" dirty="0">
                <a:solidFill>
                  <a:srgbClr val="30356D"/>
                </a:solidFill>
              </a:rPr>
              <a:t> </a:t>
            </a:r>
            <a:r>
              <a:rPr sz="1632" spc="-9" dirty="0">
                <a:solidFill>
                  <a:srgbClr val="30356D"/>
                </a:solidFill>
              </a:rPr>
              <a:t>ОБЩЕГО</a:t>
            </a:r>
            <a:r>
              <a:rPr sz="1632" spc="18" dirty="0">
                <a:solidFill>
                  <a:srgbClr val="30356D"/>
                </a:solidFill>
              </a:rPr>
              <a:t> </a:t>
            </a:r>
            <a:r>
              <a:rPr sz="1632" spc="-32" dirty="0">
                <a:solidFill>
                  <a:srgbClr val="30356D"/>
                </a:solidFill>
              </a:rPr>
              <a:t>ОБРАЗОВАНИЯ</a:t>
            </a:r>
            <a:endParaRPr sz="1632" dirty="0"/>
          </a:p>
        </p:txBody>
      </p:sp>
    </p:spTree>
    <p:extLst>
      <p:ext uri="{BB962C8B-B14F-4D97-AF65-F5344CB8AC3E}">
        <p14:creationId xmlns:p14="http://schemas.microsoft.com/office/powerpoint/2010/main" val="94654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639616" y="357661"/>
            <a:ext cx="9353022" cy="443602"/>
          </a:xfrm>
          <a:prstGeom prst="rect">
            <a:avLst/>
          </a:prstGeom>
        </p:spPr>
        <p:txBody>
          <a:bodyPr vert="horz" wrap="square" lIns="0" tIns="10941" rIns="0" bIns="0" rtlCol="0" anchor="ctr">
            <a:spAutoFit/>
          </a:bodyPr>
          <a:lstStyle/>
          <a:p>
            <a:pPr marL="11516">
              <a:lnSpc>
                <a:spcPct val="100000"/>
              </a:lnSpc>
              <a:spcBef>
                <a:spcPts val="86"/>
              </a:spcBef>
            </a:pPr>
            <a:r>
              <a:rPr spc="54" dirty="0"/>
              <a:t>ОСНОВНЫЕ</a:t>
            </a:r>
            <a:r>
              <a:rPr spc="118" dirty="0"/>
              <a:t> </a:t>
            </a:r>
            <a:r>
              <a:rPr spc="59" dirty="0"/>
              <a:t>ИЗМЕНЕНИЯ</a:t>
            </a:r>
            <a:r>
              <a:rPr spc="177" dirty="0"/>
              <a:t> </a:t>
            </a:r>
            <a:r>
              <a:rPr spc="41" dirty="0">
                <a:solidFill>
                  <a:srgbClr val="C00000"/>
                </a:solidFill>
              </a:rPr>
              <a:t>ФГОС</a:t>
            </a:r>
            <a:r>
              <a:rPr spc="131" dirty="0">
                <a:solidFill>
                  <a:srgbClr val="C00000"/>
                </a:solidFill>
              </a:rPr>
              <a:t> </a:t>
            </a:r>
            <a:r>
              <a:rPr spc="41" dirty="0">
                <a:solidFill>
                  <a:srgbClr val="C00000"/>
                </a:solidFill>
              </a:rPr>
              <a:t>НОО</a:t>
            </a:r>
            <a:r>
              <a:rPr spc="159" dirty="0">
                <a:solidFill>
                  <a:srgbClr val="C00000"/>
                </a:solidFill>
              </a:rPr>
              <a:t> </a:t>
            </a:r>
            <a:r>
              <a:rPr spc="-5" dirty="0"/>
              <a:t>и</a:t>
            </a:r>
            <a:r>
              <a:rPr spc="136" dirty="0"/>
              <a:t> </a:t>
            </a:r>
            <a:r>
              <a:rPr spc="41" dirty="0">
                <a:solidFill>
                  <a:srgbClr val="C00000"/>
                </a:solidFill>
              </a:rPr>
              <a:t>ФГОС</a:t>
            </a:r>
            <a:r>
              <a:rPr spc="136" dirty="0">
                <a:solidFill>
                  <a:srgbClr val="C00000"/>
                </a:solidFill>
              </a:rPr>
              <a:t> </a:t>
            </a:r>
            <a:r>
              <a:rPr spc="45" dirty="0">
                <a:solidFill>
                  <a:srgbClr val="C00000"/>
                </a:solidFill>
              </a:rPr>
              <a:t>ООО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91344" y="1543059"/>
            <a:ext cx="11801294" cy="885133"/>
          </a:xfrm>
          <a:prstGeom prst="rect">
            <a:avLst/>
          </a:prstGeom>
        </p:spPr>
        <p:txBody>
          <a:bodyPr vert="horz" wrap="square" lIns="0" tIns="10941" rIns="0" bIns="0" rtlCol="0">
            <a:spAutoFit/>
          </a:bodyPr>
          <a:lstStyle/>
          <a:p>
            <a:pPr marL="11516">
              <a:spcBef>
                <a:spcPts val="86"/>
              </a:spcBef>
              <a:tabLst>
                <a:tab pos="425530" algn="l"/>
              </a:tabLst>
            </a:pPr>
            <a:r>
              <a:rPr sz="1451" b="1" spc="-5" dirty="0">
                <a:solidFill>
                  <a:srgbClr val="30356D"/>
                </a:solidFill>
                <a:latin typeface="Arial"/>
                <a:cs typeface="Arial"/>
              </a:rPr>
              <a:t>	</a:t>
            </a:r>
            <a:r>
              <a:rPr sz="1600" b="1" spc="-14" dirty="0">
                <a:solidFill>
                  <a:srgbClr val="30356D"/>
                </a:solidFill>
                <a:latin typeface="Arial"/>
                <a:cs typeface="Arial"/>
              </a:rPr>
              <a:t>Общий</a:t>
            </a:r>
            <a:r>
              <a:rPr sz="1600" b="1" spc="41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600" b="1" spc="-14" dirty="0">
                <a:solidFill>
                  <a:srgbClr val="30356D"/>
                </a:solidFill>
                <a:latin typeface="Arial"/>
                <a:cs typeface="Arial"/>
              </a:rPr>
              <a:t>объем</a:t>
            </a:r>
            <a:r>
              <a:rPr sz="1600" b="1" spc="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600" b="1" spc="-14" dirty="0">
                <a:solidFill>
                  <a:srgbClr val="30356D"/>
                </a:solidFill>
                <a:latin typeface="Arial"/>
                <a:cs typeface="Arial"/>
              </a:rPr>
              <a:t>аудиторной</a:t>
            </a:r>
            <a:r>
              <a:rPr sz="1600" b="1" spc="4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600" b="1" spc="-14" dirty="0">
                <a:solidFill>
                  <a:srgbClr val="30356D"/>
                </a:solidFill>
                <a:latin typeface="Arial"/>
                <a:cs typeface="Arial"/>
              </a:rPr>
              <a:t>работы</a:t>
            </a:r>
            <a:r>
              <a:rPr sz="1600" b="1" spc="23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1600" b="1" spc="-14" dirty="0">
                <a:solidFill>
                  <a:srgbClr val="30356D"/>
                </a:solidFill>
                <a:latin typeface="Arial"/>
                <a:cs typeface="Arial"/>
              </a:rPr>
              <a:t>обучающихся</a:t>
            </a:r>
            <a:endParaRPr sz="1600" dirty="0">
              <a:latin typeface="Arial"/>
              <a:cs typeface="Arial"/>
            </a:endParaRPr>
          </a:p>
          <a:p>
            <a:pPr marL="426105" marR="586183">
              <a:spcBef>
                <a:spcPts val="5"/>
              </a:spcBef>
            </a:pP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(приведен 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в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соответствие 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с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требованиями </a:t>
            </a:r>
            <a:r>
              <a:rPr sz="1360" spc="-5" dirty="0">
                <a:solidFill>
                  <a:srgbClr val="7E7E7E"/>
                </a:solidFill>
                <a:latin typeface="Microsoft Sans Serif"/>
                <a:cs typeface="Microsoft Sans Serif"/>
              </a:rPr>
              <a:t>СанПин 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1.2.3685-21 </a:t>
            </a:r>
            <a:r>
              <a:rPr sz="1360" spc="-18" dirty="0">
                <a:solidFill>
                  <a:srgbClr val="7E7E7E"/>
                </a:solidFill>
                <a:latin typeface="Microsoft Sans Serif"/>
                <a:cs typeface="Microsoft Sans Serif"/>
              </a:rPr>
              <a:t>«Гигиенические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нормативы </a:t>
            </a:r>
            <a:r>
              <a:rPr sz="1360" spc="-5" dirty="0">
                <a:solidFill>
                  <a:srgbClr val="7E7E7E"/>
                </a:solidFill>
                <a:latin typeface="Microsoft Sans Serif"/>
                <a:cs typeface="Microsoft Sans Serif"/>
              </a:rPr>
              <a:t>и требования </a:t>
            </a:r>
            <a:r>
              <a:rPr sz="1360" spc="-86" dirty="0">
                <a:solidFill>
                  <a:srgbClr val="7E7E7E"/>
                </a:solidFill>
                <a:latin typeface="Microsoft Sans Serif"/>
                <a:cs typeface="Microsoft Sans Serif"/>
              </a:rPr>
              <a:t>к</a:t>
            </a:r>
            <a:r>
              <a:rPr sz="1360" spc="-82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обеспечению </a:t>
            </a:r>
            <a:r>
              <a:rPr sz="1360" spc="-349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14" dirty="0">
                <a:solidFill>
                  <a:srgbClr val="7E7E7E"/>
                </a:solidFill>
                <a:latin typeface="Microsoft Sans Serif"/>
                <a:cs typeface="Microsoft Sans Serif"/>
              </a:rPr>
              <a:t>безопасности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5" dirty="0">
                <a:solidFill>
                  <a:srgbClr val="7E7E7E"/>
                </a:solidFill>
                <a:latin typeface="Microsoft Sans Serif"/>
                <a:cs typeface="Microsoft Sans Serif"/>
              </a:rPr>
              <a:t>и</a:t>
            </a:r>
            <a:r>
              <a:rPr sz="1360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(или)</a:t>
            </a:r>
            <a:r>
              <a:rPr sz="1360" spc="5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14" dirty="0">
                <a:solidFill>
                  <a:srgbClr val="7E7E7E"/>
                </a:solidFill>
                <a:latin typeface="Microsoft Sans Serif"/>
                <a:cs typeface="Microsoft Sans Serif"/>
              </a:rPr>
              <a:t>безвредности</a:t>
            </a:r>
            <a:r>
              <a:rPr sz="1360" spc="5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для</a:t>
            </a:r>
            <a:r>
              <a:rPr sz="1360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14" dirty="0">
                <a:solidFill>
                  <a:srgbClr val="7E7E7E"/>
                </a:solidFill>
                <a:latin typeface="Microsoft Sans Serif"/>
                <a:cs typeface="Microsoft Sans Serif"/>
              </a:rPr>
              <a:t>человека</a:t>
            </a:r>
            <a:r>
              <a:rPr sz="1360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14" dirty="0">
                <a:solidFill>
                  <a:srgbClr val="7E7E7E"/>
                </a:solidFill>
                <a:latin typeface="Microsoft Sans Serif"/>
                <a:cs typeface="Microsoft Sans Serif"/>
              </a:rPr>
              <a:t>факторов</a:t>
            </a:r>
            <a:r>
              <a:rPr sz="1360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среды</a:t>
            </a:r>
            <a:r>
              <a:rPr sz="1360" spc="-5" dirty="0">
                <a:solidFill>
                  <a:srgbClr val="7E7E7E"/>
                </a:solidFill>
                <a:latin typeface="Microsoft Sans Serif"/>
                <a:cs typeface="Microsoft Sans Serif"/>
              </a:rPr>
              <a:t> обитания»</a:t>
            </a:r>
            <a:r>
              <a:rPr sz="1360" spc="5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(утверждены</a:t>
            </a:r>
            <a:r>
              <a:rPr sz="1360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постановлением</a:t>
            </a:r>
            <a:r>
              <a:rPr sz="1360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23" dirty="0">
                <a:solidFill>
                  <a:srgbClr val="7E7E7E"/>
                </a:solidFill>
                <a:latin typeface="Microsoft Sans Serif"/>
                <a:cs typeface="Microsoft Sans Serif"/>
              </a:rPr>
              <a:t>Главного </a:t>
            </a:r>
            <a:r>
              <a:rPr sz="1360" spc="-18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14" dirty="0">
                <a:solidFill>
                  <a:srgbClr val="7E7E7E"/>
                </a:solidFill>
                <a:latin typeface="Microsoft Sans Serif"/>
                <a:cs typeface="Microsoft Sans Serif"/>
              </a:rPr>
              <a:t>государственного</a:t>
            </a:r>
            <a:r>
              <a:rPr sz="1360" spc="5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санитарного</a:t>
            </a:r>
            <a:r>
              <a:rPr sz="1360" spc="-14" dirty="0">
                <a:solidFill>
                  <a:srgbClr val="7E7E7E"/>
                </a:solidFill>
                <a:latin typeface="Microsoft Sans Serif"/>
                <a:cs typeface="Microsoft Sans Serif"/>
              </a:rPr>
              <a:t> врача</a:t>
            </a:r>
            <a:r>
              <a:rPr sz="1360" spc="18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14" dirty="0">
                <a:solidFill>
                  <a:srgbClr val="7E7E7E"/>
                </a:solidFill>
                <a:latin typeface="Microsoft Sans Serif"/>
                <a:cs typeface="Microsoft Sans Serif"/>
              </a:rPr>
              <a:t>от</a:t>
            </a:r>
            <a:r>
              <a:rPr sz="1360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28</a:t>
            </a:r>
            <a:r>
              <a:rPr sz="1360" spc="9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января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 2021 </a:t>
            </a:r>
            <a:r>
              <a:rPr sz="1360" spc="-95" dirty="0">
                <a:solidFill>
                  <a:srgbClr val="7E7E7E"/>
                </a:solidFill>
                <a:latin typeface="Microsoft Sans Serif"/>
                <a:cs typeface="Microsoft Sans Serif"/>
              </a:rPr>
              <a:t>г.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spc="100" dirty="0">
                <a:solidFill>
                  <a:srgbClr val="7E7E7E"/>
                </a:solidFill>
                <a:latin typeface="Microsoft Sans Serif"/>
                <a:cs typeface="Microsoft Sans Serif"/>
              </a:rPr>
              <a:t>№</a:t>
            </a:r>
            <a:r>
              <a:rPr sz="1360" spc="14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360" dirty="0">
                <a:solidFill>
                  <a:srgbClr val="7E7E7E"/>
                </a:solidFill>
                <a:latin typeface="Microsoft Sans Serif"/>
                <a:cs typeface="Microsoft Sans Serif"/>
              </a:rPr>
              <a:t>2</a:t>
            </a:r>
            <a:r>
              <a:rPr sz="1360" dirty="0" smtClean="0">
                <a:solidFill>
                  <a:srgbClr val="7E7E7E"/>
                </a:solidFill>
                <a:latin typeface="Microsoft Sans Serif"/>
                <a:cs typeface="Microsoft Sans Serif"/>
              </a:rPr>
              <a:t>)</a:t>
            </a:r>
            <a:endParaRPr sz="1360" dirty="0">
              <a:latin typeface="Microsoft Sans Serif"/>
              <a:cs typeface="Microsoft Sans Serif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978254"/>
              </p:ext>
            </p:extLst>
          </p:nvPr>
        </p:nvGraphicFramePr>
        <p:xfrm>
          <a:off x="1290376" y="3102810"/>
          <a:ext cx="7262735" cy="3517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575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51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92372">
                <a:tc>
                  <a:txBody>
                    <a:bodyPr/>
                    <a:lstStyle/>
                    <a:p>
                      <a:pPr marR="17145" algn="ctr">
                        <a:lnSpc>
                          <a:spcPct val="100000"/>
                        </a:lnSpc>
                        <a:spcBef>
                          <a:spcPts val="2185"/>
                        </a:spcBef>
                      </a:pP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2800" b="1" spc="13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2800" b="1" spc="13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2800" dirty="0">
                        <a:latin typeface="Arial"/>
                        <a:cs typeface="Arial"/>
                      </a:endParaRPr>
                    </a:p>
                    <a:p>
                      <a:pPr marR="18415" algn="ctr">
                        <a:lnSpc>
                          <a:spcPct val="100000"/>
                        </a:lnSpc>
                      </a:pPr>
                      <a:r>
                        <a:rPr sz="2800" b="1" spc="65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2800" dirty="0">
                        <a:latin typeface="Arial"/>
                        <a:cs typeface="Arial"/>
                      </a:endParaRPr>
                    </a:p>
                  </a:txBody>
                  <a:tcPr marL="0" marR="0" marT="251633" marB="0">
                    <a:lnR w="38100">
                      <a:solidFill>
                        <a:srgbClr val="000066"/>
                      </a:solidFill>
                      <a:prstDash val="solid"/>
                    </a:lnR>
                    <a:lnT w="38100">
                      <a:solidFill>
                        <a:srgbClr val="000066"/>
                      </a:solidFill>
                      <a:prstDash val="solid"/>
                    </a:lnT>
                    <a:lnB w="38100">
                      <a:solidFill>
                        <a:srgbClr val="00006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9380" algn="ctr">
                        <a:lnSpc>
                          <a:spcPct val="100000"/>
                        </a:lnSpc>
                        <a:spcBef>
                          <a:spcPts val="2170"/>
                        </a:spcBef>
                      </a:pP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2800" b="1" spc="13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2800" b="1" spc="13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2800" dirty="0">
                        <a:latin typeface="Arial"/>
                        <a:cs typeface="Arial"/>
                      </a:endParaRPr>
                    </a:p>
                    <a:p>
                      <a:pPr marR="120650" algn="ctr">
                        <a:lnSpc>
                          <a:spcPct val="100000"/>
                        </a:lnSpc>
                      </a:pPr>
                      <a:r>
                        <a:rPr sz="2800" b="1" spc="65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2800" dirty="0">
                        <a:latin typeface="Arial"/>
                        <a:cs typeface="Arial"/>
                      </a:endParaRPr>
                    </a:p>
                  </a:txBody>
                  <a:tcPr marL="0" marR="0" marT="249905" marB="0">
                    <a:lnL w="38100">
                      <a:solidFill>
                        <a:srgbClr val="000066"/>
                      </a:solidFill>
                      <a:prstDash val="solid"/>
                    </a:lnL>
                    <a:lnT w="38100">
                      <a:solidFill>
                        <a:srgbClr val="000066"/>
                      </a:solidFill>
                      <a:prstDash val="solid"/>
                    </a:lnT>
                    <a:lnB w="38100">
                      <a:solidFill>
                        <a:srgbClr val="00006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23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 dirty="0">
                        <a:latin typeface="Times New Roman"/>
                        <a:cs typeface="Times New Roman"/>
                      </a:endParaRPr>
                    </a:p>
                    <a:p>
                      <a:pPr marL="29209" algn="ctr">
                        <a:lnSpc>
                          <a:spcPts val="2390"/>
                        </a:lnSpc>
                        <a:spcBef>
                          <a:spcPts val="5"/>
                        </a:spcBef>
                      </a:pPr>
                      <a:r>
                        <a:rPr sz="1800" b="1" spc="4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не</a:t>
                      </a:r>
                      <a:r>
                        <a:rPr sz="1800" b="1" spc="9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более</a:t>
                      </a:r>
                      <a:endParaRPr sz="1800" dirty="0">
                        <a:latin typeface="Arial"/>
                        <a:cs typeface="Arial"/>
                      </a:endParaRPr>
                    </a:p>
                    <a:p>
                      <a:pPr marL="32384" algn="ctr">
                        <a:lnSpc>
                          <a:spcPts val="3350"/>
                        </a:lnSpc>
                      </a:pPr>
                      <a:r>
                        <a:rPr sz="2500" b="1" spc="6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3345</a:t>
                      </a:r>
                      <a:r>
                        <a:rPr sz="2500" b="1" spc="-10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часов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38100">
                      <a:solidFill>
                        <a:srgbClr val="000066"/>
                      </a:solidFill>
                      <a:prstDash val="solid"/>
                    </a:lnR>
                    <a:lnT w="38100">
                      <a:solidFill>
                        <a:srgbClr val="000066"/>
                      </a:solidFill>
                      <a:prstDash val="solid"/>
                    </a:lnT>
                    <a:lnB w="38100">
                      <a:solidFill>
                        <a:srgbClr val="00006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700" dirty="0">
                        <a:latin typeface="Times New Roman"/>
                        <a:cs typeface="Times New Roman"/>
                      </a:endParaRPr>
                    </a:p>
                    <a:p>
                      <a:pPr marR="9525" algn="ctr">
                        <a:lnSpc>
                          <a:spcPts val="2390"/>
                        </a:lnSpc>
                      </a:pPr>
                      <a:r>
                        <a:rPr sz="1800" b="1" spc="4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не</a:t>
                      </a:r>
                      <a:r>
                        <a:rPr sz="1800" b="1" spc="9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более</a:t>
                      </a:r>
                      <a:endParaRPr sz="1800" dirty="0">
                        <a:latin typeface="Arial"/>
                        <a:cs typeface="Arial"/>
                      </a:endParaRPr>
                    </a:p>
                    <a:p>
                      <a:pPr marR="6350" algn="ctr">
                        <a:lnSpc>
                          <a:spcPts val="3350"/>
                        </a:lnSpc>
                      </a:pPr>
                      <a:r>
                        <a:rPr sz="2500" b="1" spc="6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5848</a:t>
                      </a:r>
                      <a:r>
                        <a:rPr sz="2500" b="1" spc="-1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часов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5758" marB="0">
                    <a:lnL w="38100">
                      <a:solidFill>
                        <a:srgbClr val="000066"/>
                      </a:solidFill>
                      <a:prstDash val="solid"/>
                    </a:lnL>
                    <a:lnT w="38100">
                      <a:solidFill>
                        <a:srgbClr val="000066"/>
                      </a:solidFill>
                      <a:prstDash val="solid"/>
                    </a:lnT>
                    <a:lnB w="38100">
                      <a:solidFill>
                        <a:srgbClr val="00006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92372">
                <a:tc>
                  <a:txBody>
                    <a:bodyPr/>
                    <a:lstStyle/>
                    <a:p>
                      <a:pPr marR="71120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49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+</a:t>
                      </a:r>
                      <a:endParaRPr sz="4900">
                        <a:latin typeface="Arial"/>
                        <a:cs typeface="Arial"/>
                      </a:endParaRPr>
                    </a:p>
                    <a:p>
                      <a:pPr marL="11493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2500" b="1" spc="5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155</a:t>
                      </a:r>
                      <a:r>
                        <a:rPr sz="2500" b="1" spc="-114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часов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3033" marB="0">
                    <a:lnR w="38100">
                      <a:solidFill>
                        <a:srgbClr val="000066"/>
                      </a:solidFill>
                      <a:prstDash val="solid"/>
                    </a:lnR>
                    <a:lnT w="38100">
                      <a:solidFill>
                        <a:srgbClr val="000066"/>
                      </a:solidFill>
                      <a:prstDash val="solid"/>
                    </a:lnT>
                    <a:lnB w="28575">
                      <a:solidFill>
                        <a:srgbClr val="00006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699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49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+</a:t>
                      </a:r>
                      <a:endParaRPr sz="4900" dirty="0">
                        <a:latin typeface="Arial"/>
                        <a:cs typeface="Arial"/>
                      </a:endParaRPr>
                    </a:p>
                    <a:p>
                      <a:pPr marL="25654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2500" b="1" spc="5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299</a:t>
                      </a:r>
                      <a:r>
                        <a:rPr sz="2500" b="1" spc="-12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часов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41459" marB="0">
                    <a:lnL w="38100">
                      <a:solidFill>
                        <a:srgbClr val="000066"/>
                      </a:solidFill>
                      <a:prstDash val="solid"/>
                    </a:lnL>
                    <a:lnT w="38100">
                      <a:solidFill>
                        <a:srgbClr val="000066"/>
                      </a:solidFill>
                      <a:prstDash val="solid"/>
                    </a:lnT>
                    <a:lnB w="28575">
                      <a:solidFill>
                        <a:srgbClr val="00006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38" name="Группа 37"/>
          <p:cNvGrpSpPr/>
          <p:nvPr/>
        </p:nvGrpSpPr>
        <p:grpSpPr>
          <a:xfrm>
            <a:off x="1062503" y="2437892"/>
            <a:ext cx="7490608" cy="683346"/>
            <a:chOff x="28870" y="2184770"/>
            <a:chExt cx="8504089" cy="683346"/>
          </a:xfrm>
        </p:grpSpPr>
        <p:sp>
          <p:nvSpPr>
            <p:cNvPr id="12" name="object 12"/>
            <p:cNvSpPr/>
            <p:nvPr/>
          </p:nvSpPr>
          <p:spPr>
            <a:xfrm>
              <a:off x="732344" y="2184770"/>
              <a:ext cx="7800615" cy="625720"/>
            </a:xfrm>
            <a:custGeom>
              <a:avLst/>
              <a:gdLst/>
              <a:ahLst/>
              <a:cxnLst/>
              <a:rect l="l" t="t" r="r" b="b"/>
              <a:pathLst>
                <a:path w="8602345" h="708025">
                  <a:moveTo>
                    <a:pt x="8602345" y="0"/>
                  </a:moveTo>
                  <a:lnTo>
                    <a:pt x="0" y="0"/>
                  </a:lnTo>
                  <a:lnTo>
                    <a:pt x="0" y="707885"/>
                  </a:lnTo>
                  <a:lnTo>
                    <a:pt x="8602345" y="707885"/>
                  </a:lnTo>
                  <a:lnTo>
                    <a:pt x="8602345" y="0"/>
                  </a:lnTo>
                  <a:close/>
                </a:path>
              </a:pathLst>
            </a:custGeom>
            <a:solidFill>
              <a:srgbClr val="DCE6F1"/>
            </a:solidFill>
          </p:spPr>
          <p:txBody>
            <a:bodyPr wrap="square" lIns="0" tIns="0" rIns="0" bIns="0" rtlCol="0"/>
            <a:lstStyle/>
            <a:p>
              <a:pPr marR="4704080" algn="ctr" defTabSz="0">
                <a:lnSpc>
                  <a:spcPct val="100000"/>
                </a:lnSpc>
              </a:pPr>
              <a:endParaRPr lang="ru-RU" dirty="0">
                <a:cs typeface="Arial"/>
              </a:endParaRPr>
            </a:p>
          </p:txBody>
        </p:sp>
        <p:pic>
          <p:nvPicPr>
            <p:cNvPr id="23" name="object 2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870" y="2184770"/>
              <a:ext cx="802495" cy="683346"/>
            </a:xfrm>
            <a:prstGeom prst="rect">
              <a:avLst/>
            </a:prstGeom>
          </p:spPr>
        </p:pic>
      </p:grpSp>
      <p:grpSp>
        <p:nvGrpSpPr>
          <p:cNvPr id="29" name="object 18"/>
          <p:cNvGrpSpPr/>
          <p:nvPr/>
        </p:nvGrpSpPr>
        <p:grpSpPr>
          <a:xfrm>
            <a:off x="5091979" y="4452046"/>
            <a:ext cx="570230" cy="568960"/>
            <a:chOff x="4989540" y="4945265"/>
            <a:chExt cx="570230" cy="568960"/>
          </a:xfrm>
        </p:grpSpPr>
        <p:pic>
          <p:nvPicPr>
            <p:cNvPr id="30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89540" y="4945265"/>
              <a:ext cx="570034" cy="568635"/>
            </a:xfrm>
            <a:prstGeom prst="rect">
              <a:avLst/>
            </a:prstGeom>
          </p:spPr>
        </p:pic>
        <p:pic>
          <p:nvPicPr>
            <p:cNvPr id="31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37566" y="5033873"/>
              <a:ext cx="83352" cy="349783"/>
            </a:xfrm>
            <a:prstGeom prst="rect">
              <a:avLst/>
            </a:prstGeom>
          </p:spPr>
        </p:pic>
      </p:grpSp>
      <p:grpSp>
        <p:nvGrpSpPr>
          <p:cNvPr id="32" name="object 18"/>
          <p:cNvGrpSpPr/>
          <p:nvPr/>
        </p:nvGrpSpPr>
        <p:grpSpPr>
          <a:xfrm>
            <a:off x="1042351" y="4488428"/>
            <a:ext cx="570230" cy="568960"/>
            <a:chOff x="4989540" y="4945265"/>
            <a:chExt cx="570230" cy="568960"/>
          </a:xfrm>
        </p:grpSpPr>
        <p:pic>
          <p:nvPicPr>
            <p:cNvPr id="33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89540" y="4945265"/>
              <a:ext cx="570034" cy="568635"/>
            </a:xfrm>
            <a:prstGeom prst="rect">
              <a:avLst/>
            </a:prstGeom>
          </p:spPr>
        </p:pic>
        <p:pic>
          <p:nvPicPr>
            <p:cNvPr id="34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37566" y="5033873"/>
              <a:ext cx="83352" cy="349783"/>
            </a:xfrm>
            <a:prstGeom prst="rect">
              <a:avLst/>
            </a:prstGeom>
          </p:spPr>
        </p:pic>
      </p:grpSp>
      <p:grpSp>
        <p:nvGrpSpPr>
          <p:cNvPr id="37" name="Группа 36"/>
          <p:cNvGrpSpPr/>
          <p:nvPr/>
        </p:nvGrpSpPr>
        <p:grpSpPr>
          <a:xfrm>
            <a:off x="8416040" y="2335892"/>
            <a:ext cx="3577721" cy="4328163"/>
            <a:chOff x="8416040" y="2335892"/>
            <a:chExt cx="3577721" cy="4328163"/>
          </a:xfrm>
        </p:grpSpPr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74811" y="5030787"/>
              <a:ext cx="2703008" cy="1633268"/>
            </a:xfrm>
            <a:prstGeom prst="rect">
              <a:avLst/>
            </a:prstGeom>
          </p:spPr>
        </p:pic>
        <p:grpSp>
          <p:nvGrpSpPr>
            <p:cNvPr id="36" name="Группа 35"/>
            <p:cNvGrpSpPr/>
            <p:nvPr/>
          </p:nvGrpSpPr>
          <p:grpSpPr>
            <a:xfrm>
              <a:off x="8416040" y="2335892"/>
              <a:ext cx="3577721" cy="2554545"/>
              <a:chOff x="8553112" y="2335892"/>
              <a:chExt cx="3577721" cy="2554545"/>
            </a:xfrm>
          </p:grpSpPr>
          <p:grpSp>
            <p:nvGrpSpPr>
              <p:cNvPr id="26" name="Группа 25"/>
              <p:cNvGrpSpPr/>
              <p:nvPr/>
            </p:nvGrpSpPr>
            <p:grpSpPr>
              <a:xfrm>
                <a:off x="8553112" y="3988597"/>
                <a:ext cx="714755" cy="726948"/>
                <a:chOff x="8602980" y="4561332"/>
                <a:chExt cx="714755" cy="726948"/>
              </a:xfrm>
            </p:grpSpPr>
            <p:pic>
              <p:nvPicPr>
                <p:cNvPr id="27" name="object 21"/>
                <p:cNvPicPr/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8602980" y="4561332"/>
                  <a:ext cx="714755" cy="726948"/>
                </a:xfrm>
                <a:prstGeom prst="rect">
                  <a:avLst/>
                </a:prstGeom>
              </p:spPr>
            </p:pic>
            <p:pic>
              <p:nvPicPr>
                <p:cNvPr id="28" name="object 24"/>
                <p:cNvPicPr/>
                <p:nvPr/>
              </p:nvPicPr>
              <p:blipFill>
                <a:blip r:embed="rId7" cstate="print"/>
                <a:stretch>
                  <a:fillRect/>
                </a:stretch>
              </p:blipFill>
              <p:spPr>
                <a:xfrm>
                  <a:off x="8814511" y="4759071"/>
                  <a:ext cx="347240" cy="239966"/>
                </a:xfrm>
                <a:prstGeom prst="rect">
                  <a:avLst/>
                </a:prstGeom>
              </p:spPr>
            </p:pic>
          </p:grpSp>
          <p:sp>
            <p:nvSpPr>
              <p:cNvPr id="35" name="Прямоугольник 34"/>
              <p:cNvSpPr/>
              <p:nvPr/>
            </p:nvSpPr>
            <p:spPr>
              <a:xfrm>
                <a:off x="8863118" y="2335892"/>
                <a:ext cx="3267715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Дополнительные учебные</a:t>
                </a:r>
              </a:p>
              <a:p>
                <a:pPr algn="ctr"/>
                <a:r>
                  <a:rPr lang="ru-RU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часы могут быть использованы  образовательными  организациями на изучение  отдельных учебных предметов,  исходя из специфики своих  основных образовательных</a:t>
                </a:r>
              </a:p>
              <a:p>
                <a:pPr algn="ctr"/>
                <a:r>
                  <a:rPr lang="ru-RU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программ, а также  материально-технических  и кадровых возможностей</a:t>
                </a:r>
              </a:p>
            </p:txBody>
          </p:sp>
        </p:grpSp>
      </p:grpSp>
      <p:sp>
        <p:nvSpPr>
          <p:cNvPr id="2" name="Прямоугольник 1"/>
          <p:cNvSpPr/>
          <p:nvPr/>
        </p:nvSpPr>
        <p:spPr>
          <a:xfrm>
            <a:off x="1832139" y="23986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МАКСИМАЛЬНО ДОПУСТИМАЯ  АУДИТОРНАЯ НАГРУЗКА ОБУЧАЮЩИХСЯ</a:t>
            </a:r>
          </a:p>
        </p:txBody>
      </p:sp>
      <p:sp>
        <p:nvSpPr>
          <p:cNvPr id="22" name="object 13"/>
          <p:cNvSpPr txBox="1"/>
          <p:nvPr/>
        </p:nvSpPr>
        <p:spPr>
          <a:xfrm>
            <a:off x="187731" y="1287605"/>
            <a:ext cx="11801294" cy="516314"/>
          </a:xfrm>
          <a:prstGeom prst="rect">
            <a:avLst/>
          </a:prstGeom>
        </p:spPr>
        <p:txBody>
          <a:bodyPr vert="horz" wrap="square" lIns="0" tIns="10941" rIns="0" bIns="0" rtlCol="0">
            <a:spAutoFit/>
          </a:bodyPr>
          <a:lstStyle/>
          <a:p>
            <a:pPr marL="11516">
              <a:spcBef>
                <a:spcPts val="86"/>
              </a:spcBef>
              <a:tabLst>
                <a:tab pos="425530" algn="l"/>
              </a:tabLst>
            </a:pPr>
            <a:r>
              <a:rPr sz="1451" b="1" spc="-5" dirty="0">
                <a:solidFill>
                  <a:srgbClr val="FF0000"/>
                </a:solidFill>
                <a:latin typeface="Arial"/>
                <a:cs typeface="Arial"/>
              </a:rPr>
              <a:t>	</a:t>
            </a:r>
            <a:r>
              <a:rPr lang="ru-RU" sz="1600" b="1" spc="-14" dirty="0">
                <a:solidFill>
                  <a:srgbClr val="FF0000"/>
                </a:solidFill>
                <a:cs typeface="Arial"/>
              </a:rPr>
              <a:t>Письмо Минпросвещения РФ от 23 августа </a:t>
            </a:r>
            <a:r>
              <a:rPr lang="ru-RU" sz="1600" b="1" spc="-14" dirty="0" smtClean="0">
                <a:solidFill>
                  <a:srgbClr val="FF0000"/>
                </a:solidFill>
                <a:cs typeface="Arial"/>
              </a:rPr>
              <a:t>2022 № 03-1221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FF0000"/>
                </a:solidFill>
              </a:rPr>
              <a:t>“О направлении информации”</a:t>
            </a:r>
          </a:p>
          <a:p>
            <a:pPr marL="11516">
              <a:spcBef>
                <a:spcPts val="86"/>
              </a:spcBef>
              <a:tabLst>
                <a:tab pos="425530" algn="l"/>
              </a:tabLst>
            </a:pPr>
            <a:r>
              <a:rPr lang="ru-RU" sz="1600" b="1" spc="-14" dirty="0" smtClean="0">
                <a:solidFill>
                  <a:srgbClr val="FF0000"/>
                </a:solidFill>
                <a:cs typeface="Arial"/>
              </a:rPr>
              <a:t> </a:t>
            </a:r>
            <a:endParaRPr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374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11624" y="317399"/>
            <a:ext cx="9353022" cy="443602"/>
          </a:xfrm>
          <a:prstGeom prst="rect">
            <a:avLst/>
          </a:prstGeom>
        </p:spPr>
        <p:txBody>
          <a:bodyPr vert="horz" wrap="square" lIns="0" tIns="10941" rIns="0" bIns="0" rtlCol="0" anchor="ctr">
            <a:spAutoFit/>
          </a:bodyPr>
          <a:lstStyle/>
          <a:p>
            <a:pPr marL="11516">
              <a:lnSpc>
                <a:spcPct val="100000"/>
              </a:lnSpc>
              <a:spcBef>
                <a:spcPts val="86"/>
              </a:spcBef>
            </a:pPr>
            <a:r>
              <a:rPr spc="54" dirty="0"/>
              <a:t>ОСНОВНЫЕ</a:t>
            </a:r>
            <a:r>
              <a:rPr spc="118" dirty="0"/>
              <a:t> </a:t>
            </a:r>
            <a:r>
              <a:rPr spc="59" dirty="0"/>
              <a:t>ИЗМЕНЕНИЯ</a:t>
            </a:r>
            <a:r>
              <a:rPr spc="177" dirty="0"/>
              <a:t> </a:t>
            </a:r>
            <a:r>
              <a:rPr spc="41" dirty="0">
                <a:solidFill>
                  <a:srgbClr val="C00000"/>
                </a:solidFill>
              </a:rPr>
              <a:t>ФГОС</a:t>
            </a:r>
            <a:r>
              <a:rPr spc="131" dirty="0">
                <a:solidFill>
                  <a:srgbClr val="C00000"/>
                </a:solidFill>
              </a:rPr>
              <a:t> </a:t>
            </a:r>
            <a:r>
              <a:rPr spc="41" dirty="0">
                <a:solidFill>
                  <a:srgbClr val="C00000"/>
                </a:solidFill>
              </a:rPr>
              <a:t>НОО</a:t>
            </a:r>
            <a:r>
              <a:rPr spc="159" dirty="0">
                <a:solidFill>
                  <a:srgbClr val="C00000"/>
                </a:solidFill>
              </a:rPr>
              <a:t> </a:t>
            </a:r>
            <a:r>
              <a:rPr spc="-5" dirty="0"/>
              <a:t>и</a:t>
            </a:r>
            <a:r>
              <a:rPr spc="136" dirty="0"/>
              <a:t> </a:t>
            </a:r>
            <a:r>
              <a:rPr spc="41" dirty="0">
                <a:solidFill>
                  <a:srgbClr val="C00000"/>
                </a:solidFill>
              </a:rPr>
              <a:t>ФГОС</a:t>
            </a:r>
            <a:r>
              <a:rPr spc="136" dirty="0">
                <a:solidFill>
                  <a:srgbClr val="C00000"/>
                </a:solidFill>
              </a:rPr>
              <a:t> </a:t>
            </a:r>
            <a:r>
              <a:rPr spc="45" dirty="0">
                <a:solidFill>
                  <a:srgbClr val="C00000"/>
                </a:solidFill>
              </a:rPr>
              <a:t>ООО</a:t>
            </a:r>
          </a:p>
        </p:txBody>
      </p:sp>
      <p:graphicFrame>
        <p:nvGraphicFramePr>
          <p:cNvPr id="24" name="object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829283"/>
              </p:ext>
            </p:extLst>
          </p:nvPr>
        </p:nvGraphicFramePr>
        <p:xfrm>
          <a:off x="17830" y="4163789"/>
          <a:ext cx="9121246" cy="2610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676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53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77317">
                <a:tc>
                  <a:txBody>
                    <a:bodyPr/>
                    <a:lstStyle/>
                    <a:p>
                      <a:pPr algn="ctr">
                        <a:lnSpc>
                          <a:spcPts val="3390"/>
                        </a:lnSpc>
                      </a:pP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2800" b="1" spc="13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2800" b="1" spc="13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28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800" b="1" spc="65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28575">
                      <a:solidFill>
                        <a:srgbClr val="000066"/>
                      </a:solidFill>
                      <a:prstDash val="solid"/>
                    </a:lnR>
                    <a:lnB w="28575">
                      <a:solidFill>
                        <a:srgbClr val="00006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3650"/>
                        </a:lnSpc>
                      </a:pP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2800" b="1" spc="12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2800" b="1" spc="13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2800">
                        <a:latin typeface="Arial"/>
                        <a:cs typeface="Arial"/>
                      </a:endParaRPr>
                    </a:p>
                    <a:p>
                      <a:pPr marR="73025" algn="ctr">
                        <a:lnSpc>
                          <a:spcPct val="100000"/>
                        </a:lnSpc>
                      </a:pPr>
                      <a:r>
                        <a:rPr sz="2800" b="1" spc="65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66"/>
                      </a:solidFill>
                      <a:prstDash val="solid"/>
                    </a:lnL>
                    <a:lnB w="28575">
                      <a:solidFill>
                        <a:srgbClr val="00006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085">
                <a:tc>
                  <a:txBody>
                    <a:bodyPr/>
                    <a:lstStyle/>
                    <a:p>
                      <a:pPr marL="1392555" marR="132080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800" spc="-2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русский</a:t>
                      </a:r>
                      <a:r>
                        <a:rPr sz="1800" spc="-7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4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язык, </a:t>
                      </a:r>
                      <a:r>
                        <a:rPr sz="1800" spc="-52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3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математика,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902969" marR="831850" algn="ctr">
                        <a:lnSpc>
                          <a:spcPct val="100000"/>
                        </a:lnSpc>
                      </a:pPr>
                      <a:r>
                        <a:rPr sz="1800" spc="-2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окружающий</a:t>
                      </a:r>
                      <a:r>
                        <a:rPr sz="1800" spc="-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1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мир, </a:t>
                      </a:r>
                      <a:r>
                        <a:rPr sz="1800" spc="-1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литературное </a:t>
                      </a:r>
                      <a:r>
                        <a:rPr sz="1800" spc="-1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чтение, </a:t>
                      </a:r>
                      <a:r>
                        <a:rPr sz="1800" spc="-52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иностранный</a:t>
                      </a:r>
                      <a:r>
                        <a:rPr sz="1800" spc="-3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5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язык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95010" marB="0">
                    <a:lnR w="28575">
                      <a:solidFill>
                        <a:srgbClr val="000066"/>
                      </a:solidFill>
                      <a:prstDash val="solid"/>
                    </a:lnR>
                    <a:lnT w="28575">
                      <a:solidFill>
                        <a:srgbClr val="000066"/>
                      </a:solidFill>
                      <a:prstDash val="solid"/>
                    </a:lnT>
                    <a:lnB w="28575">
                      <a:solidFill>
                        <a:srgbClr val="00006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8180" marR="542925" indent="-52069" algn="just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2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русский </a:t>
                      </a:r>
                      <a:r>
                        <a:rPr sz="1800" spc="-4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язык, </a:t>
                      </a:r>
                      <a:r>
                        <a:rPr sz="1800" spc="-3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математика, </a:t>
                      </a:r>
                      <a:r>
                        <a:rPr sz="1800" spc="-52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2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физика, </a:t>
                      </a:r>
                      <a:r>
                        <a:rPr sz="1800" spc="-1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химия, </a:t>
                      </a:r>
                      <a:r>
                        <a:rPr sz="1800" spc="-1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биология, </a:t>
                      </a:r>
                      <a:r>
                        <a:rPr sz="1800" spc="-52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1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литература, </a:t>
                      </a:r>
                      <a:r>
                        <a:rPr sz="1800" spc="-1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география,</a:t>
                      </a:r>
                      <a:endParaRPr sz="1800" dirty="0">
                        <a:latin typeface="Microsoft Sans Serif"/>
                        <a:cs typeface="Microsoft Sans Serif"/>
                      </a:endParaRPr>
                    </a:p>
                    <a:p>
                      <a:pPr marL="628015" marR="544830"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история, </a:t>
                      </a:r>
                      <a:r>
                        <a:rPr sz="1800" spc="-1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обществознание, </a:t>
                      </a:r>
                      <a:r>
                        <a:rPr sz="1800" spc="-52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иностранный</a:t>
                      </a:r>
                      <a:r>
                        <a:rPr sz="1800" spc="-2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800" spc="-45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язык,</a:t>
                      </a:r>
                      <a:endParaRPr sz="1800" dirty="0">
                        <a:latin typeface="Microsoft Sans Serif"/>
                        <a:cs typeface="Microsoft Sans Serif"/>
                      </a:endParaRPr>
                    </a:p>
                    <a:p>
                      <a:pPr marL="7429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20" dirty="0">
                          <a:solidFill>
                            <a:srgbClr val="622422"/>
                          </a:solidFill>
                          <a:latin typeface="Microsoft Sans Serif"/>
                          <a:cs typeface="Microsoft Sans Serif"/>
                        </a:rPr>
                        <a:t>информатика</a:t>
                      </a:r>
                      <a:endParaRPr sz="18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3973" marB="0">
                    <a:lnL w="28575">
                      <a:solidFill>
                        <a:srgbClr val="000066"/>
                      </a:solidFill>
                      <a:prstDash val="solid"/>
                    </a:lnL>
                    <a:lnT w="28575">
                      <a:solidFill>
                        <a:srgbClr val="000066"/>
                      </a:solidFill>
                      <a:prstDash val="solid"/>
                    </a:lnT>
                    <a:lnB w="28575">
                      <a:solidFill>
                        <a:srgbClr val="00006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35" name="Группа 34"/>
          <p:cNvGrpSpPr/>
          <p:nvPr/>
        </p:nvGrpSpPr>
        <p:grpSpPr>
          <a:xfrm>
            <a:off x="58112" y="1280192"/>
            <a:ext cx="11737049" cy="2917751"/>
            <a:chOff x="202138" y="858545"/>
            <a:chExt cx="10458020" cy="2917751"/>
          </a:xfrm>
        </p:grpSpPr>
        <p:grpSp>
          <p:nvGrpSpPr>
            <p:cNvPr id="10" name="object 10"/>
            <p:cNvGrpSpPr/>
            <p:nvPr/>
          </p:nvGrpSpPr>
          <p:grpSpPr>
            <a:xfrm>
              <a:off x="202138" y="1192290"/>
              <a:ext cx="10446203" cy="2584006"/>
              <a:chOff x="218681" y="1314831"/>
              <a:chExt cx="11519840" cy="2849584"/>
            </a:xfrm>
          </p:grpSpPr>
          <p:sp>
            <p:nvSpPr>
              <p:cNvPr id="22" name="object 22"/>
              <p:cNvSpPr/>
              <p:nvPr/>
            </p:nvSpPr>
            <p:spPr>
              <a:xfrm>
                <a:off x="439420" y="3533225"/>
                <a:ext cx="8729980" cy="631190"/>
              </a:xfrm>
              <a:custGeom>
                <a:avLst/>
                <a:gdLst/>
                <a:ahLst/>
                <a:cxnLst/>
                <a:rect l="l" t="t" r="r" b="b"/>
                <a:pathLst>
                  <a:path w="8729980" h="631189">
                    <a:moveTo>
                      <a:pt x="8729472" y="0"/>
                    </a:moveTo>
                    <a:lnTo>
                      <a:pt x="0" y="0"/>
                    </a:lnTo>
                    <a:lnTo>
                      <a:pt x="0" y="630936"/>
                    </a:lnTo>
                    <a:lnTo>
                      <a:pt x="8729472" y="630936"/>
                    </a:lnTo>
                    <a:lnTo>
                      <a:pt x="8729472" y="0"/>
                    </a:lnTo>
                    <a:close/>
                  </a:path>
                </a:pathLst>
              </a:custGeom>
              <a:solidFill>
                <a:srgbClr val="DCE6F1"/>
              </a:solidFill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1" name="object 11"/>
              <p:cNvSpPr/>
              <p:nvPr/>
            </p:nvSpPr>
            <p:spPr>
              <a:xfrm>
                <a:off x="249466" y="1314831"/>
                <a:ext cx="412115" cy="1915795"/>
              </a:xfrm>
              <a:custGeom>
                <a:avLst/>
                <a:gdLst/>
                <a:ahLst/>
                <a:cxnLst/>
                <a:rect l="l" t="t" r="r" b="b"/>
                <a:pathLst>
                  <a:path w="412115" h="1915795">
                    <a:moveTo>
                      <a:pt x="15265" y="0"/>
                    </a:moveTo>
                    <a:lnTo>
                      <a:pt x="49013" y="34956"/>
                    </a:lnTo>
                    <a:lnTo>
                      <a:pt x="81261" y="70804"/>
                    </a:lnTo>
                    <a:lnTo>
                      <a:pt x="112009" y="107502"/>
                    </a:lnTo>
                    <a:lnTo>
                      <a:pt x="141257" y="145011"/>
                    </a:lnTo>
                    <a:lnTo>
                      <a:pt x="169006" y="183290"/>
                    </a:lnTo>
                    <a:lnTo>
                      <a:pt x="195254" y="222299"/>
                    </a:lnTo>
                    <a:lnTo>
                      <a:pt x="220002" y="261996"/>
                    </a:lnTo>
                    <a:lnTo>
                      <a:pt x="243251" y="302341"/>
                    </a:lnTo>
                    <a:lnTo>
                      <a:pt x="265000" y="343295"/>
                    </a:lnTo>
                    <a:lnTo>
                      <a:pt x="285248" y="384815"/>
                    </a:lnTo>
                    <a:lnTo>
                      <a:pt x="303997" y="426863"/>
                    </a:lnTo>
                    <a:lnTo>
                      <a:pt x="321246" y="469396"/>
                    </a:lnTo>
                    <a:lnTo>
                      <a:pt x="336995" y="512376"/>
                    </a:lnTo>
                    <a:lnTo>
                      <a:pt x="351244" y="555760"/>
                    </a:lnTo>
                    <a:lnTo>
                      <a:pt x="363994" y="599510"/>
                    </a:lnTo>
                    <a:lnTo>
                      <a:pt x="375243" y="643583"/>
                    </a:lnTo>
                    <a:lnTo>
                      <a:pt x="384992" y="687940"/>
                    </a:lnTo>
                    <a:lnTo>
                      <a:pt x="393242" y="732540"/>
                    </a:lnTo>
                    <a:lnTo>
                      <a:pt x="399991" y="777343"/>
                    </a:lnTo>
                    <a:lnTo>
                      <a:pt x="405241" y="822308"/>
                    </a:lnTo>
                    <a:lnTo>
                      <a:pt x="408991" y="867395"/>
                    </a:lnTo>
                    <a:lnTo>
                      <a:pt x="411241" y="912562"/>
                    </a:lnTo>
                    <a:lnTo>
                      <a:pt x="411991" y="957770"/>
                    </a:lnTo>
                    <a:lnTo>
                      <a:pt x="411241" y="1002978"/>
                    </a:lnTo>
                    <a:lnTo>
                      <a:pt x="408991" y="1048145"/>
                    </a:lnTo>
                    <a:lnTo>
                      <a:pt x="405241" y="1093232"/>
                    </a:lnTo>
                    <a:lnTo>
                      <a:pt x="399991" y="1138197"/>
                    </a:lnTo>
                    <a:lnTo>
                      <a:pt x="393242" y="1183000"/>
                    </a:lnTo>
                    <a:lnTo>
                      <a:pt x="384992" y="1227600"/>
                    </a:lnTo>
                    <a:lnTo>
                      <a:pt x="375243" y="1271957"/>
                    </a:lnTo>
                    <a:lnTo>
                      <a:pt x="363994" y="1316030"/>
                    </a:lnTo>
                    <a:lnTo>
                      <a:pt x="351244" y="1359780"/>
                    </a:lnTo>
                    <a:lnTo>
                      <a:pt x="336995" y="1403164"/>
                    </a:lnTo>
                    <a:lnTo>
                      <a:pt x="321246" y="1446144"/>
                    </a:lnTo>
                    <a:lnTo>
                      <a:pt x="303997" y="1488677"/>
                    </a:lnTo>
                    <a:lnTo>
                      <a:pt x="285248" y="1530725"/>
                    </a:lnTo>
                    <a:lnTo>
                      <a:pt x="265000" y="1572245"/>
                    </a:lnTo>
                    <a:lnTo>
                      <a:pt x="243251" y="1613199"/>
                    </a:lnTo>
                    <a:lnTo>
                      <a:pt x="220002" y="1653544"/>
                    </a:lnTo>
                    <a:lnTo>
                      <a:pt x="195254" y="1693241"/>
                    </a:lnTo>
                    <a:lnTo>
                      <a:pt x="169006" y="1732250"/>
                    </a:lnTo>
                    <a:lnTo>
                      <a:pt x="141257" y="1770529"/>
                    </a:lnTo>
                    <a:lnTo>
                      <a:pt x="112009" y="1808038"/>
                    </a:lnTo>
                    <a:lnTo>
                      <a:pt x="81261" y="1844736"/>
                    </a:lnTo>
                    <a:lnTo>
                      <a:pt x="49013" y="1880584"/>
                    </a:lnTo>
                    <a:lnTo>
                      <a:pt x="15265" y="1915541"/>
                    </a:lnTo>
                    <a:lnTo>
                      <a:pt x="0" y="1900301"/>
                    </a:lnTo>
                    <a:lnTo>
                      <a:pt x="33209" y="1865906"/>
                    </a:lnTo>
                    <a:lnTo>
                      <a:pt x="64943" y="1830634"/>
                    </a:lnTo>
                    <a:lnTo>
                      <a:pt x="95201" y="1794525"/>
                    </a:lnTo>
                    <a:lnTo>
                      <a:pt x="123983" y="1757617"/>
                    </a:lnTo>
                    <a:lnTo>
                      <a:pt x="151289" y="1719951"/>
                    </a:lnTo>
                    <a:lnTo>
                      <a:pt x="177119" y="1681567"/>
                    </a:lnTo>
                    <a:lnTo>
                      <a:pt x="201473" y="1642505"/>
                    </a:lnTo>
                    <a:lnTo>
                      <a:pt x="224351" y="1602805"/>
                    </a:lnTo>
                    <a:lnTo>
                      <a:pt x="245753" y="1562506"/>
                    </a:lnTo>
                    <a:lnTo>
                      <a:pt x="265679" y="1521648"/>
                    </a:lnTo>
                    <a:lnTo>
                      <a:pt x="284129" y="1480272"/>
                    </a:lnTo>
                    <a:lnTo>
                      <a:pt x="301103" y="1438417"/>
                    </a:lnTo>
                    <a:lnTo>
                      <a:pt x="316601" y="1396123"/>
                    </a:lnTo>
                    <a:lnTo>
                      <a:pt x="330623" y="1353430"/>
                    </a:lnTo>
                    <a:lnTo>
                      <a:pt x="343169" y="1310378"/>
                    </a:lnTo>
                    <a:lnTo>
                      <a:pt x="354239" y="1267007"/>
                    </a:lnTo>
                    <a:lnTo>
                      <a:pt x="363833" y="1223356"/>
                    </a:lnTo>
                    <a:lnTo>
                      <a:pt x="371951" y="1179466"/>
                    </a:lnTo>
                    <a:lnTo>
                      <a:pt x="378593" y="1135376"/>
                    </a:lnTo>
                    <a:lnTo>
                      <a:pt x="383759" y="1091126"/>
                    </a:lnTo>
                    <a:lnTo>
                      <a:pt x="387449" y="1046757"/>
                    </a:lnTo>
                    <a:lnTo>
                      <a:pt x="389663" y="1002307"/>
                    </a:lnTo>
                    <a:lnTo>
                      <a:pt x="390401" y="957818"/>
                    </a:lnTo>
                    <a:lnTo>
                      <a:pt x="389663" y="913328"/>
                    </a:lnTo>
                    <a:lnTo>
                      <a:pt x="387449" y="868878"/>
                    </a:lnTo>
                    <a:lnTo>
                      <a:pt x="383759" y="824508"/>
                    </a:lnTo>
                    <a:lnTo>
                      <a:pt x="378593" y="780257"/>
                    </a:lnTo>
                    <a:lnTo>
                      <a:pt x="371951" y="736165"/>
                    </a:lnTo>
                    <a:lnTo>
                      <a:pt x="363833" y="692273"/>
                    </a:lnTo>
                    <a:lnTo>
                      <a:pt x="354239" y="648620"/>
                    </a:lnTo>
                    <a:lnTo>
                      <a:pt x="343169" y="605246"/>
                    </a:lnTo>
                    <a:lnTo>
                      <a:pt x="330623" y="562190"/>
                    </a:lnTo>
                    <a:lnTo>
                      <a:pt x="316601" y="519494"/>
                    </a:lnTo>
                    <a:lnTo>
                      <a:pt x="301103" y="477196"/>
                    </a:lnTo>
                    <a:lnTo>
                      <a:pt x="284129" y="435337"/>
                    </a:lnTo>
                    <a:lnTo>
                      <a:pt x="265679" y="393956"/>
                    </a:lnTo>
                    <a:lnTo>
                      <a:pt x="245753" y="353094"/>
                    </a:lnTo>
                    <a:lnTo>
                      <a:pt x="224351" y="312790"/>
                    </a:lnTo>
                    <a:lnTo>
                      <a:pt x="201473" y="273084"/>
                    </a:lnTo>
                    <a:lnTo>
                      <a:pt x="177119" y="234016"/>
                    </a:lnTo>
                    <a:lnTo>
                      <a:pt x="151289" y="195626"/>
                    </a:lnTo>
                    <a:lnTo>
                      <a:pt x="123983" y="157953"/>
                    </a:lnTo>
                    <a:lnTo>
                      <a:pt x="95201" y="121039"/>
                    </a:lnTo>
                    <a:lnTo>
                      <a:pt x="64943" y="84922"/>
                    </a:lnTo>
                    <a:lnTo>
                      <a:pt x="33209" y="49642"/>
                    </a:lnTo>
                    <a:lnTo>
                      <a:pt x="0" y="15239"/>
                    </a:lnTo>
                    <a:lnTo>
                      <a:pt x="15265" y="0"/>
                    </a:lnTo>
                    <a:close/>
                  </a:path>
                </a:pathLst>
              </a:custGeom>
              <a:ln w="25400">
                <a:solidFill>
                  <a:srgbClr val="3C6695"/>
                </a:solidFill>
              </a:ln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2" name="object 12"/>
              <p:cNvSpPr/>
              <p:nvPr/>
            </p:nvSpPr>
            <p:spPr>
              <a:xfrm>
                <a:off x="577126" y="1555623"/>
                <a:ext cx="11161395" cy="574040"/>
              </a:xfrm>
              <a:custGeom>
                <a:avLst/>
                <a:gdLst/>
                <a:ahLst/>
                <a:cxnLst/>
                <a:rect l="l" t="t" r="r" b="b"/>
                <a:pathLst>
                  <a:path w="11161395" h="574039">
                    <a:moveTo>
                      <a:pt x="11161395" y="0"/>
                    </a:moveTo>
                    <a:lnTo>
                      <a:pt x="0" y="0"/>
                    </a:lnTo>
                    <a:lnTo>
                      <a:pt x="0" y="573532"/>
                    </a:lnTo>
                    <a:lnTo>
                      <a:pt x="11161395" y="573532"/>
                    </a:lnTo>
                    <a:lnTo>
                      <a:pt x="1116139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3" name="object 13"/>
              <p:cNvSpPr/>
              <p:nvPr/>
            </p:nvSpPr>
            <p:spPr>
              <a:xfrm>
                <a:off x="577126" y="1555623"/>
                <a:ext cx="11161395" cy="574040"/>
              </a:xfrm>
              <a:custGeom>
                <a:avLst/>
                <a:gdLst/>
                <a:ahLst/>
                <a:cxnLst/>
                <a:rect l="l" t="t" r="r" b="b"/>
                <a:pathLst>
                  <a:path w="11161395" h="574039">
                    <a:moveTo>
                      <a:pt x="0" y="573532"/>
                    </a:moveTo>
                    <a:lnTo>
                      <a:pt x="11161395" y="573532"/>
                    </a:lnTo>
                    <a:lnTo>
                      <a:pt x="11161395" y="0"/>
                    </a:lnTo>
                    <a:lnTo>
                      <a:pt x="0" y="0"/>
                    </a:lnTo>
                    <a:lnTo>
                      <a:pt x="0" y="573532"/>
                    </a:lnTo>
                    <a:close/>
                  </a:path>
                </a:pathLst>
              </a:custGeom>
              <a:ln w="25400">
                <a:solidFill>
                  <a:srgbClr val="4674AB"/>
                </a:solidFill>
              </a:ln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4" name="object 14"/>
              <p:cNvSpPr/>
              <p:nvPr/>
            </p:nvSpPr>
            <p:spPr>
              <a:xfrm>
                <a:off x="218681" y="1483995"/>
                <a:ext cx="716915" cy="716915"/>
              </a:xfrm>
              <a:custGeom>
                <a:avLst/>
                <a:gdLst/>
                <a:ahLst/>
                <a:cxnLst/>
                <a:rect l="l" t="t" r="r" b="b"/>
                <a:pathLst>
                  <a:path w="716915" h="716914">
                    <a:moveTo>
                      <a:pt x="358444" y="0"/>
                    </a:moveTo>
                    <a:lnTo>
                      <a:pt x="309805" y="3270"/>
                    </a:lnTo>
                    <a:lnTo>
                      <a:pt x="263154" y="12798"/>
                    </a:lnTo>
                    <a:lnTo>
                      <a:pt x="218920" y="28156"/>
                    </a:lnTo>
                    <a:lnTo>
                      <a:pt x="177529" y="48918"/>
                    </a:lnTo>
                    <a:lnTo>
                      <a:pt x="139408" y="74658"/>
                    </a:lnTo>
                    <a:lnTo>
                      <a:pt x="104984" y="104949"/>
                    </a:lnTo>
                    <a:lnTo>
                      <a:pt x="74685" y="139365"/>
                    </a:lnTo>
                    <a:lnTo>
                      <a:pt x="48937" y="177480"/>
                    </a:lnTo>
                    <a:lnTo>
                      <a:pt x="28167" y="218866"/>
                    </a:lnTo>
                    <a:lnTo>
                      <a:pt x="12803" y="263098"/>
                    </a:lnTo>
                    <a:lnTo>
                      <a:pt x="3272" y="309749"/>
                    </a:lnTo>
                    <a:lnTo>
                      <a:pt x="0" y="358394"/>
                    </a:lnTo>
                    <a:lnTo>
                      <a:pt x="3272" y="407040"/>
                    </a:lnTo>
                    <a:lnTo>
                      <a:pt x="12803" y="453698"/>
                    </a:lnTo>
                    <a:lnTo>
                      <a:pt x="28167" y="497941"/>
                    </a:lnTo>
                    <a:lnTo>
                      <a:pt x="48937" y="539340"/>
                    </a:lnTo>
                    <a:lnTo>
                      <a:pt x="74685" y="577470"/>
                    </a:lnTo>
                    <a:lnTo>
                      <a:pt x="104984" y="611901"/>
                    </a:lnTo>
                    <a:lnTo>
                      <a:pt x="139408" y="642208"/>
                    </a:lnTo>
                    <a:lnTo>
                      <a:pt x="177529" y="667963"/>
                    </a:lnTo>
                    <a:lnTo>
                      <a:pt x="218920" y="688738"/>
                    </a:lnTo>
                    <a:lnTo>
                      <a:pt x="263154" y="704107"/>
                    </a:lnTo>
                    <a:lnTo>
                      <a:pt x="309805" y="713641"/>
                    </a:lnTo>
                    <a:lnTo>
                      <a:pt x="358444" y="716915"/>
                    </a:lnTo>
                    <a:lnTo>
                      <a:pt x="407087" y="713641"/>
                    </a:lnTo>
                    <a:lnTo>
                      <a:pt x="453740" y="704107"/>
                    </a:lnTo>
                    <a:lnTo>
                      <a:pt x="497976" y="688738"/>
                    </a:lnTo>
                    <a:lnTo>
                      <a:pt x="539369" y="667963"/>
                    </a:lnTo>
                    <a:lnTo>
                      <a:pt x="577491" y="642208"/>
                    </a:lnTo>
                    <a:lnTo>
                      <a:pt x="611916" y="611901"/>
                    </a:lnTo>
                    <a:lnTo>
                      <a:pt x="642216" y="577470"/>
                    </a:lnTo>
                    <a:lnTo>
                      <a:pt x="667964" y="539340"/>
                    </a:lnTo>
                    <a:lnTo>
                      <a:pt x="688734" y="497941"/>
                    </a:lnTo>
                    <a:lnTo>
                      <a:pt x="704098" y="453698"/>
                    </a:lnTo>
                    <a:lnTo>
                      <a:pt x="713630" y="407040"/>
                    </a:lnTo>
                    <a:lnTo>
                      <a:pt x="716902" y="358394"/>
                    </a:lnTo>
                    <a:lnTo>
                      <a:pt x="713630" y="309749"/>
                    </a:lnTo>
                    <a:lnTo>
                      <a:pt x="704098" y="263098"/>
                    </a:lnTo>
                    <a:lnTo>
                      <a:pt x="688734" y="218866"/>
                    </a:lnTo>
                    <a:lnTo>
                      <a:pt x="667964" y="177480"/>
                    </a:lnTo>
                    <a:lnTo>
                      <a:pt x="642216" y="139365"/>
                    </a:lnTo>
                    <a:lnTo>
                      <a:pt x="611916" y="104949"/>
                    </a:lnTo>
                    <a:lnTo>
                      <a:pt x="577491" y="74658"/>
                    </a:lnTo>
                    <a:lnTo>
                      <a:pt x="539369" y="48918"/>
                    </a:lnTo>
                    <a:lnTo>
                      <a:pt x="497976" y="28156"/>
                    </a:lnTo>
                    <a:lnTo>
                      <a:pt x="453740" y="12798"/>
                    </a:lnTo>
                    <a:lnTo>
                      <a:pt x="407087" y="3270"/>
                    </a:lnTo>
                    <a:lnTo>
                      <a:pt x="358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5" name="object 15"/>
              <p:cNvSpPr/>
              <p:nvPr/>
            </p:nvSpPr>
            <p:spPr>
              <a:xfrm>
                <a:off x="218681" y="1483995"/>
                <a:ext cx="716915" cy="716915"/>
              </a:xfrm>
              <a:custGeom>
                <a:avLst/>
                <a:gdLst/>
                <a:ahLst/>
                <a:cxnLst/>
                <a:rect l="l" t="t" r="r" b="b"/>
                <a:pathLst>
                  <a:path w="716915" h="716914">
                    <a:moveTo>
                      <a:pt x="0" y="358394"/>
                    </a:moveTo>
                    <a:lnTo>
                      <a:pt x="3272" y="309749"/>
                    </a:lnTo>
                    <a:lnTo>
                      <a:pt x="12803" y="263098"/>
                    </a:lnTo>
                    <a:lnTo>
                      <a:pt x="28167" y="218866"/>
                    </a:lnTo>
                    <a:lnTo>
                      <a:pt x="48937" y="177480"/>
                    </a:lnTo>
                    <a:lnTo>
                      <a:pt x="74685" y="139365"/>
                    </a:lnTo>
                    <a:lnTo>
                      <a:pt x="104984" y="104949"/>
                    </a:lnTo>
                    <a:lnTo>
                      <a:pt x="139408" y="74658"/>
                    </a:lnTo>
                    <a:lnTo>
                      <a:pt x="177529" y="48918"/>
                    </a:lnTo>
                    <a:lnTo>
                      <a:pt x="218920" y="28156"/>
                    </a:lnTo>
                    <a:lnTo>
                      <a:pt x="263154" y="12798"/>
                    </a:lnTo>
                    <a:lnTo>
                      <a:pt x="309805" y="3270"/>
                    </a:lnTo>
                    <a:lnTo>
                      <a:pt x="358444" y="0"/>
                    </a:lnTo>
                    <a:lnTo>
                      <a:pt x="407087" y="3270"/>
                    </a:lnTo>
                    <a:lnTo>
                      <a:pt x="453740" y="12798"/>
                    </a:lnTo>
                    <a:lnTo>
                      <a:pt x="497976" y="28156"/>
                    </a:lnTo>
                    <a:lnTo>
                      <a:pt x="539369" y="48918"/>
                    </a:lnTo>
                    <a:lnTo>
                      <a:pt x="577491" y="74658"/>
                    </a:lnTo>
                    <a:lnTo>
                      <a:pt x="611916" y="104949"/>
                    </a:lnTo>
                    <a:lnTo>
                      <a:pt x="642216" y="139365"/>
                    </a:lnTo>
                    <a:lnTo>
                      <a:pt x="667964" y="177480"/>
                    </a:lnTo>
                    <a:lnTo>
                      <a:pt x="688734" y="218866"/>
                    </a:lnTo>
                    <a:lnTo>
                      <a:pt x="704098" y="263098"/>
                    </a:lnTo>
                    <a:lnTo>
                      <a:pt x="713630" y="309749"/>
                    </a:lnTo>
                    <a:lnTo>
                      <a:pt x="716902" y="358394"/>
                    </a:lnTo>
                    <a:lnTo>
                      <a:pt x="713630" y="407040"/>
                    </a:lnTo>
                    <a:lnTo>
                      <a:pt x="704098" y="453698"/>
                    </a:lnTo>
                    <a:lnTo>
                      <a:pt x="688734" y="497941"/>
                    </a:lnTo>
                    <a:lnTo>
                      <a:pt x="667964" y="539340"/>
                    </a:lnTo>
                    <a:lnTo>
                      <a:pt x="642216" y="577470"/>
                    </a:lnTo>
                    <a:lnTo>
                      <a:pt x="611916" y="611901"/>
                    </a:lnTo>
                    <a:lnTo>
                      <a:pt x="577491" y="642208"/>
                    </a:lnTo>
                    <a:lnTo>
                      <a:pt x="539369" y="667963"/>
                    </a:lnTo>
                    <a:lnTo>
                      <a:pt x="497976" y="688738"/>
                    </a:lnTo>
                    <a:lnTo>
                      <a:pt x="453740" y="704107"/>
                    </a:lnTo>
                    <a:lnTo>
                      <a:pt x="407087" y="713641"/>
                    </a:lnTo>
                    <a:lnTo>
                      <a:pt x="358444" y="716915"/>
                    </a:lnTo>
                    <a:lnTo>
                      <a:pt x="309805" y="713641"/>
                    </a:lnTo>
                    <a:lnTo>
                      <a:pt x="263154" y="704107"/>
                    </a:lnTo>
                    <a:lnTo>
                      <a:pt x="218920" y="688738"/>
                    </a:lnTo>
                    <a:lnTo>
                      <a:pt x="177529" y="667963"/>
                    </a:lnTo>
                    <a:lnTo>
                      <a:pt x="139408" y="642208"/>
                    </a:lnTo>
                    <a:lnTo>
                      <a:pt x="104984" y="611901"/>
                    </a:lnTo>
                    <a:lnTo>
                      <a:pt x="74685" y="577470"/>
                    </a:lnTo>
                    <a:lnTo>
                      <a:pt x="48937" y="539340"/>
                    </a:lnTo>
                    <a:lnTo>
                      <a:pt x="28167" y="497941"/>
                    </a:lnTo>
                    <a:lnTo>
                      <a:pt x="12803" y="453698"/>
                    </a:lnTo>
                    <a:lnTo>
                      <a:pt x="3272" y="407040"/>
                    </a:lnTo>
                    <a:lnTo>
                      <a:pt x="0" y="358394"/>
                    </a:lnTo>
                    <a:close/>
                  </a:path>
                </a:pathLst>
              </a:custGeom>
              <a:ln w="25400">
                <a:solidFill>
                  <a:srgbClr val="4F81BC"/>
                </a:solidFill>
              </a:ln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6" name="object 16"/>
              <p:cNvSpPr/>
              <p:nvPr/>
            </p:nvSpPr>
            <p:spPr>
              <a:xfrm>
                <a:off x="577126" y="2416048"/>
                <a:ext cx="11161395" cy="574040"/>
              </a:xfrm>
              <a:custGeom>
                <a:avLst/>
                <a:gdLst/>
                <a:ahLst/>
                <a:cxnLst/>
                <a:rect l="l" t="t" r="r" b="b"/>
                <a:pathLst>
                  <a:path w="11161395" h="574039">
                    <a:moveTo>
                      <a:pt x="11161395" y="0"/>
                    </a:moveTo>
                    <a:lnTo>
                      <a:pt x="0" y="0"/>
                    </a:lnTo>
                    <a:lnTo>
                      <a:pt x="0" y="573532"/>
                    </a:lnTo>
                    <a:lnTo>
                      <a:pt x="11161395" y="573532"/>
                    </a:lnTo>
                    <a:lnTo>
                      <a:pt x="1116139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577126" y="2416048"/>
                <a:ext cx="11161395" cy="574040"/>
              </a:xfrm>
              <a:custGeom>
                <a:avLst/>
                <a:gdLst/>
                <a:ahLst/>
                <a:cxnLst/>
                <a:rect l="l" t="t" r="r" b="b"/>
                <a:pathLst>
                  <a:path w="11161395" h="574039">
                    <a:moveTo>
                      <a:pt x="0" y="573532"/>
                    </a:moveTo>
                    <a:lnTo>
                      <a:pt x="11161395" y="573532"/>
                    </a:lnTo>
                    <a:lnTo>
                      <a:pt x="11161395" y="0"/>
                    </a:lnTo>
                    <a:lnTo>
                      <a:pt x="0" y="0"/>
                    </a:lnTo>
                    <a:lnTo>
                      <a:pt x="0" y="573532"/>
                    </a:lnTo>
                    <a:close/>
                  </a:path>
                </a:pathLst>
              </a:custGeom>
              <a:ln w="25400">
                <a:solidFill>
                  <a:srgbClr val="4674AB"/>
                </a:solidFill>
              </a:ln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8" name="object 18"/>
              <p:cNvSpPr/>
              <p:nvPr/>
            </p:nvSpPr>
            <p:spPr>
              <a:xfrm>
                <a:off x="218681" y="2344420"/>
                <a:ext cx="716915" cy="716915"/>
              </a:xfrm>
              <a:custGeom>
                <a:avLst/>
                <a:gdLst/>
                <a:ahLst/>
                <a:cxnLst/>
                <a:rect l="l" t="t" r="r" b="b"/>
                <a:pathLst>
                  <a:path w="716915" h="716914">
                    <a:moveTo>
                      <a:pt x="358444" y="0"/>
                    </a:moveTo>
                    <a:lnTo>
                      <a:pt x="309805" y="3273"/>
                    </a:lnTo>
                    <a:lnTo>
                      <a:pt x="263154" y="12807"/>
                    </a:lnTo>
                    <a:lnTo>
                      <a:pt x="218920" y="28174"/>
                    </a:lnTo>
                    <a:lnTo>
                      <a:pt x="177529" y="48946"/>
                    </a:lnTo>
                    <a:lnTo>
                      <a:pt x="139408" y="74697"/>
                    </a:lnTo>
                    <a:lnTo>
                      <a:pt x="104984" y="104997"/>
                    </a:lnTo>
                    <a:lnTo>
                      <a:pt x="74685" y="139419"/>
                    </a:lnTo>
                    <a:lnTo>
                      <a:pt x="48937" y="177536"/>
                    </a:lnTo>
                    <a:lnTo>
                      <a:pt x="28167" y="218920"/>
                    </a:lnTo>
                    <a:lnTo>
                      <a:pt x="12803" y="263142"/>
                    </a:lnTo>
                    <a:lnTo>
                      <a:pt x="3272" y="309776"/>
                    </a:lnTo>
                    <a:lnTo>
                      <a:pt x="0" y="358394"/>
                    </a:lnTo>
                    <a:lnTo>
                      <a:pt x="3272" y="407040"/>
                    </a:lnTo>
                    <a:lnTo>
                      <a:pt x="12803" y="453698"/>
                    </a:lnTo>
                    <a:lnTo>
                      <a:pt x="28167" y="497941"/>
                    </a:lnTo>
                    <a:lnTo>
                      <a:pt x="48937" y="539340"/>
                    </a:lnTo>
                    <a:lnTo>
                      <a:pt x="74685" y="577470"/>
                    </a:lnTo>
                    <a:lnTo>
                      <a:pt x="104984" y="611901"/>
                    </a:lnTo>
                    <a:lnTo>
                      <a:pt x="139408" y="642208"/>
                    </a:lnTo>
                    <a:lnTo>
                      <a:pt x="177529" y="667963"/>
                    </a:lnTo>
                    <a:lnTo>
                      <a:pt x="218920" y="688738"/>
                    </a:lnTo>
                    <a:lnTo>
                      <a:pt x="263154" y="704107"/>
                    </a:lnTo>
                    <a:lnTo>
                      <a:pt x="309805" y="713641"/>
                    </a:lnTo>
                    <a:lnTo>
                      <a:pt x="358444" y="716915"/>
                    </a:lnTo>
                    <a:lnTo>
                      <a:pt x="407087" y="713641"/>
                    </a:lnTo>
                    <a:lnTo>
                      <a:pt x="453740" y="704107"/>
                    </a:lnTo>
                    <a:lnTo>
                      <a:pt x="497976" y="688738"/>
                    </a:lnTo>
                    <a:lnTo>
                      <a:pt x="539369" y="667963"/>
                    </a:lnTo>
                    <a:lnTo>
                      <a:pt x="577491" y="642208"/>
                    </a:lnTo>
                    <a:lnTo>
                      <a:pt x="611916" y="611901"/>
                    </a:lnTo>
                    <a:lnTo>
                      <a:pt x="642216" y="577470"/>
                    </a:lnTo>
                    <a:lnTo>
                      <a:pt x="667964" y="539340"/>
                    </a:lnTo>
                    <a:lnTo>
                      <a:pt x="688734" y="497941"/>
                    </a:lnTo>
                    <a:lnTo>
                      <a:pt x="704098" y="453698"/>
                    </a:lnTo>
                    <a:lnTo>
                      <a:pt x="713630" y="407040"/>
                    </a:lnTo>
                    <a:lnTo>
                      <a:pt x="716902" y="358394"/>
                    </a:lnTo>
                    <a:lnTo>
                      <a:pt x="713630" y="309776"/>
                    </a:lnTo>
                    <a:lnTo>
                      <a:pt x="704098" y="263142"/>
                    </a:lnTo>
                    <a:lnTo>
                      <a:pt x="688734" y="218920"/>
                    </a:lnTo>
                    <a:lnTo>
                      <a:pt x="667964" y="177536"/>
                    </a:lnTo>
                    <a:lnTo>
                      <a:pt x="642216" y="139419"/>
                    </a:lnTo>
                    <a:lnTo>
                      <a:pt x="611916" y="104997"/>
                    </a:lnTo>
                    <a:lnTo>
                      <a:pt x="577491" y="74697"/>
                    </a:lnTo>
                    <a:lnTo>
                      <a:pt x="539369" y="48946"/>
                    </a:lnTo>
                    <a:lnTo>
                      <a:pt x="497976" y="28174"/>
                    </a:lnTo>
                    <a:lnTo>
                      <a:pt x="453740" y="12807"/>
                    </a:lnTo>
                    <a:lnTo>
                      <a:pt x="407087" y="3273"/>
                    </a:lnTo>
                    <a:lnTo>
                      <a:pt x="358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218681" y="2344420"/>
                <a:ext cx="716915" cy="716915"/>
              </a:xfrm>
              <a:custGeom>
                <a:avLst/>
                <a:gdLst/>
                <a:ahLst/>
                <a:cxnLst/>
                <a:rect l="l" t="t" r="r" b="b"/>
                <a:pathLst>
                  <a:path w="716915" h="716914">
                    <a:moveTo>
                      <a:pt x="0" y="358394"/>
                    </a:moveTo>
                    <a:lnTo>
                      <a:pt x="3272" y="309776"/>
                    </a:lnTo>
                    <a:lnTo>
                      <a:pt x="12803" y="263142"/>
                    </a:lnTo>
                    <a:lnTo>
                      <a:pt x="28167" y="218920"/>
                    </a:lnTo>
                    <a:lnTo>
                      <a:pt x="48937" y="177536"/>
                    </a:lnTo>
                    <a:lnTo>
                      <a:pt x="74685" y="139419"/>
                    </a:lnTo>
                    <a:lnTo>
                      <a:pt x="104984" y="104997"/>
                    </a:lnTo>
                    <a:lnTo>
                      <a:pt x="139408" y="74697"/>
                    </a:lnTo>
                    <a:lnTo>
                      <a:pt x="177529" y="48946"/>
                    </a:lnTo>
                    <a:lnTo>
                      <a:pt x="218920" y="28174"/>
                    </a:lnTo>
                    <a:lnTo>
                      <a:pt x="263154" y="12807"/>
                    </a:lnTo>
                    <a:lnTo>
                      <a:pt x="309805" y="3273"/>
                    </a:lnTo>
                    <a:lnTo>
                      <a:pt x="358444" y="0"/>
                    </a:lnTo>
                    <a:lnTo>
                      <a:pt x="407087" y="3273"/>
                    </a:lnTo>
                    <a:lnTo>
                      <a:pt x="453740" y="12807"/>
                    </a:lnTo>
                    <a:lnTo>
                      <a:pt x="497976" y="28174"/>
                    </a:lnTo>
                    <a:lnTo>
                      <a:pt x="539369" y="48946"/>
                    </a:lnTo>
                    <a:lnTo>
                      <a:pt x="577491" y="74697"/>
                    </a:lnTo>
                    <a:lnTo>
                      <a:pt x="611916" y="104997"/>
                    </a:lnTo>
                    <a:lnTo>
                      <a:pt x="642216" y="139419"/>
                    </a:lnTo>
                    <a:lnTo>
                      <a:pt x="667964" y="177536"/>
                    </a:lnTo>
                    <a:lnTo>
                      <a:pt x="688734" y="218920"/>
                    </a:lnTo>
                    <a:lnTo>
                      <a:pt x="704098" y="263142"/>
                    </a:lnTo>
                    <a:lnTo>
                      <a:pt x="713630" y="309776"/>
                    </a:lnTo>
                    <a:lnTo>
                      <a:pt x="716902" y="358394"/>
                    </a:lnTo>
                    <a:lnTo>
                      <a:pt x="713630" y="407040"/>
                    </a:lnTo>
                    <a:lnTo>
                      <a:pt x="704098" y="453698"/>
                    </a:lnTo>
                    <a:lnTo>
                      <a:pt x="688734" y="497941"/>
                    </a:lnTo>
                    <a:lnTo>
                      <a:pt x="667964" y="539340"/>
                    </a:lnTo>
                    <a:lnTo>
                      <a:pt x="642216" y="577470"/>
                    </a:lnTo>
                    <a:lnTo>
                      <a:pt x="611916" y="611901"/>
                    </a:lnTo>
                    <a:lnTo>
                      <a:pt x="577491" y="642208"/>
                    </a:lnTo>
                    <a:lnTo>
                      <a:pt x="539369" y="667963"/>
                    </a:lnTo>
                    <a:lnTo>
                      <a:pt x="497976" y="688738"/>
                    </a:lnTo>
                    <a:lnTo>
                      <a:pt x="453740" y="704107"/>
                    </a:lnTo>
                    <a:lnTo>
                      <a:pt x="407087" y="713641"/>
                    </a:lnTo>
                    <a:lnTo>
                      <a:pt x="358444" y="716915"/>
                    </a:lnTo>
                    <a:lnTo>
                      <a:pt x="309805" y="713641"/>
                    </a:lnTo>
                    <a:lnTo>
                      <a:pt x="263154" y="704107"/>
                    </a:lnTo>
                    <a:lnTo>
                      <a:pt x="218920" y="688738"/>
                    </a:lnTo>
                    <a:lnTo>
                      <a:pt x="177529" y="667963"/>
                    </a:lnTo>
                    <a:lnTo>
                      <a:pt x="139408" y="642208"/>
                    </a:lnTo>
                    <a:lnTo>
                      <a:pt x="104984" y="611901"/>
                    </a:lnTo>
                    <a:lnTo>
                      <a:pt x="74685" y="577470"/>
                    </a:lnTo>
                    <a:lnTo>
                      <a:pt x="48937" y="539340"/>
                    </a:lnTo>
                    <a:lnTo>
                      <a:pt x="28167" y="497941"/>
                    </a:lnTo>
                    <a:lnTo>
                      <a:pt x="12803" y="453698"/>
                    </a:lnTo>
                    <a:lnTo>
                      <a:pt x="3272" y="407040"/>
                    </a:lnTo>
                    <a:lnTo>
                      <a:pt x="0" y="358394"/>
                    </a:lnTo>
                    <a:close/>
                  </a:path>
                </a:pathLst>
              </a:custGeom>
              <a:ln w="25400">
                <a:solidFill>
                  <a:srgbClr val="4F81BC"/>
                </a:solidFill>
              </a:ln>
            </p:spPr>
            <p:txBody>
              <a:bodyPr wrap="square" lIns="0" tIns="0" rIns="0" bIns="0" rtlCol="0"/>
              <a:lstStyle/>
              <a:p>
                <a:endParaRPr sz="1632"/>
              </a:p>
            </p:txBody>
          </p:sp>
          <p:pic>
            <p:nvPicPr>
              <p:cNvPr id="20" name="object 20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20052" y="1646237"/>
                <a:ext cx="505320" cy="447230"/>
              </a:xfrm>
              <a:prstGeom prst="rect">
                <a:avLst/>
              </a:prstGeom>
            </p:spPr>
          </p:pic>
          <p:pic>
            <p:nvPicPr>
              <p:cNvPr id="21" name="object 21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49834" y="2484691"/>
                <a:ext cx="447230" cy="447230"/>
              </a:xfrm>
              <a:prstGeom prst="rect">
                <a:avLst/>
              </a:prstGeom>
            </p:spPr>
          </p:pic>
        </p:grpSp>
        <p:sp>
          <p:nvSpPr>
            <p:cNvPr id="25" name="object 25"/>
            <p:cNvSpPr txBox="1"/>
            <p:nvPr/>
          </p:nvSpPr>
          <p:spPr>
            <a:xfrm>
              <a:off x="264016" y="858545"/>
              <a:ext cx="10396142" cy="2278015"/>
            </a:xfrm>
            <a:prstGeom prst="rect">
              <a:avLst/>
            </a:prstGeom>
          </p:spPr>
          <p:txBody>
            <a:bodyPr vert="horz" wrap="square" lIns="0" tIns="10941" rIns="0" bIns="0" rtlCol="0">
              <a:spAutoFit/>
            </a:bodyPr>
            <a:lstStyle/>
            <a:p>
              <a:pPr marL="475050" indent="-464108">
                <a:spcBef>
                  <a:spcPts val="86"/>
                </a:spcBef>
                <a:buAutoNum type="arabicPeriod" startAt="2"/>
                <a:tabLst>
                  <a:tab pos="475050" algn="l"/>
                  <a:tab pos="475626" algn="l"/>
                </a:tabLst>
              </a:pPr>
              <a:r>
                <a:rPr sz="1600" b="1" spc="-23" dirty="0">
                  <a:solidFill>
                    <a:srgbClr val="30356D"/>
                  </a:solidFill>
                  <a:latin typeface="Arial"/>
                  <a:cs typeface="Arial"/>
                </a:rPr>
                <a:t>Условия</a:t>
              </a:r>
              <a:r>
                <a:rPr sz="1600" b="1" spc="32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600" b="1" spc="-14" dirty="0">
                  <a:solidFill>
                    <a:srgbClr val="30356D"/>
                  </a:solidFill>
                  <a:latin typeface="Arial"/>
                  <a:cs typeface="Arial"/>
                </a:rPr>
                <a:t>деления</a:t>
              </a:r>
              <a:r>
                <a:rPr sz="1600" b="1" spc="23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600" b="1" spc="-14" dirty="0">
                  <a:solidFill>
                    <a:srgbClr val="30356D"/>
                  </a:solidFill>
                  <a:latin typeface="Arial"/>
                  <a:cs typeface="Arial"/>
                </a:rPr>
                <a:t>обучающихся</a:t>
              </a:r>
              <a:r>
                <a:rPr sz="1600" b="1" spc="59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600" b="1" spc="-5" dirty="0">
                  <a:solidFill>
                    <a:srgbClr val="30356D"/>
                  </a:solidFill>
                  <a:latin typeface="Arial"/>
                  <a:cs typeface="Arial"/>
                </a:rPr>
                <a:t>на</a:t>
              </a:r>
              <a:r>
                <a:rPr sz="1600" b="1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600" b="1" spc="-18" dirty="0">
                  <a:solidFill>
                    <a:srgbClr val="30356D"/>
                  </a:solidFill>
                  <a:latin typeface="Arial"/>
                  <a:cs typeface="Arial"/>
                </a:rPr>
                <a:t>группы</a:t>
              </a:r>
              <a:endParaRPr sz="1600" dirty="0">
                <a:latin typeface="Arial"/>
                <a:cs typeface="Arial"/>
              </a:endParaRPr>
            </a:p>
            <a:p>
              <a:pPr>
                <a:spcBef>
                  <a:spcPts val="14"/>
                </a:spcBef>
                <a:buClr>
                  <a:srgbClr val="30356D"/>
                </a:buClr>
              </a:pPr>
              <a:endParaRPr sz="2312" dirty="0">
                <a:latin typeface="Arial"/>
                <a:cs typeface="Arial"/>
              </a:endParaRPr>
            </a:p>
            <a:p>
              <a:pPr marL="675435" marR="4607">
                <a:lnSpc>
                  <a:spcPts val="1886"/>
                </a:lnSpc>
              </a:pPr>
              <a:r>
                <a:rPr sz="1814" spc="-18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Уточнена</a:t>
              </a:r>
              <a:r>
                <a:rPr sz="1814" spc="18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23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возможность</a:t>
              </a:r>
              <a:r>
                <a:rPr sz="1814" spc="-18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4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деления</a:t>
              </a:r>
              <a:r>
                <a:rPr sz="1814" spc="27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9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обучающихся</a:t>
              </a:r>
              <a:r>
                <a:rPr sz="1814" spc="27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9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на</a:t>
              </a:r>
              <a:r>
                <a:rPr sz="1814" spc="27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23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группы</a:t>
              </a:r>
              <a:r>
                <a:rPr sz="1814" spc="45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4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при</a:t>
              </a:r>
              <a:r>
                <a:rPr sz="1814" spc="18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8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изучении</a:t>
              </a:r>
              <a:r>
                <a:rPr sz="1814" spc="18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4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родных</a:t>
              </a:r>
              <a:r>
                <a:rPr sz="1814" spc="32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27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языков </a:t>
              </a:r>
              <a:r>
                <a:rPr sz="1814" spc="-467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36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из</a:t>
              </a:r>
              <a:r>
                <a:rPr sz="1814" spc="18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числа</a:t>
              </a:r>
              <a:r>
                <a:rPr sz="1814" spc="9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32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языков</a:t>
              </a:r>
              <a:r>
                <a:rPr sz="1814" spc="9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9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народов</a:t>
              </a:r>
              <a:r>
                <a:rPr sz="1814" spc="5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4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России</a:t>
              </a:r>
              <a:endParaRPr sz="1814" dirty="0">
                <a:latin typeface="Microsoft Sans Serif"/>
                <a:cs typeface="Microsoft Sans Serif"/>
              </a:endParaRPr>
            </a:p>
            <a:p>
              <a:pPr>
                <a:spcBef>
                  <a:spcPts val="14"/>
                </a:spcBef>
              </a:pPr>
              <a:endParaRPr sz="2086" dirty="0">
                <a:latin typeface="Microsoft Sans Serif"/>
                <a:cs typeface="Microsoft Sans Serif"/>
              </a:endParaRPr>
            </a:p>
            <a:p>
              <a:pPr marL="675435" marR="845301">
                <a:lnSpc>
                  <a:spcPts val="1886"/>
                </a:lnSpc>
              </a:pPr>
              <a:r>
                <a:rPr sz="1814" spc="-27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Критерий</a:t>
              </a:r>
              <a:r>
                <a:rPr sz="1814" spc="27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4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деления</a:t>
              </a:r>
              <a:r>
                <a:rPr sz="1814" spc="32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9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обучающихся</a:t>
              </a:r>
              <a:r>
                <a:rPr sz="1814" spc="36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9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на</a:t>
              </a:r>
              <a:r>
                <a:rPr sz="1814" spc="36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23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группы</a:t>
              </a:r>
              <a:r>
                <a:rPr sz="1814" spc="41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4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при</a:t>
              </a:r>
              <a:r>
                <a:rPr sz="1814" spc="27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8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организации</a:t>
              </a:r>
              <a:r>
                <a:rPr sz="1814" spc="14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23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образовательной </a:t>
              </a:r>
              <a:r>
                <a:rPr sz="1814" spc="-472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9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деятельности</a:t>
              </a:r>
              <a:r>
                <a:rPr sz="1814" spc="27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dirty="0">
                  <a:solidFill>
                    <a:srgbClr val="30356D"/>
                  </a:solidFill>
                  <a:latin typeface="Arial MT"/>
                  <a:cs typeface="Arial MT"/>
                </a:rPr>
                <a:t>– </a:t>
              </a:r>
              <a:r>
                <a:rPr sz="1814" spc="-5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«с</a:t>
              </a:r>
              <a:r>
                <a:rPr sz="1814" spc="9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32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учетом</a:t>
              </a:r>
              <a:r>
                <a:rPr sz="1814" spc="27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8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психического</a:t>
              </a:r>
              <a:r>
                <a:rPr sz="1814" spc="9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и</a:t>
              </a:r>
              <a:r>
                <a:rPr sz="1814" spc="14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27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физического</a:t>
              </a:r>
              <a:r>
                <a:rPr sz="1814" spc="9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spc="-18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здоровья»</a:t>
              </a:r>
              <a:r>
                <a:rPr sz="1814" spc="18" dirty="0">
                  <a:solidFill>
                    <a:srgbClr val="C000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14" dirty="0">
                  <a:solidFill>
                    <a:srgbClr val="30356D"/>
                  </a:solidFill>
                  <a:latin typeface="Arial MT"/>
                  <a:cs typeface="Arial MT"/>
                </a:rPr>
                <a:t>–</a:t>
              </a:r>
              <a:r>
                <a:rPr sz="1814" spc="-5" dirty="0">
                  <a:solidFill>
                    <a:srgbClr val="30356D"/>
                  </a:solidFill>
                  <a:latin typeface="Arial MT"/>
                  <a:cs typeface="Arial MT"/>
                </a:rPr>
                <a:t> </a:t>
              </a:r>
              <a:r>
                <a:rPr sz="1814" spc="-18" dirty="0">
                  <a:solidFill>
                    <a:srgbClr val="30356D"/>
                  </a:solidFill>
                  <a:latin typeface="Microsoft Sans Serif"/>
                  <a:cs typeface="Microsoft Sans Serif"/>
                </a:rPr>
                <a:t>исключен</a:t>
              </a:r>
              <a:endParaRPr sz="1814" dirty="0">
                <a:latin typeface="Microsoft Sans Serif"/>
                <a:cs typeface="Microsoft Sans Serif"/>
              </a:endParaRPr>
            </a:p>
            <a:p>
              <a:pPr>
                <a:spcBef>
                  <a:spcPts val="45"/>
                </a:spcBef>
              </a:pPr>
              <a:endParaRPr sz="800" dirty="0" smtClean="0">
                <a:latin typeface="Microsoft Sans Serif"/>
                <a:cs typeface="Microsoft Sans Serif"/>
              </a:endParaRPr>
            </a:p>
            <a:p>
              <a:pPr marL="509599" indent="-464685">
                <a:buAutoNum type="arabicPeriod" startAt="3"/>
                <a:tabLst>
                  <a:tab pos="509599" algn="l"/>
                  <a:tab pos="510175" algn="l"/>
                </a:tabLst>
              </a:pPr>
              <a:r>
                <a:rPr sz="1600" b="1" spc="-5" dirty="0" smtClean="0">
                  <a:solidFill>
                    <a:srgbClr val="30356D"/>
                  </a:solidFill>
                  <a:latin typeface="Arial"/>
                  <a:cs typeface="Arial"/>
                </a:rPr>
                <a:t>О</a:t>
              </a:r>
              <a:r>
                <a:rPr sz="1600" b="1" dirty="0" smtClean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600" b="1" spc="-14" dirty="0">
                  <a:solidFill>
                    <a:srgbClr val="30356D"/>
                  </a:solidFill>
                  <a:latin typeface="Arial"/>
                  <a:cs typeface="Arial"/>
                </a:rPr>
                <a:t>предоставлении</a:t>
              </a:r>
              <a:r>
                <a:rPr sz="1600" b="1" spc="41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600" b="1" spc="-14" dirty="0">
                  <a:solidFill>
                    <a:srgbClr val="30356D"/>
                  </a:solidFill>
                  <a:latin typeface="Arial"/>
                  <a:cs typeface="Arial"/>
                </a:rPr>
                <a:t>учебников</a:t>
              </a:r>
              <a:endParaRPr sz="1600" dirty="0">
                <a:latin typeface="Arial"/>
                <a:cs typeface="Arial"/>
              </a:endParaRPr>
            </a:p>
          </p:txBody>
        </p:sp>
      </p:grpSp>
      <p:pic>
        <p:nvPicPr>
          <p:cNvPr id="29" name="object 2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112" y="3644598"/>
            <a:ext cx="648372" cy="572133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8754487" y="3232676"/>
            <a:ext cx="3255679" cy="3381852"/>
            <a:chOff x="7857544" y="3201552"/>
            <a:chExt cx="3255679" cy="3381852"/>
          </a:xfrm>
        </p:grpSpPr>
        <p:sp>
          <p:nvSpPr>
            <p:cNvPr id="26" name="object 26"/>
            <p:cNvSpPr txBox="1"/>
            <p:nvPr/>
          </p:nvSpPr>
          <p:spPr>
            <a:xfrm>
              <a:off x="8504650" y="3201552"/>
              <a:ext cx="2538784" cy="1771153"/>
            </a:xfrm>
            <a:prstGeom prst="rect">
              <a:avLst/>
            </a:prstGeom>
          </p:spPr>
          <p:txBody>
            <a:bodyPr vert="horz" wrap="square" lIns="0" tIns="12092" rIns="0" bIns="0" rtlCol="0">
              <a:spAutoFit/>
            </a:bodyPr>
            <a:lstStyle/>
            <a:p>
              <a:pPr marL="167563" marR="158926" indent="576" algn="ctr">
                <a:spcBef>
                  <a:spcPts val="95"/>
                </a:spcBef>
              </a:pPr>
              <a:r>
                <a:rPr sz="1270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При</a:t>
              </a:r>
              <a:r>
                <a:rPr sz="1270" spc="9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14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организации </a:t>
              </a:r>
              <a:r>
                <a:rPr sz="1270" spc="-9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18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образовательного </a:t>
              </a:r>
              <a:r>
                <a:rPr sz="1270" spc="-5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процесса </a:t>
              </a:r>
              <a:r>
                <a:rPr sz="1270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9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по</a:t>
              </a:r>
              <a:r>
                <a:rPr sz="1270" spc="-14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иным</a:t>
              </a:r>
              <a:r>
                <a:rPr sz="1270" spc="-5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9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учебным</a:t>
              </a:r>
              <a:r>
                <a:rPr sz="1270" spc="-5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23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предметам</a:t>
              </a:r>
              <a:endParaRPr sz="1270" dirty="0">
                <a:latin typeface="Microsoft Sans Serif"/>
                <a:cs typeface="Microsoft Sans Serif"/>
              </a:endParaRPr>
            </a:p>
            <a:p>
              <a:pPr marL="11516" marR="4607" algn="ctr"/>
              <a:r>
                <a:rPr sz="1270" spc="-18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(курсам), </a:t>
              </a:r>
              <a:r>
                <a:rPr sz="1270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в </a:t>
              </a:r>
              <a:r>
                <a:rPr sz="1270" spc="-9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том </a:t>
              </a:r>
              <a:r>
                <a:rPr sz="1270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числе </a:t>
              </a:r>
              <a:r>
                <a:rPr sz="1270" spc="-14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внеурочной </a:t>
              </a:r>
              <a:r>
                <a:rPr sz="1270" spc="-326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9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деятельности,</a:t>
              </a:r>
              <a:r>
                <a:rPr sz="1270" spc="-23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18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могут</a:t>
              </a:r>
              <a:r>
                <a:rPr sz="1270" spc="23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быть </a:t>
              </a:r>
              <a:r>
                <a:rPr sz="1270" spc="5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14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использованы </a:t>
              </a:r>
              <a:r>
                <a:rPr sz="1270" spc="-9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электронные</a:t>
              </a:r>
              <a:endParaRPr sz="1270" dirty="0">
                <a:latin typeface="Microsoft Sans Serif"/>
                <a:cs typeface="Microsoft Sans Serif"/>
              </a:endParaRPr>
            </a:p>
            <a:p>
              <a:pPr marL="196354" marR="188292" indent="1152" algn="ctr"/>
              <a:r>
                <a:rPr sz="1270" spc="-18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учебники</a:t>
              </a:r>
              <a:r>
                <a:rPr sz="1270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(не</a:t>
              </a:r>
              <a:r>
                <a:rPr sz="1270" spc="-5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14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исключая </a:t>
              </a:r>
              <a:r>
                <a:rPr sz="1270" spc="-9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18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возможности </a:t>
              </a:r>
              <a:r>
                <a:rPr sz="1270" spc="-14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использования </a:t>
              </a:r>
              <a:r>
                <a:rPr sz="1270" spc="-326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14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печатных</a:t>
              </a:r>
              <a:r>
                <a:rPr sz="1270" spc="-18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270" spc="-14" dirty="0">
                  <a:solidFill>
                    <a:srgbClr val="404040"/>
                  </a:solidFill>
                  <a:latin typeface="Microsoft Sans Serif"/>
                  <a:cs typeface="Microsoft Sans Serif"/>
                </a:rPr>
                <a:t>учебников)</a:t>
              </a:r>
              <a:endParaRPr sz="1270" dirty="0">
                <a:latin typeface="Microsoft Sans Serif"/>
                <a:cs typeface="Microsoft Sans Serif"/>
              </a:endParaRPr>
            </a:p>
          </p:txBody>
        </p:sp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414707" y="5024433"/>
              <a:ext cx="2698516" cy="1558971"/>
            </a:xfrm>
            <a:prstGeom prst="rect">
              <a:avLst/>
            </a:prstGeom>
          </p:spPr>
        </p:pic>
        <p:grpSp>
          <p:nvGrpSpPr>
            <p:cNvPr id="33" name="Группа 32"/>
            <p:cNvGrpSpPr/>
            <p:nvPr/>
          </p:nvGrpSpPr>
          <p:grpSpPr>
            <a:xfrm>
              <a:off x="7857544" y="4339369"/>
              <a:ext cx="668871" cy="684073"/>
              <a:chOff x="7857544" y="4339369"/>
              <a:chExt cx="668871" cy="684073"/>
            </a:xfrm>
          </p:grpSpPr>
          <p:pic>
            <p:nvPicPr>
              <p:cNvPr id="27" name="object 27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857544" y="4339369"/>
                <a:ext cx="668871" cy="684073"/>
              </a:xfrm>
              <a:prstGeom prst="rect">
                <a:avLst/>
              </a:prstGeom>
            </p:spPr>
          </p:pic>
          <p:pic>
            <p:nvPicPr>
              <p:cNvPr id="31" name="object 31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8070517" y="4508546"/>
                <a:ext cx="290142" cy="263642"/>
              </a:xfrm>
              <a:prstGeom prst="rect">
                <a:avLst/>
              </a:prstGeom>
            </p:spPr>
          </p:pic>
        </p:grpSp>
      </p:grpSp>
      <p:sp>
        <p:nvSpPr>
          <p:cNvPr id="23" name="object 23"/>
          <p:cNvSpPr txBox="1"/>
          <p:nvPr/>
        </p:nvSpPr>
        <p:spPr>
          <a:xfrm>
            <a:off x="444362" y="3606791"/>
            <a:ext cx="8694714" cy="525679"/>
          </a:xfrm>
          <a:prstGeom prst="rect">
            <a:avLst/>
          </a:prstGeom>
        </p:spPr>
        <p:txBody>
          <a:bodyPr vert="horz" wrap="square" lIns="0" tIns="36852" rIns="0" bIns="0" rtlCol="0">
            <a:spAutoFit/>
          </a:bodyPr>
          <a:lstStyle/>
          <a:p>
            <a:pPr marL="652402">
              <a:spcBef>
                <a:spcPts val="290"/>
              </a:spcBef>
            </a:pPr>
            <a:r>
              <a:rPr sz="1632" b="1" spc="63" dirty="0">
                <a:solidFill>
                  <a:srgbClr val="000066"/>
                </a:solidFill>
                <a:latin typeface="Arial"/>
                <a:cs typeface="Arial"/>
              </a:rPr>
              <a:t>ОБЕСПЕЧЕНИЕ</a:t>
            </a:r>
            <a:r>
              <a:rPr sz="1632" b="1" spc="103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632" b="1" spc="54" dirty="0">
                <a:solidFill>
                  <a:srgbClr val="000066"/>
                </a:solidFill>
                <a:latin typeface="Arial"/>
                <a:cs typeface="Arial"/>
              </a:rPr>
              <a:t>КАЖДОГО</a:t>
            </a:r>
            <a:r>
              <a:rPr sz="1632" b="1" spc="154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632" b="1" spc="59" dirty="0">
                <a:solidFill>
                  <a:srgbClr val="000066"/>
                </a:solidFill>
                <a:latin typeface="Arial"/>
                <a:cs typeface="Arial"/>
              </a:rPr>
              <a:t>УЧЕНИКА</a:t>
            </a:r>
            <a:r>
              <a:rPr sz="1632" b="1" spc="12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632" b="1" spc="50" dirty="0">
                <a:solidFill>
                  <a:srgbClr val="000066"/>
                </a:solidFill>
                <a:latin typeface="Arial"/>
                <a:cs typeface="Arial"/>
              </a:rPr>
              <a:t>ПЕЧАТНЫМИ</a:t>
            </a:r>
            <a:r>
              <a:rPr sz="1632" b="1" spc="154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632" b="1" spc="59" dirty="0">
                <a:solidFill>
                  <a:srgbClr val="000066"/>
                </a:solidFill>
                <a:latin typeface="Arial"/>
                <a:cs typeface="Arial"/>
              </a:rPr>
              <a:t>УЧЕБНИКАМИ</a:t>
            </a:r>
            <a:endParaRPr sz="1632" dirty="0">
              <a:latin typeface="Arial"/>
              <a:cs typeface="Arial"/>
            </a:endParaRPr>
          </a:p>
          <a:p>
            <a:pPr marL="329944" algn="ctr"/>
            <a:r>
              <a:rPr sz="1542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(по</a:t>
            </a:r>
            <a:r>
              <a:rPr sz="1542" spc="23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18" dirty="0">
                <a:solidFill>
                  <a:srgbClr val="7E7E7E"/>
                </a:solidFill>
                <a:latin typeface="Microsoft Sans Serif"/>
                <a:cs typeface="Microsoft Sans Serif"/>
              </a:rPr>
              <a:t>учебным</a:t>
            </a:r>
            <a:r>
              <a:rPr sz="1542" spc="63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23" dirty="0">
                <a:solidFill>
                  <a:srgbClr val="7E7E7E"/>
                </a:solidFill>
                <a:latin typeface="Microsoft Sans Serif"/>
                <a:cs typeface="Microsoft Sans Serif"/>
              </a:rPr>
              <a:t>предметам,</a:t>
            </a:r>
            <a:r>
              <a:rPr sz="1542" spc="18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18" dirty="0">
                <a:solidFill>
                  <a:srgbClr val="7E7E7E"/>
                </a:solidFill>
                <a:latin typeface="Microsoft Sans Serif"/>
                <a:cs typeface="Microsoft Sans Serif"/>
              </a:rPr>
              <a:t>входящим</a:t>
            </a:r>
            <a:r>
              <a:rPr sz="1542" spc="27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dirty="0">
                <a:solidFill>
                  <a:srgbClr val="7E7E7E"/>
                </a:solidFill>
                <a:latin typeface="Microsoft Sans Serif"/>
                <a:cs typeface="Microsoft Sans Serif"/>
              </a:rPr>
              <a:t>в</a:t>
            </a:r>
            <a:r>
              <a:rPr sz="1542" spc="9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14" dirty="0">
                <a:solidFill>
                  <a:srgbClr val="7E7E7E"/>
                </a:solidFill>
                <a:latin typeface="Microsoft Sans Serif"/>
                <a:cs typeface="Microsoft Sans Serif"/>
              </a:rPr>
              <a:t>перечень</a:t>
            </a:r>
            <a:r>
              <a:rPr sz="1542" spc="36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23" dirty="0">
                <a:solidFill>
                  <a:srgbClr val="7E7E7E"/>
                </a:solidFill>
                <a:latin typeface="Microsoft Sans Serif"/>
                <a:cs typeface="Microsoft Sans Serif"/>
              </a:rPr>
              <a:t>экзаменов</a:t>
            </a:r>
            <a:r>
              <a:rPr sz="1542" spc="50" dirty="0">
                <a:solidFill>
                  <a:srgbClr val="7E7E7E"/>
                </a:solidFill>
                <a:latin typeface="Microsoft Sans Serif"/>
                <a:cs typeface="Microsoft Sans Serif"/>
              </a:rPr>
              <a:t> </a:t>
            </a:r>
            <a:r>
              <a:rPr sz="1542" spc="-9" dirty="0">
                <a:solidFill>
                  <a:srgbClr val="7E7E7E"/>
                </a:solidFill>
                <a:latin typeface="Microsoft Sans Serif"/>
                <a:cs typeface="Microsoft Sans Serif"/>
              </a:rPr>
              <a:t>ГИА)</a:t>
            </a:r>
            <a:endParaRPr sz="1542" dirty="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2770401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151784" y="362186"/>
            <a:ext cx="6853969" cy="443602"/>
          </a:xfrm>
          <a:prstGeom prst="rect">
            <a:avLst/>
          </a:prstGeom>
        </p:spPr>
        <p:txBody>
          <a:bodyPr vert="horz" wrap="square" lIns="0" tIns="10941" rIns="0" bIns="0" rtlCol="0" anchor="ctr">
            <a:spAutoFit/>
          </a:bodyPr>
          <a:lstStyle/>
          <a:p>
            <a:pPr marL="11516">
              <a:lnSpc>
                <a:spcPct val="100000"/>
              </a:lnSpc>
              <a:spcBef>
                <a:spcPts val="86"/>
              </a:spcBef>
            </a:pPr>
            <a:r>
              <a:rPr spc="54" dirty="0"/>
              <a:t>ОСНОВНЫЕ</a:t>
            </a:r>
            <a:r>
              <a:rPr spc="109" dirty="0"/>
              <a:t> </a:t>
            </a:r>
            <a:r>
              <a:rPr spc="59" dirty="0"/>
              <a:t>ИЗМЕНЕНИЯ</a:t>
            </a:r>
            <a:r>
              <a:rPr spc="163" dirty="0"/>
              <a:t> </a:t>
            </a:r>
            <a:r>
              <a:rPr spc="41" dirty="0">
                <a:solidFill>
                  <a:srgbClr val="C00000"/>
                </a:solidFill>
              </a:rPr>
              <a:t>ФГОС</a:t>
            </a:r>
            <a:r>
              <a:rPr spc="118" dirty="0">
                <a:solidFill>
                  <a:srgbClr val="C00000"/>
                </a:solidFill>
              </a:rPr>
              <a:t> </a:t>
            </a:r>
            <a:r>
              <a:rPr spc="23" dirty="0">
                <a:solidFill>
                  <a:srgbClr val="C00000"/>
                </a:solidFill>
              </a:rPr>
              <a:t>СОО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91344" y="6230539"/>
            <a:ext cx="11803969" cy="546182"/>
            <a:chOff x="27300" y="6008678"/>
            <a:chExt cx="11803969" cy="546182"/>
          </a:xfrm>
        </p:grpSpPr>
        <p:grpSp>
          <p:nvGrpSpPr>
            <p:cNvPr id="10" name="object 10"/>
            <p:cNvGrpSpPr/>
            <p:nvPr/>
          </p:nvGrpSpPr>
          <p:grpSpPr>
            <a:xfrm>
              <a:off x="27300" y="6008678"/>
              <a:ext cx="517085" cy="515934"/>
              <a:chOff x="25872" y="6626237"/>
              <a:chExt cx="570230" cy="568960"/>
            </a:xfrm>
          </p:grpSpPr>
          <p:pic>
            <p:nvPicPr>
              <p:cNvPr id="11" name="object 11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5872" y="6626237"/>
                <a:ext cx="570034" cy="568635"/>
              </a:xfrm>
              <a:prstGeom prst="rect">
                <a:avLst/>
              </a:prstGeom>
            </p:spPr>
          </p:pic>
          <p:pic>
            <p:nvPicPr>
              <p:cNvPr id="12" name="object 12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73872" y="6714655"/>
                <a:ext cx="83352" cy="349783"/>
              </a:xfrm>
              <a:prstGeom prst="rect">
                <a:avLst/>
              </a:prstGeom>
            </p:spPr>
          </p:pic>
        </p:grpSp>
        <p:sp>
          <p:nvSpPr>
            <p:cNvPr id="13" name="object 13"/>
            <p:cNvSpPr txBox="1"/>
            <p:nvPr/>
          </p:nvSpPr>
          <p:spPr>
            <a:xfrm>
              <a:off x="597623" y="6081567"/>
              <a:ext cx="11233646" cy="473293"/>
            </a:xfrm>
            <a:prstGeom prst="rect">
              <a:avLst/>
            </a:prstGeom>
          </p:spPr>
          <p:txBody>
            <a:bodyPr vert="horz" wrap="square" lIns="0" tIns="11516" rIns="0" bIns="0" rtlCol="0">
              <a:spAutoFit/>
            </a:bodyPr>
            <a:lstStyle/>
            <a:p>
              <a:pPr marL="11516">
                <a:lnSpc>
                  <a:spcPts val="1242"/>
                </a:lnSpc>
                <a:spcBef>
                  <a:spcPts val="91"/>
                </a:spcBef>
              </a:pPr>
              <a:r>
                <a:rPr sz="1088" b="1" dirty="0">
                  <a:solidFill>
                    <a:srgbClr val="30356D"/>
                  </a:solidFill>
                  <a:latin typeface="Arial"/>
                  <a:cs typeface="Arial"/>
                </a:rPr>
                <a:t>Приказ</a:t>
              </a:r>
              <a:r>
                <a:rPr sz="1088" b="1" spc="54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Министерства</a:t>
              </a:r>
              <a:r>
                <a:rPr sz="1088" b="1" spc="549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просвещения</a:t>
              </a:r>
              <a:r>
                <a:rPr sz="1088" b="1" spc="54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Российской</a:t>
              </a:r>
              <a:r>
                <a:rPr sz="1088" b="1" spc="53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Федерации</a:t>
              </a:r>
              <a:r>
                <a:rPr sz="1088" b="1" spc="54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от</a:t>
              </a:r>
              <a:r>
                <a:rPr sz="1088" b="1" spc="53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dirty="0">
                  <a:solidFill>
                    <a:srgbClr val="30356D"/>
                  </a:solidFill>
                  <a:latin typeface="Arial"/>
                  <a:cs typeface="Arial"/>
                </a:rPr>
                <a:t>12</a:t>
              </a:r>
              <a:r>
                <a:rPr sz="1088" b="1" spc="535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14" dirty="0">
                  <a:solidFill>
                    <a:srgbClr val="30356D"/>
                  </a:solidFill>
                  <a:latin typeface="Arial"/>
                  <a:cs typeface="Arial"/>
                </a:rPr>
                <a:t>августа</a:t>
              </a:r>
              <a:r>
                <a:rPr sz="1088" b="1" spc="544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2022</a:t>
              </a:r>
              <a:r>
                <a:rPr sz="1088" b="1" spc="544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4" dirty="0">
                  <a:solidFill>
                    <a:srgbClr val="30356D"/>
                  </a:solidFill>
                  <a:latin typeface="Arial"/>
                  <a:cs typeface="Arial"/>
                </a:rPr>
                <a:t>г.</a:t>
              </a:r>
              <a:r>
                <a:rPr sz="1088" b="1" spc="54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dirty="0">
                  <a:solidFill>
                    <a:srgbClr val="30356D"/>
                  </a:solidFill>
                  <a:latin typeface="Arial"/>
                  <a:cs typeface="Arial"/>
                </a:rPr>
                <a:t>№</a:t>
              </a:r>
              <a:r>
                <a:rPr sz="1088" b="1" spc="526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732</a:t>
              </a:r>
              <a:r>
                <a:rPr sz="1088" b="1" spc="53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«О</a:t>
              </a:r>
              <a:r>
                <a:rPr sz="1088" b="1" spc="544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внесении</a:t>
              </a:r>
              <a:r>
                <a:rPr sz="1088" b="1" spc="535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изменений</a:t>
              </a:r>
              <a:r>
                <a:rPr sz="1088" b="1" spc="54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dirty="0">
                  <a:solidFill>
                    <a:srgbClr val="30356D"/>
                  </a:solidFill>
                  <a:latin typeface="Arial"/>
                  <a:cs typeface="Arial"/>
                </a:rPr>
                <a:t>в</a:t>
              </a:r>
              <a:r>
                <a:rPr sz="1088" b="1" spc="53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федеральный</a:t>
              </a:r>
              <a:r>
                <a:rPr sz="1088" b="1" spc="544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государственный</a:t>
              </a:r>
              <a:endParaRPr sz="1088" dirty="0">
                <a:latin typeface="Arial"/>
                <a:cs typeface="Arial"/>
              </a:endParaRPr>
            </a:p>
            <a:p>
              <a:pPr marL="11516">
                <a:lnSpc>
                  <a:spcPts val="1174"/>
                </a:lnSpc>
              </a:pP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образовательный</a:t>
              </a:r>
              <a:r>
                <a:rPr sz="1088" b="1" spc="36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стандарт</a:t>
              </a:r>
              <a:r>
                <a:rPr sz="1088" b="1" spc="45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среднего</a:t>
              </a:r>
              <a:r>
                <a:rPr sz="1088" b="1" spc="45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общего</a:t>
              </a:r>
              <a:r>
                <a:rPr sz="1088" b="1" spc="45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образования,</a:t>
              </a:r>
              <a:r>
                <a:rPr sz="1088" b="1" spc="73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утвержденный</a:t>
              </a:r>
              <a:r>
                <a:rPr sz="1088" b="1" spc="54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приказом</a:t>
              </a:r>
              <a:r>
                <a:rPr sz="1088" b="1" spc="32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Министерства</a:t>
              </a:r>
              <a:r>
                <a:rPr sz="1088" b="1" spc="5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образования</a:t>
              </a:r>
              <a:r>
                <a:rPr sz="1088" b="1" spc="45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dirty="0">
                  <a:solidFill>
                    <a:srgbClr val="30356D"/>
                  </a:solidFill>
                  <a:latin typeface="Arial"/>
                  <a:cs typeface="Arial"/>
                </a:rPr>
                <a:t>и</a:t>
              </a:r>
              <a:r>
                <a:rPr sz="1088" b="1" spc="5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науки</a:t>
              </a:r>
              <a:r>
                <a:rPr sz="1088" b="1" spc="36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Российской</a:t>
              </a:r>
              <a:r>
                <a:rPr sz="1088" b="1" spc="5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Федерации</a:t>
              </a:r>
              <a:r>
                <a:rPr sz="1088" b="1" spc="45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от</a:t>
              </a:r>
              <a:r>
                <a:rPr sz="1088" b="1" spc="36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dirty="0">
                  <a:solidFill>
                    <a:srgbClr val="30356D"/>
                  </a:solidFill>
                  <a:latin typeface="Arial"/>
                  <a:cs typeface="Arial"/>
                </a:rPr>
                <a:t>17</a:t>
              </a:r>
              <a:r>
                <a:rPr sz="1088" b="1" spc="5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9" dirty="0">
                  <a:solidFill>
                    <a:srgbClr val="30356D"/>
                  </a:solidFill>
                  <a:latin typeface="Arial"/>
                  <a:cs typeface="Arial"/>
                </a:rPr>
                <a:t>мая</a:t>
              </a:r>
              <a:r>
                <a:rPr sz="1088" b="1" spc="41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2012</a:t>
              </a:r>
              <a:r>
                <a:rPr sz="1088" b="1" spc="50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b="1" spc="-54" dirty="0">
                  <a:solidFill>
                    <a:srgbClr val="30356D"/>
                  </a:solidFill>
                  <a:latin typeface="Arial"/>
                  <a:cs typeface="Arial"/>
                </a:rPr>
                <a:t>г.</a:t>
              </a:r>
              <a:endParaRPr sz="1088" dirty="0">
                <a:latin typeface="Arial"/>
                <a:cs typeface="Arial"/>
              </a:endParaRPr>
            </a:p>
            <a:p>
              <a:pPr marL="11516">
                <a:lnSpc>
                  <a:spcPts val="1242"/>
                </a:lnSpc>
              </a:pPr>
              <a:r>
                <a:rPr sz="1088" b="1" dirty="0">
                  <a:solidFill>
                    <a:srgbClr val="30356D"/>
                  </a:solidFill>
                  <a:latin typeface="Arial"/>
                  <a:cs typeface="Arial"/>
                </a:rPr>
                <a:t>№ 413»</a:t>
              </a:r>
              <a:r>
                <a:rPr sz="1088" b="1" spc="-5" dirty="0">
                  <a:solidFill>
                    <a:srgbClr val="30356D"/>
                  </a:solidFill>
                  <a:latin typeface="Arial"/>
                  <a:cs typeface="Arial"/>
                </a:rPr>
                <a:t> </a:t>
              </a:r>
              <a:r>
                <a:rPr sz="1088" spc="-9" dirty="0">
                  <a:solidFill>
                    <a:srgbClr val="7E7E7E"/>
                  </a:solidFill>
                  <a:latin typeface="Microsoft Sans Serif"/>
                  <a:cs typeface="Microsoft Sans Serif"/>
                </a:rPr>
                <a:t>(Зарегистрирован</a:t>
              </a:r>
              <a:r>
                <a:rPr sz="1088" spc="-18" dirty="0">
                  <a:solidFill>
                    <a:srgbClr val="7E7E7E"/>
                  </a:solidFill>
                  <a:latin typeface="Microsoft Sans Serif"/>
                  <a:cs typeface="Microsoft Sans Serif"/>
                </a:rPr>
                <a:t> </a:t>
              </a:r>
              <a:r>
                <a:rPr sz="1088" spc="-5" dirty="0">
                  <a:solidFill>
                    <a:srgbClr val="7E7E7E"/>
                  </a:solidFill>
                  <a:latin typeface="Microsoft Sans Serif"/>
                  <a:cs typeface="Microsoft Sans Serif"/>
                </a:rPr>
                <a:t>12.09.2022</a:t>
              </a:r>
              <a:r>
                <a:rPr sz="1088" spc="-23" dirty="0">
                  <a:solidFill>
                    <a:srgbClr val="7E7E7E"/>
                  </a:solidFill>
                  <a:latin typeface="Microsoft Sans Serif"/>
                  <a:cs typeface="Microsoft Sans Serif"/>
                </a:rPr>
                <a:t> </a:t>
              </a:r>
              <a:r>
                <a:rPr sz="1088" spc="77" dirty="0">
                  <a:solidFill>
                    <a:srgbClr val="7E7E7E"/>
                  </a:solidFill>
                  <a:latin typeface="Microsoft Sans Serif"/>
                  <a:cs typeface="Microsoft Sans Serif"/>
                </a:rPr>
                <a:t>№</a:t>
              </a:r>
              <a:r>
                <a:rPr sz="1088" spc="9" dirty="0">
                  <a:solidFill>
                    <a:srgbClr val="7E7E7E"/>
                  </a:solidFill>
                  <a:latin typeface="Microsoft Sans Serif"/>
                  <a:cs typeface="Microsoft Sans Serif"/>
                </a:rPr>
                <a:t> </a:t>
              </a:r>
              <a:r>
                <a:rPr sz="1088" spc="-5" dirty="0">
                  <a:solidFill>
                    <a:srgbClr val="7E7E7E"/>
                  </a:solidFill>
                  <a:latin typeface="Microsoft Sans Serif"/>
                  <a:cs typeface="Microsoft Sans Serif"/>
                </a:rPr>
                <a:t>70034</a:t>
              </a:r>
              <a:r>
                <a:rPr sz="1088" spc="-5" dirty="0" smtClean="0">
                  <a:solidFill>
                    <a:srgbClr val="7E7E7E"/>
                  </a:solidFill>
                  <a:latin typeface="Microsoft Sans Serif"/>
                  <a:cs typeface="Microsoft Sans Serif"/>
                </a:rPr>
                <a:t>)</a:t>
              </a:r>
              <a:endParaRPr sz="1088" dirty="0">
                <a:latin typeface="Arial"/>
                <a:cs typeface="Arial"/>
              </a:endParaRPr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600386" y="2359129"/>
            <a:ext cx="209598" cy="416936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2630" dirty="0">
                <a:solidFill>
                  <a:srgbClr val="FFFFFF"/>
                </a:solidFill>
                <a:latin typeface="Microsoft Sans Serif"/>
                <a:cs typeface="Microsoft Sans Serif"/>
              </a:rPr>
              <a:t>2</a:t>
            </a:r>
            <a:endParaRPr sz="2630">
              <a:latin typeface="Microsoft Sans Serif"/>
              <a:cs typeface="Microsoft Sans Serif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9496523" y="1349152"/>
            <a:ext cx="2638977" cy="4806934"/>
            <a:chOff x="10529823" y="1112774"/>
            <a:chExt cx="2910205" cy="5300980"/>
          </a:xfrm>
        </p:grpSpPr>
        <p:pic>
          <p:nvPicPr>
            <p:cNvPr id="40" name="object 4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529823" y="1112774"/>
              <a:ext cx="2909951" cy="194208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542396" y="4559312"/>
              <a:ext cx="2897378" cy="1853819"/>
            </a:xfrm>
            <a:prstGeom prst="rect">
              <a:avLst/>
            </a:prstGeom>
          </p:spPr>
        </p:pic>
      </p:grpSp>
      <p:graphicFrame>
        <p:nvGraphicFramePr>
          <p:cNvPr id="42" name="object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50902"/>
              </p:ext>
            </p:extLst>
          </p:nvPr>
        </p:nvGraphicFramePr>
        <p:xfrm>
          <a:off x="1192098" y="4179966"/>
          <a:ext cx="3524009" cy="20505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68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71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6047"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Предметные области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Учебные</a:t>
                      </a:r>
                      <a:r>
                        <a:rPr sz="9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предметы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8196">
                <a:tc rowSpan="2">
                  <a:txBody>
                    <a:bodyPr/>
                    <a:lstStyle/>
                    <a:p>
                      <a:pPr marL="92075">
                        <a:lnSpc>
                          <a:spcPts val="1180"/>
                        </a:lnSpc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Русский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язык</a:t>
                      </a:r>
                      <a:r>
                        <a:rPr sz="9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литература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00"/>
                        </a:lnSpc>
                      </a:pP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Русский</a:t>
                      </a:r>
                      <a:r>
                        <a:rPr sz="9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30" dirty="0">
                          <a:latin typeface="Microsoft Sans Serif"/>
                          <a:cs typeface="Microsoft Sans Serif"/>
                        </a:rPr>
                        <a:t>язык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819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Литература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2786">
                <a:tc rowSpan="2">
                  <a:txBody>
                    <a:bodyPr/>
                    <a:lstStyle/>
                    <a:p>
                      <a:pPr algn="ctr">
                        <a:lnSpc>
                          <a:spcPts val="1185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Родной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язык и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родная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литература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780" marR="265430" indent="635" algn="ctr">
                        <a:lnSpc>
                          <a:spcPts val="1200"/>
                        </a:lnSpc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Родной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30" dirty="0">
                          <a:latin typeface="Microsoft Sans Serif"/>
                          <a:cs typeface="Microsoft Sans Serif"/>
                        </a:rPr>
                        <a:t>язык</a:t>
                      </a:r>
                      <a:r>
                        <a:rPr sz="9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(или)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государственный</a:t>
                      </a:r>
                      <a:r>
                        <a:rPr sz="9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30" dirty="0">
                          <a:latin typeface="Microsoft Sans Serif"/>
                          <a:cs typeface="Microsoft Sans Serif"/>
                        </a:rPr>
                        <a:t>язык 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республики</a:t>
                      </a:r>
                      <a:r>
                        <a:rPr sz="9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Российской </a:t>
                      </a:r>
                      <a:r>
                        <a:rPr sz="900" spc="-254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Федерации</a:t>
                      </a:r>
                      <a:endParaRPr sz="9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431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85"/>
                        </a:lnSpc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Родная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литература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4319"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Иностранные</a:t>
                      </a:r>
                      <a:r>
                        <a:rPr sz="9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языки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Иностранный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30" dirty="0">
                          <a:latin typeface="Microsoft Sans Serif"/>
                          <a:cs typeface="Microsoft Sans Serif"/>
                        </a:rPr>
                        <a:t>язык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45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85"/>
                        </a:lnSpc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Второй</a:t>
                      </a:r>
                      <a:r>
                        <a:rPr sz="9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иностранный</a:t>
                      </a:r>
                      <a:r>
                        <a:rPr sz="9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30" dirty="0">
                          <a:latin typeface="Microsoft Sans Serif"/>
                          <a:cs typeface="Microsoft Sans Serif"/>
                        </a:rPr>
                        <a:t>язык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4319">
                <a:tc rowSpan="2">
                  <a:txBody>
                    <a:bodyPr/>
                    <a:lstStyle/>
                    <a:p>
                      <a:pPr marL="78105">
                        <a:lnSpc>
                          <a:spcPts val="1185"/>
                        </a:lnSpc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Математика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информатика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85"/>
                        </a:lnSpc>
                      </a:pP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Математика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798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5"/>
                        </a:lnSpc>
                      </a:pP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Информатика</a:t>
                      </a:r>
                      <a:endParaRPr sz="9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aphicFrame>
        <p:nvGraphicFramePr>
          <p:cNvPr id="43" name="object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398394"/>
              </p:ext>
            </p:extLst>
          </p:nvPr>
        </p:nvGraphicFramePr>
        <p:xfrm>
          <a:off x="4992500" y="4158200"/>
          <a:ext cx="4352613" cy="20277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07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618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1211">
                <a:tc>
                  <a:txBody>
                    <a:bodyPr/>
                    <a:lstStyle/>
                    <a:p>
                      <a:pPr marL="5403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Предметные</a:t>
                      </a:r>
                      <a:r>
                        <a:rPr sz="9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области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4607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02235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Учебные</a:t>
                      </a:r>
                      <a:r>
                        <a:rPr sz="9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предметы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607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229">
                <a:tc rowSpan="3">
                  <a:txBody>
                    <a:bodyPr/>
                    <a:lstStyle/>
                    <a:p>
                      <a:pPr marL="671195" marR="259079" indent="-403860">
                        <a:lnSpc>
                          <a:spcPts val="1200"/>
                        </a:lnSpc>
                        <a:spcBef>
                          <a:spcPts val="2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б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щ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ес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ве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но-н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у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ч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ые пред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ме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ы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0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180"/>
                        </a:lnSpc>
                      </a:pP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История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049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3605">
                        <a:lnSpc>
                          <a:spcPts val="1120"/>
                        </a:lnSpc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Обществознание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49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</a:pP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География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0884">
                <a:tc rowSpan="3">
                  <a:txBody>
                    <a:bodyPr/>
                    <a:lstStyle/>
                    <a:p>
                      <a:pPr marL="671195" marR="292100" indent="-370840">
                        <a:lnSpc>
                          <a:spcPts val="1200"/>
                        </a:lnSpc>
                        <a:spcBef>
                          <a:spcPts val="2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Ес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ес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ве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но-н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у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ч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ые 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предметы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0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180"/>
                        </a:lnSpc>
                      </a:pPr>
                      <a:r>
                        <a:rPr sz="900" spc="-45" dirty="0">
                          <a:latin typeface="Microsoft Sans Serif"/>
                          <a:cs typeface="Microsoft Sans Serif"/>
                        </a:rPr>
                        <a:t>Физика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Химия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061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120"/>
                        </a:lnSpc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Биология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095">
                <a:tc rowSpan="2">
                  <a:txBody>
                    <a:bodyPr/>
                    <a:lstStyle/>
                    <a:p>
                      <a:pPr marL="296545" marR="290195" algn="ctr">
                        <a:lnSpc>
                          <a:spcPts val="1200"/>
                        </a:lnSpc>
                        <a:spcBef>
                          <a:spcPts val="20"/>
                        </a:spcBef>
                      </a:pPr>
                      <a:r>
                        <a:rPr sz="900" b="1" spc="10" dirty="0">
                          <a:latin typeface="Arial"/>
                          <a:cs typeface="Arial"/>
                        </a:rPr>
                        <a:t>Ф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з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чес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к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я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к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у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ль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у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р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а,  экология и основы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безопасности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35" algn="ctr">
                        <a:lnSpc>
                          <a:spcPts val="1160"/>
                        </a:lnSpc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жизнедеятельности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0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9305">
                        <a:lnSpc>
                          <a:spcPts val="1185"/>
                        </a:lnSpc>
                      </a:pPr>
                      <a:r>
                        <a:rPr sz="900" spc="-30" dirty="0">
                          <a:latin typeface="Microsoft Sans Serif"/>
                          <a:cs typeface="Microsoft Sans Serif"/>
                        </a:rPr>
                        <a:t>Физическая</a:t>
                      </a:r>
                      <a:r>
                        <a:rPr sz="9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культура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664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ts val="1185"/>
                        </a:lnSpc>
                      </a:pP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Основы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безопасности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жизнедеятельности</a:t>
                      </a:r>
                      <a:endParaRPr sz="9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pSp>
        <p:nvGrpSpPr>
          <p:cNvPr id="44" name="object 44"/>
          <p:cNvGrpSpPr/>
          <p:nvPr/>
        </p:nvGrpSpPr>
        <p:grpSpPr>
          <a:xfrm>
            <a:off x="4634309" y="3929823"/>
            <a:ext cx="526874" cy="559696"/>
            <a:chOff x="5134355" y="4047744"/>
            <a:chExt cx="581025" cy="617220"/>
          </a:xfrm>
        </p:grpSpPr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34355" y="4047744"/>
              <a:ext cx="580644" cy="617220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5195823" y="4115943"/>
              <a:ext cx="457200" cy="459105"/>
            </a:xfrm>
            <a:custGeom>
              <a:avLst/>
              <a:gdLst/>
              <a:ahLst/>
              <a:cxnLst/>
              <a:rect l="l" t="t" r="r" b="b"/>
              <a:pathLst>
                <a:path w="457200" h="459104">
                  <a:moveTo>
                    <a:pt x="457200" y="0"/>
                  </a:moveTo>
                  <a:lnTo>
                    <a:pt x="228600" y="228600"/>
                  </a:lnTo>
                  <a:lnTo>
                    <a:pt x="0" y="0"/>
                  </a:lnTo>
                  <a:lnTo>
                    <a:pt x="0" y="230378"/>
                  </a:lnTo>
                  <a:lnTo>
                    <a:pt x="228600" y="458978"/>
                  </a:lnTo>
                  <a:lnTo>
                    <a:pt x="457200" y="230378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 sz="1632"/>
            </a:p>
          </p:txBody>
        </p:sp>
        <p:sp>
          <p:nvSpPr>
            <p:cNvPr id="47" name="object 47"/>
            <p:cNvSpPr/>
            <p:nvPr/>
          </p:nvSpPr>
          <p:spPr>
            <a:xfrm>
              <a:off x="5195823" y="4115943"/>
              <a:ext cx="457200" cy="459105"/>
            </a:xfrm>
            <a:custGeom>
              <a:avLst/>
              <a:gdLst/>
              <a:ahLst/>
              <a:cxnLst/>
              <a:rect l="l" t="t" r="r" b="b"/>
              <a:pathLst>
                <a:path w="457200" h="459104">
                  <a:moveTo>
                    <a:pt x="457200" y="0"/>
                  </a:moveTo>
                  <a:lnTo>
                    <a:pt x="457200" y="230378"/>
                  </a:lnTo>
                  <a:lnTo>
                    <a:pt x="228600" y="458978"/>
                  </a:lnTo>
                  <a:lnTo>
                    <a:pt x="0" y="230378"/>
                  </a:lnTo>
                  <a:lnTo>
                    <a:pt x="0" y="0"/>
                  </a:lnTo>
                  <a:lnTo>
                    <a:pt x="228600" y="228600"/>
                  </a:lnTo>
                  <a:lnTo>
                    <a:pt x="457200" y="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632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71264" y="1229463"/>
            <a:ext cx="9306070" cy="3305671"/>
            <a:chOff x="71264" y="1229463"/>
            <a:chExt cx="9306070" cy="3305671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71264" y="1229463"/>
              <a:ext cx="9306070" cy="3305671"/>
              <a:chOff x="240661" y="826184"/>
              <a:chExt cx="9115969" cy="3551996"/>
            </a:xfrm>
          </p:grpSpPr>
          <p:grpSp>
            <p:nvGrpSpPr>
              <p:cNvPr id="14" name="object 14"/>
              <p:cNvGrpSpPr/>
              <p:nvPr/>
            </p:nvGrpSpPr>
            <p:grpSpPr>
              <a:xfrm>
                <a:off x="240661" y="826184"/>
                <a:ext cx="929947" cy="1318625"/>
                <a:chOff x="261162" y="911098"/>
                <a:chExt cx="1025525" cy="1454150"/>
              </a:xfrm>
            </p:grpSpPr>
            <p:sp>
              <p:nvSpPr>
                <p:cNvPr id="15" name="object 15"/>
                <p:cNvSpPr/>
                <p:nvPr/>
              </p:nvSpPr>
              <p:spPr>
                <a:xfrm>
                  <a:off x="273862" y="923798"/>
                  <a:ext cx="1000125" cy="142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0125" h="1428750">
                      <a:moveTo>
                        <a:pt x="999693" y="0"/>
                      </a:moveTo>
                      <a:lnTo>
                        <a:pt x="499872" y="499872"/>
                      </a:lnTo>
                      <a:lnTo>
                        <a:pt x="0" y="0"/>
                      </a:lnTo>
                      <a:lnTo>
                        <a:pt x="0" y="928370"/>
                      </a:lnTo>
                      <a:lnTo>
                        <a:pt x="499872" y="1428242"/>
                      </a:lnTo>
                      <a:lnTo>
                        <a:pt x="999693" y="928370"/>
                      </a:lnTo>
                      <a:lnTo>
                        <a:pt x="999693" y="0"/>
                      </a:lnTo>
                      <a:close/>
                    </a:path>
                  </a:pathLst>
                </a:custGeom>
                <a:solidFill>
                  <a:srgbClr val="8063A1"/>
                </a:solidFill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  <p:sp>
              <p:nvSpPr>
                <p:cNvPr id="16" name="object 16"/>
                <p:cNvSpPr/>
                <p:nvPr/>
              </p:nvSpPr>
              <p:spPr>
                <a:xfrm>
                  <a:off x="273862" y="923798"/>
                  <a:ext cx="1000125" cy="142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0125" h="1428750">
                      <a:moveTo>
                        <a:pt x="999693" y="0"/>
                      </a:moveTo>
                      <a:lnTo>
                        <a:pt x="999693" y="928370"/>
                      </a:lnTo>
                      <a:lnTo>
                        <a:pt x="499872" y="1428242"/>
                      </a:lnTo>
                      <a:lnTo>
                        <a:pt x="0" y="928370"/>
                      </a:lnTo>
                      <a:lnTo>
                        <a:pt x="0" y="0"/>
                      </a:lnTo>
                      <a:lnTo>
                        <a:pt x="499872" y="499872"/>
                      </a:lnTo>
                      <a:lnTo>
                        <a:pt x="999693" y="0"/>
                      </a:lnTo>
                      <a:close/>
                    </a:path>
                  </a:pathLst>
                </a:custGeom>
                <a:ln w="25400">
                  <a:solidFill>
                    <a:srgbClr val="8063A1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</p:grpSp>
          <p:sp>
            <p:nvSpPr>
              <p:cNvPr id="17" name="object 17"/>
              <p:cNvSpPr txBox="1"/>
              <p:nvPr/>
            </p:nvSpPr>
            <p:spPr>
              <a:xfrm>
                <a:off x="600386" y="1241926"/>
                <a:ext cx="209598" cy="416936"/>
              </a:xfrm>
              <a:prstGeom prst="rect">
                <a:avLst/>
              </a:prstGeom>
            </p:spPr>
            <p:txBody>
              <a:bodyPr vert="horz" wrap="square" lIns="0" tIns="12092" rIns="0" bIns="0" rtlCol="0">
                <a:spAutoFit/>
              </a:bodyPr>
              <a:lstStyle/>
              <a:p>
                <a:pPr marL="11516">
                  <a:spcBef>
                    <a:spcPts val="95"/>
                  </a:spcBef>
                </a:pPr>
                <a:r>
                  <a:rPr sz="2630" dirty="0">
                    <a:solidFill>
                      <a:srgbClr val="FFFFFF"/>
                    </a:solidFill>
                    <a:latin typeface="Microsoft Sans Serif"/>
                    <a:cs typeface="Microsoft Sans Serif"/>
                  </a:rPr>
                  <a:t>1</a:t>
                </a:r>
                <a:endParaRPr sz="2630" dirty="0">
                  <a:latin typeface="Microsoft Sans Serif"/>
                  <a:cs typeface="Microsoft Sans Serif"/>
                </a:endParaRPr>
              </a:p>
            </p:txBody>
          </p:sp>
          <p:grpSp>
            <p:nvGrpSpPr>
              <p:cNvPr id="18" name="object 18"/>
              <p:cNvGrpSpPr/>
              <p:nvPr/>
            </p:nvGrpSpPr>
            <p:grpSpPr>
              <a:xfrm>
                <a:off x="1147184" y="826185"/>
                <a:ext cx="8209446" cy="864879"/>
                <a:chOff x="1260855" y="911098"/>
                <a:chExt cx="9053195" cy="953769"/>
              </a:xfrm>
            </p:grpSpPr>
            <p:sp>
              <p:nvSpPr>
                <p:cNvPr id="19" name="object 19"/>
                <p:cNvSpPr/>
                <p:nvPr/>
              </p:nvSpPr>
              <p:spPr>
                <a:xfrm>
                  <a:off x="1273555" y="923798"/>
                  <a:ext cx="9027795" cy="928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7795" h="928369">
                      <a:moveTo>
                        <a:pt x="8872982" y="0"/>
                      </a:moveTo>
                      <a:lnTo>
                        <a:pt x="0" y="0"/>
                      </a:lnTo>
                      <a:lnTo>
                        <a:pt x="0" y="928370"/>
                      </a:lnTo>
                      <a:lnTo>
                        <a:pt x="8872982" y="928370"/>
                      </a:lnTo>
                      <a:lnTo>
                        <a:pt x="8921890" y="920475"/>
                      </a:lnTo>
                      <a:lnTo>
                        <a:pt x="8964354" y="898499"/>
                      </a:lnTo>
                      <a:lnTo>
                        <a:pt x="8997834" y="865002"/>
                      </a:lnTo>
                      <a:lnTo>
                        <a:pt x="9019785" y="822543"/>
                      </a:lnTo>
                      <a:lnTo>
                        <a:pt x="9027668" y="773684"/>
                      </a:lnTo>
                      <a:lnTo>
                        <a:pt x="9027668" y="154813"/>
                      </a:lnTo>
                      <a:lnTo>
                        <a:pt x="9019785" y="105891"/>
                      </a:lnTo>
                      <a:lnTo>
                        <a:pt x="8997834" y="63395"/>
                      </a:lnTo>
                      <a:lnTo>
                        <a:pt x="8964354" y="29878"/>
                      </a:lnTo>
                      <a:lnTo>
                        <a:pt x="8921890" y="7895"/>
                      </a:lnTo>
                      <a:lnTo>
                        <a:pt x="8872982" y="0"/>
                      </a:lnTo>
                      <a:close/>
                    </a:path>
                  </a:pathLst>
                </a:custGeom>
                <a:solidFill>
                  <a:srgbClr val="FFFFFF">
                    <a:alpha val="90194"/>
                  </a:srgbClr>
                </a:solidFill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  <p:sp>
              <p:nvSpPr>
                <p:cNvPr id="20" name="object 20"/>
                <p:cNvSpPr/>
                <p:nvPr/>
              </p:nvSpPr>
              <p:spPr>
                <a:xfrm>
                  <a:off x="1273555" y="923798"/>
                  <a:ext cx="9027795" cy="928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7795" h="928369">
                      <a:moveTo>
                        <a:pt x="9027668" y="154813"/>
                      </a:moveTo>
                      <a:lnTo>
                        <a:pt x="9027668" y="773684"/>
                      </a:lnTo>
                      <a:lnTo>
                        <a:pt x="9019785" y="822543"/>
                      </a:lnTo>
                      <a:lnTo>
                        <a:pt x="8997834" y="865002"/>
                      </a:lnTo>
                      <a:lnTo>
                        <a:pt x="8964354" y="898499"/>
                      </a:lnTo>
                      <a:lnTo>
                        <a:pt x="8921890" y="920475"/>
                      </a:lnTo>
                      <a:lnTo>
                        <a:pt x="8872982" y="928370"/>
                      </a:lnTo>
                      <a:lnTo>
                        <a:pt x="0" y="928370"/>
                      </a:lnTo>
                      <a:lnTo>
                        <a:pt x="0" y="0"/>
                      </a:lnTo>
                      <a:lnTo>
                        <a:pt x="8872982" y="0"/>
                      </a:lnTo>
                      <a:lnTo>
                        <a:pt x="8921890" y="7895"/>
                      </a:lnTo>
                      <a:lnTo>
                        <a:pt x="8964354" y="29878"/>
                      </a:lnTo>
                      <a:lnTo>
                        <a:pt x="8997834" y="63395"/>
                      </a:lnTo>
                      <a:lnTo>
                        <a:pt x="9019785" y="105891"/>
                      </a:lnTo>
                      <a:lnTo>
                        <a:pt x="9027668" y="154813"/>
                      </a:lnTo>
                      <a:close/>
                    </a:path>
                  </a:pathLst>
                </a:custGeom>
                <a:ln w="25400">
                  <a:solidFill>
                    <a:srgbClr val="8063A1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</p:grpSp>
          <p:sp>
            <p:nvSpPr>
              <p:cNvPr id="21" name="object 21"/>
              <p:cNvSpPr txBox="1"/>
              <p:nvPr/>
            </p:nvSpPr>
            <p:spPr>
              <a:xfrm>
                <a:off x="1237703" y="954246"/>
                <a:ext cx="8063188" cy="372963"/>
              </a:xfrm>
              <a:prstGeom prst="rect">
                <a:avLst/>
              </a:prstGeom>
            </p:spPr>
            <p:txBody>
              <a:bodyPr vert="horz" wrap="square" lIns="0" tIns="39156" rIns="0" bIns="0" rtlCol="0">
                <a:spAutoFit/>
              </a:bodyPr>
              <a:lstStyle/>
              <a:p>
                <a:pPr marL="115164" marR="4607" indent="-103647">
                  <a:lnSpc>
                    <a:spcPts val="1315"/>
                  </a:lnSpc>
                  <a:spcBef>
                    <a:spcPts val="308"/>
                  </a:spcBef>
                  <a:buFont typeface="Arial MT"/>
                  <a:buChar char="•"/>
                  <a:tabLst>
                    <a:tab pos="115164" algn="l"/>
                  </a:tabLst>
                </a:pP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Обеспечение</a:t>
                </a:r>
                <a:r>
                  <a:rPr sz="1270" b="1" spc="-27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u="heavy" spc="-9" dirty="0">
                    <a:solidFill>
                      <a:srgbClr val="30356D"/>
                    </a:solidFill>
                    <a:uFill>
                      <a:solidFill>
                        <a:srgbClr val="30356D"/>
                      </a:solidFill>
                    </a:uFill>
                    <a:latin typeface="Arial"/>
                    <a:cs typeface="Arial"/>
                  </a:rPr>
                  <a:t>преемственности</a:t>
                </a:r>
                <a:r>
                  <a:rPr sz="1270" b="1" spc="32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уровней</a:t>
                </a:r>
                <a:r>
                  <a:rPr sz="1270" b="1" spc="41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начального</a:t>
                </a:r>
                <a:r>
                  <a:rPr sz="1270" b="1" spc="-18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общего,</a:t>
                </a:r>
                <a:r>
                  <a:rPr sz="1270" b="1" spc="5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основного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 общего</a:t>
                </a:r>
                <a:r>
                  <a:rPr sz="1270" b="1" spc="5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и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среднего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 общего </a:t>
                </a:r>
                <a:r>
                  <a:rPr sz="1270" b="1" spc="-340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образования</a:t>
                </a:r>
                <a:endParaRPr sz="1270">
                  <a:latin typeface="Arial"/>
                  <a:cs typeface="Arial"/>
                </a:endParaRPr>
              </a:p>
            </p:txBody>
          </p:sp>
          <p:sp>
            <p:nvSpPr>
              <p:cNvPr id="22" name="object 22"/>
              <p:cNvSpPr txBox="1"/>
              <p:nvPr/>
            </p:nvSpPr>
            <p:spPr>
              <a:xfrm>
                <a:off x="1237702" y="1316322"/>
                <a:ext cx="3388693" cy="207648"/>
              </a:xfrm>
              <a:prstGeom prst="rect">
                <a:avLst/>
              </a:prstGeom>
            </p:spPr>
            <p:txBody>
              <a:bodyPr vert="horz" wrap="square" lIns="0" tIns="12092" rIns="0" bIns="0" rtlCol="0">
                <a:spAutoFit/>
              </a:bodyPr>
              <a:lstStyle/>
              <a:p>
                <a:pPr marL="115164" indent="-103647">
                  <a:spcBef>
                    <a:spcPts val="95"/>
                  </a:spcBef>
                  <a:buFont typeface="Arial MT"/>
                  <a:buChar char="•"/>
                  <a:tabLst>
                    <a:tab pos="115164" algn="l"/>
                  </a:tabLst>
                </a:pP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Конкретизация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 предметных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27" dirty="0">
                    <a:solidFill>
                      <a:srgbClr val="30356D"/>
                    </a:solidFill>
                    <a:latin typeface="Arial"/>
                    <a:cs typeface="Arial"/>
                  </a:rPr>
                  <a:t>результатов</a:t>
                </a:r>
                <a:endParaRPr sz="1270">
                  <a:latin typeface="Arial"/>
                  <a:cs typeface="Arial"/>
                </a:endParaRPr>
              </a:p>
            </p:txBody>
          </p:sp>
          <p:grpSp>
            <p:nvGrpSpPr>
              <p:cNvPr id="23" name="object 23"/>
              <p:cNvGrpSpPr/>
              <p:nvPr/>
            </p:nvGrpSpPr>
            <p:grpSpPr>
              <a:xfrm>
                <a:off x="240661" y="1943158"/>
                <a:ext cx="929947" cy="1318049"/>
                <a:chOff x="261162" y="2142871"/>
                <a:chExt cx="1025525" cy="1453515"/>
              </a:xfrm>
            </p:grpSpPr>
            <p:sp>
              <p:nvSpPr>
                <p:cNvPr id="24" name="object 24"/>
                <p:cNvSpPr/>
                <p:nvPr/>
              </p:nvSpPr>
              <p:spPr>
                <a:xfrm>
                  <a:off x="273862" y="2155571"/>
                  <a:ext cx="1000125" cy="14281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0125" h="1428114">
                      <a:moveTo>
                        <a:pt x="999693" y="0"/>
                      </a:moveTo>
                      <a:lnTo>
                        <a:pt x="499872" y="499872"/>
                      </a:lnTo>
                      <a:lnTo>
                        <a:pt x="0" y="0"/>
                      </a:lnTo>
                      <a:lnTo>
                        <a:pt x="0" y="928370"/>
                      </a:lnTo>
                      <a:lnTo>
                        <a:pt x="499872" y="1428115"/>
                      </a:lnTo>
                      <a:lnTo>
                        <a:pt x="999693" y="928370"/>
                      </a:lnTo>
                      <a:lnTo>
                        <a:pt x="999693" y="0"/>
                      </a:lnTo>
                      <a:close/>
                    </a:path>
                  </a:pathLst>
                </a:custGeom>
                <a:solidFill>
                  <a:srgbClr val="5667B4"/>
                </a:solidFill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  <p:sp>
              <p:nvSpPr>
                <p:cNvPr id="25" name="object 25"/>
                <p:cNvSpPr/>
                <p:nvPr/>
              </p:nvSpPr>
              <p:spPr>
                <a:xfrm>
                  <a:off x="273862" y="2155571"/>
                  <a:ext cx="1000125" cy="14281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0125" h="1428114">
                      <a:moveTo>
                        <a:pt x="999693" y="0"/>
                      </a:moveTo>
                      <a:lnTo>
                        <a:pt x="999693" y="928370"/>
                      </a:lnTo>
                      <a:lnTo>
                        <a:pt x="499872" y="1428115"/>
                      </a:lnTo>
                      <a:lnTo>
                        <a:pt x="0" y="928370"/>
                      </a:lnTo>
                      <a:lnTo>
                        <a:pt x="0" y="0"/>
                      </a:lnTo>
                      <a:lnTo>
                        <a:pt x="499872" y="499872"/>
                      </a:lnTo>
                      <a:lnTo>
                        <a:pt x="999693" y="0"/>
                      </a:lnTo>
                      <a:close/>
                    </a:path>
                  </a:pathLst>
                </a:custGeom>
                <a:ln w="25400">
                  <a:solidFill>
                    <a:srgbClr val="5667B4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</p:grpSp>
          <p:grpSp>
            <p:nvGrpSpPr>
              <p:cNvPr id="27" name="object 27"/>
              <p:cNvGrpSpPr/>
              <p:nvPr/>
            </p:nvGrpSpPr>
            <p:grpSpPr>
              <a:xfrm>
                <a:off x="1147184" y="1943158"/>
                <a:ext cx="8209446" cy="864879"/>
                <a:chOff x="1260855" y="2142871"/>
                <a:chExt cx="9053195" cy="953769"/>
              </a:xfrm>
            </p:grpSpPr>
            <p:sp>
              <p:nvSpPr>
                <p:cNvPr id="28" name="object 28"/>
                <p:cNvSpPr/>
                <p:nvPr/>
              </p:nvSpPr>
              <p:spPr>
                <a:xfrm>
                  <a:off x="1273555" y="2155571"/>
                  <a:ext cx="9027795" cy="928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7795" h="928369">
                      <a:moveTo>
                        <a:pt x="8872982" y="0"/>
                      </a:moveTo>
                      <a:lnTo>
                        <a:pt x="0" y="0"/>
                      </a:lnTo>
                      <a:lnTo>
                        <a:pt x="0" y="928370"/>
                      </a:lnTo>
                      <a:lnTo>
                        <a:pt x="8872982" y="928370"/>
                      </a:lnTo>
                      <a:lnTo>
                        <a:pt x="8921890" y="920474"/>
                      </a:lnTo>
                      <a:lnTo>
                        <a:pt x="8964354" y="898491"/>
                      </a:lnTo>
                      <a:lnTo>
                        <a:pt x="8997834" y="864974"/>
                      </a:lnTo>
                      <a:lnTo>
                        <a:pt x="9019785" y="822478"/>
                      </a:lnTo>
                      <a:lnTo>
                        <a:pt x="9027668" y="773557"/>
                      </a:lnTo>
                      <a:lnTo>
                        <a:pt x="9027668" y="154686"/>
                      </a:lnTo>
                      <a:lnTo>
                        <a:pt x="9019785" y="105777"/>
                      </a:lnTo>
                      <a:lnTo>
                        <a:pt x="8997834" y="63313"/>
                      </a:lnTo>
                      <a:lnTo>
                        <a:pt x="8964354" y="29833"/>
                      </a:lnTo>
                      <a:lnTo>
                        <a:pt x="8921890" y="7882"/>
                      </a:lnTo>
                      <a:lnTo>
                        <a:pt x="8872982" y="0"/>
                      </a:lnTo>
                      <a:close/>
                    </a:path>
                  </a:pathLst>
                </a:custGeom>
                <a:solidFill>
                  <a:srgbClr val="FFFFFF">
                    <a:alpha val="90194"/>
                  </a:srgbClr>
                </a:solidFill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  <p:sp>
              <p:nvSpPr>
                <p:cNvPr id="29" name="object 29"/>
                <p:cNvSpPr/>
                <p:nvPr/>
              </p:nvSpPr>
              <p:spPr>
                <a:xfrm>
                  <a:off x="1273555" y="2155571"/>
                  <a:ext cx="9027795" cy="928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7795" h="928369">
                      <a:moveTo>
                        <a:pt x="9027668" y="154686"/>
                      </a:moveTo>
                      <a:lnTo>
                        <a:pt x="9027668" y="773557"/>
                      </a:lnTo>
                      <a:lnTo>
                        <a:pt x="9019785" y="822478"/>
                      </a:lnTo>
                      <a:lnTo>
                        <a:pt x="8997834" y="864974"/>
                      </a:lnTo>
                      <a:lnTo>
                        <a:pt x="8964354" y="898491"/>
                      </a:lnTo>
                      <a:lnTo>
                        <a:pt x="8921890" y="920474"/>
                      </a:lnTo>
                      <a:lnTo>
                        <a:pt x="8872982" y="928370"/>
                      </a:lnTo>
                      <a:lnTo>
                        <a:pt x="0" y="928370"/>
                      </a:lnTo>
                      <a:lnTo>
                        <a:pt x="0" y="0"/>
                      </a:lnTo>
                      <a:lnTo>
                        <a:pt x="8872982" y="0"/>
                      </a:lnTo>
                      <a:lnTo>
                        <a:pt x="8921890" y="7882"/>
                      </a:lnTo>
                      <a:lnTo>
                        <a:pt x="8964354" y="29833"/>
                      </a:lnTo>
                      <a:lnTo>
                        <a:pt x="8997834" y="63313"/>
                      </a:lnTo>
                      <a:lnTo>
                        <a:pt x="9019785" y="105777"/>
                      </a:lnTo>
                      <a:lnTo>
                        <a:pt x="9027668" y="154686"/>
                      </a:lnTo>
                      <a:close/>
                    </a:path>
                  </a:pathLst>
                </a:custGeom>
                <a:ln w="25400">
                  <a:solidFill>
                    <a:srgbClr val="5667B4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</p:grpSp>
          <p:sp>
            <p:nvSpPr>
              <p:cNvPr id="30" name="object 30"/>
              <p:cNvSpPr txBox="1"/>
              <p:nvPr/>
            </p:nvSpPr>
            <p:spPr>
              <a:xfrm>
                <a:off x="1237702" y="1987957"/>
                <a:ext cx="8014244" cy="732036"/>
              </a:xfrm>
              <a:prstGeom prst="rect">
                <a:avLst/>
              </a:prstGeom>
            </p:spPr>
            <p:txBody>
              <a:bodyPr vert="horz" wrap="square" lIns="0" tIns="39156" rIns="0" bIns="0" rtlCol="0">
                <a:spAutoFit/>
              </a:bodyPr>
              <a:lstStyle/>
              <a:p>
                <a:pPr marL="115164" marR="460654" indent="-103647">
                  <a:lnSpc>
                    <a:spcPts val="1315"/>
                  </a:lnSpc>
                  <a:spcBef>
                    <a:spcPts val="308"/>
                  </a:spcBef>
                  <a:buFont typeface="Arial MT"/>
                  <a:buChar char="•"/>
                  <a:tabLst>
                    <a:tab pos="115164" algn="l"/>
                  </a:tabLst>
                </a:pP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Приведение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в</a:t>
                </a:r>
                <a:r>
                  <a:rPr sz="1270" b="1" spc="5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соответствие</a:t>
                </a:r>
                <a:r>
                  <a:rPr sz="1270" b="1" spc="59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с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требованиями</a:t>
                </a:r>
                <a:r>
                  <a:rPr sz="1270" b="1" spc="14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к</a:t>
                </a:r>
                <a:r>
                  <a:rPr sz="1270" b="1" spc="5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организации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 образовательной</a:t>
                </a:r>
                <a:r>
                  <a:rPr sz="1270" b="1" spc="18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деятельности, </a:t>
                </a:r>
                <a:r>
                  <a:rPr sz="1270" b="1" spc="-340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определенными</a:t>
                </a:r>
                <a:r>
                  <a:rPr sz="1270" b="1" spc="-27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действующими</a:t>
                </a:r>
                <a:r>
                  <a:rPr sz="1270" b="1" spc="32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СанПин</a:t>
                </a:r>
                <a:endParaRPr sz="1270">
                  <a:latin typeface="Arial"/>
                  <a:cs typeface="Arial"/>
                </a:endParaRPr>
              </a:p>
              <a:p>
                <a:pPr marL="115164" marR="4607" indent="-103647">
                  <a:lnSpc>
                    <a:spcPts val="1306"/>
                  </a:lnSpc>
                  <a:spcBef>
                    <a:spcPts val="230"/>
                  </a:spcBef>
                  <a:buFont typeface="Arial MT"/>
                  <a:buChar char="•"/>
                  <a:tabLst>
                    <a:tab pos="115164" algn="l"/>
                  </a:tabLst>
                </a:pP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Уточнение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количества</a:t>
                </a:r>
                <a:r>
                  <a:rPr sz="1270" b="1" spc="14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учебных</a:t>
                </a:r>
                <a:r>
                  <a:rPr sz="1270" b="1" spc="27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занятий</a:t>
                </a:r>
                <a:r>
                  <a:rPr sz="1270" b="1" spc="14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7E7E7E"/>
                    </a:solidFill>
                    <a:latin typeface="Arial"/>
                    <a:cs typeface="Arial"/>
                  </a:rPr>
                  <a:t>(за</a:t>
                </a:r>
                <a:r>
                  <a:rPr sz="1270" b="1" spc="-5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2</a:t>
                </a:r>
                <a:r>
                  <a:rPr sz="1270" b="1" spc="5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4" dirty="0">
                    <a:solidFill>
                      <a:srgbClr val="7E7E7E"/>
                    </a:solidFill>
                    <a:latin typeface="Arial"/>
                    <a:cs typeface="Arial"/>
                  </a:rPr>
                  <a:t>года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 на</a:t>
                </a:r>
                <a:r>
                  <a:rPr sz="1270" b="1" spc="-9" dirty="0">
                    <a:solidFill>
                      <a:srgbClr val="7E7E7E"/>
                    </a:solidFill>
                    <a:latin typeface="Arial"/>
                    <a:cs typeface="Arial"/>
                  </a:rPr>
                  <a:t> одного</a:t>
                </a:r>
                <a:r>
                  <a:rPr sz="1270" b="1" spc="5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7E7E7E"/>
                    </a:solidFill>
                    <a:latin typeface="Arial"/>
                    <a:cs typeface="Arial"/>
                  </a:rPr>
                  <a:t>обучающегося</a:t>
                </a:r>
                <a:r>
                  <a:rPr sz="1270" b="1" spc="36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–</a:t>
                </a:r>
                <a:r>
                  <a:rPr sz="1270" b="1" spc="-9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не менее</a:t>
                </a:r>
                <a:r>
                  <a:rPr sz="1270" b="1" spc="-18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7E7E7E"/>
                    </a:solidFill>
                    <a:latin typeface="Arial"/>
                    <a:cs typeface="Arial"/>
                  </a:rPr>
                  <a:t>2170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часов </a:t>
                </a:r>
                <a:r>
                  <a:rPr sz="1270" b="1" spc="-340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и</a:t>
                </a:r>
                <a:r>
                  <a:rPr sz="1270" b="1" spc="-9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не </a:t>
                </a:r>
                <a:r>
                  <a:rPr sz="1270" b="1" spc="-18" dirty="0">
                    <a:solidFill>
                      <a:srgbClr val="7E7E7E"/>
                    </a:solidFill>
                    <a:latin typeface="Arial"/>
                    <a:cs typeface="Arial"/>
                  </a:rPr>
                  <a:t>более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7E7E7E"/>
                    </a:solidFill>
                    <a:latin typeface="Arial"/>
                    <a:cs typeface="Arial"/>
                  </a:rPr>
                  <a:t>2516</a:t>
                </a:r>
                <a:r>
                  <a:rPr sz="1270" b="1" spc="-9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часов</a:t>
                </a:r>
                <a:r>
                  <a:rPr sz="1270" b="1" spc="-5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(не</a:t>
                </a:r>
                <a:r>
                  <a:rPr sz="1270" b="1" spc="-18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4" dirty="0">
                    <a:solidFill>
                      <a:srgbClr val="7E7E7E"/>
                    </a:solidFill>
                    <a:latin typeface="Arial"/>
                    <a:cs typeface="Arial"/>
                  </a:rPr>
                  <a:t>более</a:t>
                </a:r>
                <a:r>
                  <a:rPr sz="1270" b="1" spc="14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7E7E7E"/>
                    </a:solidFill>
                    <a:latin typeface="Arial"/>
                    <a:cs typeface="Arial"/>
                  </a:rPr>
                  <a:t>37</a:t>
                </a:r>
                <a:r>
                  <a:rPr sz="1270" b="1" spc="-9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часов</a:t>
                </a:r>
                <a:r>
                  <a:rPr sz="1270" b="1" spc="-5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в</a:t>
                </a:r>
                <a:r>
                  <a:rPr sz="1270" b="1" spc="-5" dirty="0">
                    <a:solidFill>
                      <a:srgbClr val="7E7E7E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7E7E7E"/>
                    </a:solidFill>
                    <a:latin typeface="Arial"/>
                    <a:cs typeface="Arial"/>
                  </a:rPr>
                  <a:t>неделю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)</a:t>
                </a:r>
                <a:endParaRPr sz="1270">
                  <a:latin typeface="Arial"/>
                  <a:cs typeface="Arial"/>
                </a:endParaRPr>
              </a:p>
            </p:txBody>
          </p:sp>
          <p:grpSp>
            <p:nvGrpSpPr>
              <p:cNvPr id="31" name="object 31"/>
              <p:cNvGrpSpPr/>
              <p:nvPr/>
            </p:nvGrpSpPr>
            <p:grpSpPr>
              <a:xfrm>
                <a:off x="240661" y="3060131"/>
                <a:ext cx="929947" cy="1318049"/>
                <a:chOff x="261162" y="3374644"/>
                <a:chExt cx="1025525" cy="1453515"/>
              </a:xfrm>
            </p:grpSpPr>
            <p:sp>
              <p:nvSpPr>
                <p:cNvPr id="32" name="object 32"/>
                <p:cNvSpPr/>
                <p:nvPr/>
              </p:nvSpPr>
              <p:spPr>
                <a:xfrm>
                  <a:off x="273862" y="3387344"/>
                  <a:ext cx="1000125" cy="14281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0125" h="1428114">
                      <a:moveTo>
                        <a:pt x="999693" y="0"/>
                      </a:moveTo>
                      <a:lnTo>
                        <a:pt x="499872" y="499872"/>
                      </a:lnTo>
                      <a:lnTo>
                        <a:pt x="0" y="0"/>
                      </a:lnTo>
                      <a:lnTo>
                        <a:pt x="0" y="928243"/>
                      </a:lnTo>
                      <a:lnTo>
                        <a:pt x="499872" y="1428115"/>
                      </a:lnTo>
                      <a:lnTo>
                        <a:pt x="999693" y="928243"/>
                      </a:lnTo>
                      <a:lnTo>
                        <a:pt x="999693" y="0"/>
                      </a:lnTo>
                      <a:close/>
                    </a:path>
                  </a:pathLst>
                </a:custGeom>
                <a:solidFill>
                  <a:srgbClr val="4AACC5"/>
                </a:solidFill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  <p:sp>
              <p:nvSpPr>
                <p:cNvPr id="33" name="object 33"/>
                <p:cNvSpPr/>
                <p:nvPr/>
              </p:nvSpPr>
              <p:spPr>
                <a:xfrm>
                  <a:off x="273862" y="3387344"/>
                  <a:ext cx="1000125" cy="14281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0125" h="1428114">
                      <a:moveTo>
                        <a:pt x="999693" y="0"/>
                      </a:moveTo>
                      <a:lnTo>
                        <a:pt x="999693" y="928243"/>
                      </a:lnTo>
                      <a:lnTo>
                        <a:pt x="499872" y="1428115"/>
                      </a:lnTo>
                      <a:lnTo>
                        <a:pt x="0" y="928243"/>
                      </a:lnTo>
                      <a:lnTo>
                        <a:pt x="0" y="0"/>
                      </a:lnTo>
                      <a:lnTo>
                        <a:pt x="499872" y="499872"/>
                      </a:lnTo>
                      <a:lnTo>
                        <a:pt x="999693" y="0"/>
                      </a:lnTo>
                      <a:close/>
                    </a:path>
                  </a:pathLst>
                </a:custGeom>
                <a:ln w="25400">
                  <a:solidFill>
                    <a:srgbClr val="4AACC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</p:grpSp>
          <p:sp>
            <p:nvSpPr>
              <p:cNvPr id="34" name="object 34"/>
              <p:cNvSpPr txBox="1"/>
              <p:nvPr/>
            </p:nvSpPr>
            <p:spPr>
              <a:xfrm>
                <a:off x="600386" y="3476333"/>
                <a:ext cx="209598" cy="416936"/>
              </a:xfrm>
              <a:prstGeom prst="rect">
                <a:avLst/>
              </a:prstGeom>
            </p:spPr>
            <p:txBody>
              <a:bodyPr vert="horz" wrap="square" lIns="0" tIns="12092" rIns="0" bIns="0" rtlCol="0">
                <a:spAutoFit/>
              </a:bodyPr>
              <a:lstStyle/>
              <a:p>
                <a:pPr marL="11516">
                  <a:spcBef>
                    <a:spcPts val="95"/>
                  </a:spcBef>
                </a:pPr>
                <a:r>
                  <a:rPr sz="2630" dirty="0">
                    <a:solidFill>
                      <a:srgbClr val="FFFFFF"/>
                    </a:solidFill>
                    <a:latin typeface="Microsoft Sans Serif"/>
                    <a:cs typeface="Microsoft Sans Serif"/>
                  </a:rPr>
                  <a:t>3</a:t>
                </a:r>
                <a:endParaRPr sz="2630">
                  <a:latin typeface="Microsoft Sans Serif"/>
                  <a:cs typeface="Microsoft Sans Serif"/>
                </a:endParaRPr>
              </a:p>
            </p:txBody>
          </p:sp>
          <p:grpSp>
            <p:nvGrpSpPr>
              <p:cNvPr id="35" name="object 35"/>
              <p:cNvGrpSpPr/>
              <p:nvPr/>
            </p:nvGrpSpPr>
            <p:grpSpPr>
              <a:xfrm>
                <a:off x="1147184" y="3060131"/>
                <a:ext cx="8209446" cy="864879"/>
                <a:chOff x="1260855" y="3374644"/>
                <a:chExt cx="9053195" cy="953769"/>
              </a:xfrm>
            </p:grpSpPr>
            <p:sp>
              <p:nvSpPr>
                <p:cNvPr id="36" name="object 36"/>
                <p:cNvSpPr/>
                <p:nvPr/>
              </p:nvSpPr>
              <p:spPr>
                <a:xfrm>
                  <a:off x="1273555" y="3387344"/>
                  <a:ext cx="9027795" cy="928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7795" h="928370">
                      <a:moveTo>
                        <a:pt x="8872982" y="0"/>
                      </a:moveTo>
                      <a:lnTo>
                        <a:pt x="0" y="0"/>
                      </a:lnTo>
                      <a:lnTo>
                        <a:pt x="0" y="928243"/>
                      </a:lnTo>
                      <a:lnTo>
                        <a:pt x="8872982" y="928243"/>
                      </a:lnTo>
                      <a:lnTo>
                        <a:pt x="8921890" y="920360"/>
                      </a:lnTo>
                      <a:lnTo>
                        <a:pt x="8964354" y="898409"/>
                      </a:lnTo>
                      <a:lnTo>
                        <a:pt x="8997834" y="864929"/>
                      </a:lnTo>
                      <a:lnTo>
                        <a:pt x="9019785" y="822465"/>
                      </a:lnTo>
                      <a:lnTo>
                        <a:pt x="9027668" y="773557"/>
                      </a:lnTo>
                      <a:lnTo>
                        <a:pt x="9027668" y="154686"/>
                      </a:lnTo>
                      <a:lnTo>
                        <a:pt x="9019785" y="105777"/>
                      </a:lnTo>
                      <a:lnTo>
                        <a:pt x="8997834" y="63313"/>
                      </a:lnTo>
                      <a:lnTo>
                        <a:pt x="8964354" y="29833"/>
                      </a:lnTo>
                      <a:lnTo>
                        <a:pt x="8921890" y="7882"/>
                      </a:lnTo>
                      <a:lnTo>
                        <a:pt x="8872982" y="0"/>
                      </a:lnTo>
                      <a:close/>
                    </a:path>
                  </a:pathLst>
                </a:custGeom>
                <a:solidFill>
                  <a:srgbClr val="FFFFFF">
                    <a:alpha val="90194"/>
                  </a:srgbClr>
                </a:solidFill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  <p:sp>
              <p:nvSpPr>
                <p:cNvPr id="37" name="object 37"/>
                <p:cNvSpPr/>
                <p:nvPr/>
              </p:nvSpPr>
              <p:spPr>
                <a:xfrm>
                  <a:off x="1273555" y="3387344"/>
                  <a:ext cx="9027795" cy="928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7795" h="928370">
                      <a:moveTo>
                        <a:pt x="9027668" y="154686"/>
                      </a:moveTo>
                      <a:lnTo>
                        <a:pt x="9027668" y="773557"/>
                      </a:lnTo>
                      <a:lnTo>
                        <a:pt x="9019785" y="822465"/>
                      </a:lnTo>
                      <a:lnTo>
                        <a:pt x="8997834" y="864929"/>
                      </a:lnTo>
                      <a:lnTo>
                        <a:pt x="8964354" y="898409"/>
                      </a:lnTo>
                      <a:lnTo>
                        <a:pt x="8921890" y="920360"/>
                      </a:lnTo>
                      <a:lnTo>
                        <a:pt x="8872982" y="928243"/>
                      </a:lnTo>
                      <a:lnTo>
                        <a:pt x="0" y="928243"/>
                      </a:lnTo>
                      <a:lnTo>
                        <a:pt x="0" y="0"/>
                      </a:lnTo>
                      <a:lnTo>
                        <a:pt x="8872982" y="0"/>
                      </a:lnTo>
                      <a:lnTo>
                        <a:pt x="8921890" y="7882"/>
                      </a:lnTo>
                      <a:lnTo>
                        <a:pt x="8964354" y="29833"/>
                      </a:lnTo>
                      <a:lnTo>
                        <a:pt x="8997834" y="63313"/>
                      </a:lnTo>
                      <a:lnTo>
                        <a:pt x="9019785" y="105777"/>
                      </a:lnTo>
                      <a:lnTo>
                        <a:pt x="9027668" y="154686"/>
                      </a:lnTo>
                      <a:close/>
                    </a:path>
                  </a:pathLst>
                </a:custGeom>
                <a:ln w="25400">
                  <a:solidFill>
                    <a:srgbClr val="4AACC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632"/>
                </a:p>
              </p:txBody>
            </p:sp>
          </p:grpSp>
          <p:sp>
            <p:nvSpPr>
              <p:cNvPr id="38" name="object 38"/>
              <p:cNvSpPr txBox="1"/>
              <p:nvPr/>
            </p:nvSpPr>
            <p:spPr>
              <a:xfrm>
                <a:off x="1237702" y="3202358"/>
                <a:ext cx="8062037" cy="539675"/>
              </a:xfrm>
              <a:prstGeom prst="rect">
                <a:avLst/>
              </a:prstGeom>
            </p:spPr>
            <p:txBody>
              <a:bodyPr vert="horz" wrap="square" lIns="0" tIns="39156" rIns="0" bIns="0" rtlCol="0">
                <a:spAutoFit/>
              </a:bodyPr>
              <a:lstStyle/>
              <a:p>
                <a:pPr marL="115164" marR="4607" indent="-103647">
                  <a:lnSpc>
                    <a:spcPts val="1315"/>
                  </a:lnSpc>
                  <a:spcBef>
                    <a:spcPts val="308"/>
                  </a:spcBef>
                  <a:buFont typeface="Arial MT"/>
                  <a:buChar char="•"/>
                  <a:tabLst>
                    <a:tab pos="115164" algn="l"/>
                  </a:tabLst>
                </a:pP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Определение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списка</a:t>
                </a:r>
                <a:r>
                  <a:rPr sz="1270" b="1" spc="-18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учебных</a:t>
                </a:r>
                <a:r>
                  <a:rPr sz="1270" b="1" spc="32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предметов,</a:t>
                </a:r>
                <a:r>
                  <a:rPr sz="1270" b="1" spc="9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обязательных</a:t>
                </a:r>
                <a:r>
                  <a:rPr sz="1270" b="1" spc="9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для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изучения</a:t>
                </a:r>
                <a:r>
                  <a:rPr sz="1270" b="1" spc="32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на 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базовом</a:t>
                </a:r>
                <a:r>
                  <a:rPr sz="1270" b="1" spc="14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или </a:t>
                </a:r>
                <a:r>
                  <a:rPr sz="1270" b="1" spc="5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8" dirty="0">
                    <a:solidFill>
                      <a:srgbClr val="30356D"/>
                    </a:solidFill>
                    <a:latin typeface="Arial"/>
                    <a:cs typeface="Arial"/>
                  </a:rPr>
                  <a:t>углубленном</a:t>
                </a:r>
                <a:r>
                  <a:rPr sz="1270" b="1" spc="41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уровне</a:t>
                </a:r>
                <a:r>
                  <a:rPr sz="1270" b="1" spc="41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(родной</a:t>
                </a:r>
                <a:r>
                  <a:rPr sz="1270" b="1" spc="9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язык,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родная</a:t>
                </a:r>
                <a:r>
                  <a:rPr sz="1270" b="1" spc="5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литература,</a:t>
                </a:r>
                <a:r>
                  <a:rPr sz="1270" b="1" spc="54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второй</a:t>
                </a:r>
                <a:r>
                  <a:rPr sz="1270" b="1" spc="32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иностранный</a:t>
                </a:r>
                <a:r>
                  <a:rPr sz="1270" b="1" spc="-18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язык</a:t>
                </a:r>
                <a:r>
                  <a:rPr sz="1270" b="1" spc="27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–</a:t>
                </a:r>
                <a:r>
                  <a:rPr sz="1270" b="1" spc="-5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dirty="0">
                    <a:solidFill>
                      <a:srgbClr val="30356D"/>
                    </a:solidFill>
                    <a:latin typeface="Arial"/>
                    <a:cs typeface="Arial"/>
                  </a:rPr>
                  <a:t>по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14" dirty="0">
                    <a:solidFill>
                      <a:srgbClr val="30356D"/>
                    </a:solidFill>
                    <a:latin typeface="Arial"/>
                    <a:cs typeface="Arial"/>
                  </a:rPr>
                  <a:t>заявлению </a:t>
                </a:r>
                <a:r>
                  <a:rPr sz="1270" b="1" spc="-340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обучающихся,</a:t>
                </a:r>
                <a:r>
                  <a:rPr sz="1270" b="1" spc="23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родителей</a:t>
                </a:r>
                <a:r>
                  <a:rPr sz="1270" b="1" spc="14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несовершеннолетних</a:t>
                </a:r>
                <a:r>
                  <a:rPr sz="1270" b="1" spc="5" dirty="0">
                    <a:solidFill>
                      <a:srgbClr val="30356D"/>
                    </a:solidFill>
                    <a:latin typeface="Arial"/>
                    <a:cs typeface="Arial"/>
                  </a:rPr>
                  <a:t> </a:t>
                </a:r>
                <a:r>
                  <a:rPr sz="1270" b="1" spc="-9" dirty="0">
                    <a:solidFill>
                      <a:srgbClr val="30356D"/>
                    </a:solidFill>
                    <a:latin typeface="Arial"/>
                    <a:cs typeface="Arial"/>
                  </a:rPr>
                  <a:t>обучающихся)</a:t>
                </a:r>
                <a:endParaRPr sz="1270">
                  <a:latin typeface="Arial"/>
                  <a:cs typeface="Arial"/>
                </a:endParaRPr>
              </a:p>
            </p:txBody>
          </p:sp>
        </p:grpSp>
        <p:sp>
          <p:nvSpPr>
            <p:cNvPr id="49" name="object 34"/>
            <p:cNvSpPr txBox="1"/>
            <p:nvPr/>
          </p:nvSpPr>
          <p:spPr>
            <a:xfrm>
              <a:off x="454753" y="2759272"/>
              <a:ext cx="175442" cy="46799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ru-RU" sz="2900" dirty="0" smtClean="0">
                  <a:solidFill>
                    <a:srgbClr val="FFFFFF"/>
                  </a:solidFill>
                  <a:latin typeface="Microsoft Sans Serif"/>
                  <a:cs typeface="Microsoft Sans Serif"/>
                </a:rPr>
                <a:t>2</a:t>
              </a:r>
              <a:endParaRPr sz="2900" dirty="0">
                <a:latin typeface="Microsoft Sans Serif"/>
                <a:cs typeface="Microsoft Sans Serif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5425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95400" y="1268760"/>
            <a:ext cx="10774338" cy="1005313"/>
          </a:xfrm>
          <a:prstGeom prst="rect">
            <a:avLst/>
          </a:prstGeom>
        </p:spPr>
        <p:txBody>
          <a:bodyPr vert="horz" wrap="square" lIns="0" tIns="8038" rIns="0" bIns="0" rtlCol="0" anchor="ctr">
            <a:spAutoFit/>
          </a:bodyPr>
          <a:lstStyle/>
          <a:p>
            <a:pPr marL="8461" algn="ctr">
              <a:spcBef>
                <a:spcPts val="63"/>
              </a:spcBef>
            </a:pPr>
            <a:r>
              <a:rPr lang="ru-RU" sz="1800" dirty="0" smtClean="0"/>
              <a:t>Письмо </a:t>
            </a:r>
            <a:r>
              <a:rPr lang="ru-RU" sz="1800" dirty="0"/>
              <a:t>ФГБНУ «Институт стратегии развития образования Российской академии образования» от 08.09.2022 № 01-09/505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«</a:t>
            </a:r>
            <a:r>
              <a:rPr lang="ru-RU" sz="1800" dirty="0"/>
              <a:t>О проведении 2-го этапа мониторинга реализации обновленных ФГОС НОО, ООО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 </a:t>
            </a:r>
            <a:r>
              <a:rPr lang="ru-RU" sz="1800" dirty="0"/>
              <a:t>общеобразовательных организациях субъектов РФ в 2022 году» </a:t>
            </a:r>
            <a:endParaRPr sz="1800" b="0" kern="0" dirty="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4224" y="5162944"/>
            <a:ext cx="3678989" cy="478737"/>
          </a:xfrm>
          <a:prstGeom prst="rect">
            <a:avLst/>
          </a:prstGeom>
        </p:spPr>
        <p:txBody>
          <a:bodyPr vert="horz" wrap="square" lIns="0" tIns="42307" rIns="0" bIns="0" rtlCol="0">
            <a:spAutoFit/>
          </a:bodyPr>
          <a:lstStyle/>
          <a:p>
            <a:pPr marL="402324" marR="3384" indent="-394286">
              <a:lnSpc>
                <a:spcPts val="1666"/>
              </a:lnSpc>
              <a:spcBef>
                <a:spcPts val="333"/>
              </a:spcBef>
            </a:pPr>
            <a:r>
              <a:rPr sz="1599" spc="170" dirty="0">
                <a:solidFill>
                  <a:schemeClr val="bg1"/>
                </a:solidFill>
                <a:latin typeface="Tahoma"/>
                <a:cs typeface="Tahoma"/>
              </a:rPr>
              <a:t>ДАНН</a:t>
            </a:r>
            <a:r>
              <a:rPr sz="1599" spc="170" dirty="0">
                <a:solidFill>
                  <a:schemeClr val="bg1"/>
                </a:solidFill>
                <a:latin typeface="Yu Gothic UI"/>
                <a:cs typeface="Yu Gothic UI"/>
              </a:rPr>
              <a:t>Ы</a:t>
            </a:r>
            <a:r>
              <a:rPr sz="1599" spc="170" dirty="0">
                <a:solidFill>
                  <a:schemeClr val="bg1"/>
                </a:solidFill>
                <a:latin typeface="Tahoma"/>
                <a:cs typeface="Tahoma"/>
              </a:rPr>
              <a:t>Е</a:t>
            </a:r>
            <a:r>
              <a:rPr sz="1599" spc="-103" dirty="0">
                <a:solidFill>
                  <a:schemeClr val="bg1"/>
                </a:solidFill>
                <a:latin typeface="Tahoma"/>
                <a:cs typeface="Tahoma"/>
              </a:rPr>
              <a:t> </a:t>
            </a:r>
            <a:r>
              <a:rPr sz="1599" spc="163" dirty="0">
                <a:solidFill>
                  <a:schemeClr val="bg1"/>
                </a:solidFill>
                <a:latin typeface="Tahoma"/>
                <a:cs typeface="Tahoma"/>
              </a:rPr>
              <a:t>ПРЕДОСТАВЛЯ</a:t>
            </a:r>
            <a:r>
              <a:rPr sz="1599" spc="163" dirty="0">
                <a:solidFill>
                  <a:schemeClr val="bg1"/>
                </a:solidFill>
                <a:latin typeface="Times New Roman"/>
                <a:cs typeface="Times New Roman"/>
              </a:rPr>
              <a:t>Ю</a:t>
            </a:r>
            <a:r>
              <a:rPr sz="1599" spc="163" dirty="0">
                <a:solidFill>
                  <a:schemeClr val="bg1"/>
                </a:solidFill>
                <a:latin typeface="Tahoma"/>
                <a:cs typeface="Tahoma"/>
              </a:rPr>
              <a:t>ТСЯ</a:t>
            </a:r>
            <a:r>
              <a:rPr sz="1599" spc="-107" dirty="0">
                <a:solidFill>
                  <a:schemeClr val="bg1"/>
                </a:solidFill>
                <a:latin typeface="Tahoma"/>
                <a:cs typeface="Tahoma"/>
              </a:rPr>
              <a:t> </a:t>
            </a:r>
            <a:r>
              <a:rPr sz="1599" spc="233" dirty="0">
                <a:solidFill>
                  <a:schemeClr val="bg1"/>
                </a:solidFill>
                <a:latin typeface="Tahoma"/>
                <a:cs typeface="Tahoma"/>
              </a:rPr>
              <a:t>ПО </a:t>
            </a:r>
            <a:r>
              <a:rPr sz="1599" spc="-490" dirty="0">
                <a:solidFill>
                  <a:schemeClr val="bg1"/>
                </a:solidFill>
                <a:latin typeface="Tahoma"/>
                <a:cs typeface="Tahoma"/>
              </a:rPr>
              <a:t> </a:t>
            </a:r>
            <a:r>
              <a:rPr sz="1599" spc="167" dirty="0">
                <a:solidFill>
                  <a:schemeClr val="bg1"/>
                </a:solidFill>
                <a:latin typeface="Tahoma"/>
                <a:cs typeface="Tahoma"/>
              </a:rPr>
              <a:t>СОСТОЯНИ</a:t>
            </a:r>
            <a:r>
              <a:rPr sz="1599" spc="167" dirty="0">
                <a:solidFill>
                  <a:schemeClr val="bg1"/>
                </a:solidFill>
                <a:latin typeface="Times New Roman"/>
                <a:cs typeface="Times New Roman"/>
              </a:rPr>
              <a:t>Ю</a:t>
            </a:r>
            <a:r>
              <a:rPr sz="1599" spc="-4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599" spc="229" dirty="0">
                <a:solidFill>
                  <a:schemeClr val="bg1"/>
                </a:solidFill>
                <a:latin typeface="Tahoma"/>
                <a:cs typeface="Tahoma"/>
              </a:rPr>
              <a:t>НА</a:t>
            </a:r>
            <a:r>
              <a:rPr sz="1599" spc="-87" dirty="0">
                <a:solidFill>
                  <a:schemeClr val="bg1"/>
                </a:solidFill>
                <a:latin typeface="Tahoma"/>
                <a:cs typeface="Tahoma"/>
              </a:rPr>
              <a:t> </a:t>
            </a:r>
            <a:r>
              <a:rPr sz="1599" spc="-6" dirty="0">
                <a:solidFill>
                  <a:schemeClr val="bg1"/>
                </a:solidFill>
                <a:latin typeface="Tahoma"/>
                <a:cs typeface="Tahoma"/>
              </a:rPr>
              <a:t>25.10.2022</a:t>
            </a:r>
            <a:endParaRPr sz="1599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96637" y="5221486"/>
            <a:ext cx="4104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ДАННЫЕ ПРЕДОСТАВЛЯЮТСЯ ПО </a:t>
            </a:r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ИТОГАМ </a:t>
            </a:r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2021-2022 УЧ. ГОДА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95400" y="2636912"/>
            <a:ext cx="4608512" cy="36724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rgbClr val="000066"/>
                </a:solidFill>
              </a:rPr>
              <a:t>данные предоставляются по состоянию на 25.10.2022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528049" y="2636912"/>
            <a:ext cx="4941690" cy="36724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>
              <a:solidFill>
                <a:srgbClr val="000066"/>
              </a:solidFill>
            </a:endParaRPr>
          </a:p>
          <a:p>
            <a:pPr algn="ctr"/>
            <a:r>
              <a:rPr lang="ru-RU" dirty="0" smtClean="0">
                <a:solidFill>
                  <a:srgbClr val="000066"/>
                </a:solidFill>
              </a:rPr>
              <a:t>данные предоставляются по итогам 2021-2022 учебного года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55440" y="2996952"/>
            <a:ext cx="3797773" cy="14401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66"/>
                </a:solidFill>
              </a:rPr>
              <a:t>Форма мониторинга реализации обновленных ФГОС НОО, ФГОС ООО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149978" y="2996952"/>
            <a:ext cx="3797773" cy="14401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66"/>
                </a:solidFill>
              </a:rPr>
              <a:t>Форма мониторинга деятельности 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</a:rPr>
              <a:t>по формированию функциональной грамотности</a:t>
            </a:r>
            <a:endParaRPr lang="ru-RU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514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309981" y="1288800"/>
            <a:ext cx="5463050" cy="1061270"/>
            <a:chOff x="761924" y="799470"/>
            <a:chExt cx="5042198" cy="1061270"/>
          </a:xfrm>
        </p:grpSpPr>
        <p:sp>
          <p:nvSpPr>
            <p:cNvPr id="2" name="object 2"/>
            <p:cNvSpPr txBox="1"/>
            <p:nvPr/>
          </p:nvSpPr>
          <p:spPr>
            <a:xfrm>
              <a:off x="761924" y="799470"/>
              <a:ext cx="5042198" cy="898103"/>
            </a:xfrm>
            <a:prstGeom prst="rect">
              <a:avLst/>
            </a:prstGeom>
          </p:spPr>
          <p:txBody>
            <a:bodyPr vert="horz" wrap="square" lIns="0" tIns="10577" rIns="0" bIns="0" rtlCol="0">
              <a:spAutoFit/>
            </a:bodyPr>
            <a:lstStyle/>
            <a:p>
              <a:pPr marL="8461" algn="ctr">
                <a:spcBef>
                  <a:spcPts val="83"/>
                </a:spcBef>
              </a:pPr>
              <a:r>
                <a:rPr sz="1400" spc="87" dirty="0" err="1" smtClean="0">
                  <a:solidFill>
                    <a:srgbClr val="002060"/>
                  </a:solidFill>
                  <a:latin typeface="+mj-lt"/>
                  <a:cs typeface="Trebuchet MS"/>
                </a:rPr>
                <a:t>Направления</a:t>
              </a:r>
              <a:r>
                <a:rPr lang="ru-RU" sz="1400" dirty="0">
                  <a:solidFill>
                    <a:srgbClr val="002060"/>
                  </a:solidFill>
                  <a:latin typeface="+mj-lt"/>
                  <a:cs typeface="Trebuchet MS"/>
                </a:rPr>
                <a:t> </a:t>
              </a:r>
              <a:r>
                <a:rPr sz="1400" spc="193" dirty="0" err="1" smtClean="0">
                  <a:solidFill>
                    <a:srgbClr val="002060"/>
                  </a:solidFill>
                  <a:latin typeface="+mj-lt"/>
                  <a:cs typeface="Tahoma"/>
                </a:rPr>
                <a:t>мониторинга</a:t>
              </a:r>
              <a:r>
                <a:rPr sz="1400" spc="193" dirty="0" smtClean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400" spc="197" dirty="0" err="1">
                  <a:solidFill>
                    <a:srgbClr val="002060"/>
                  </a:solidFill>
                  <a:latin typeface="+mj-lt"/>
                  <a:cs typeface="Tahoma"/>
                </a:rPr>
                <a:t>реализации</a:t>
              </a:r>
              <a:r>
                <a:rPr sz="1400" spc="197" dirty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400" spc="199" dirty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endParaRPr lang="ru-RU" sz="1400" spc="199" dirty="0" smtClean="0">
                <a:solidFill>
                  <a:srgbClr val="002060"/>
                </a:solidFill>
                <a:latin typeface="+mj-lt"/>
                <a:cs typeface="Tahoma"/>
              </a:endParaRPr>
            </a:p>
            <a:p>
              <a:pPr marL="8461" algn="ctr">
                <a:spcBef>
                  <a:spcPts val="83"/>
                </a:spcBef>
              </a:pPr>
              <a:r>
                <a:rPr sz="1400" spc="183" dirty="0" err="1" smtClean="0">
                  <a:solidFill>
                    <a:srgbClr val="002060"/>
                  </a:solidFill>
                  <a:latin typeface="+mj-lt"/>
                  <a:cs typeface="Tahoma"/>
                </a:rPr>
                <a:t>обновленных</a:t>
              </a:r>
              <a:r>
                <a:rPr sz="1400" spc="183" dirty="0" smtClean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400" spc="247" dirty="0">
                  <a:solidFill>
                    <a:srgbClr val="002060"/>
                  </a:solidFill>
                  <a:latin typeface="+mj-lt"/>
                  <a:cs typeface="Tahoma"/>
                </a:rPr>
                <a:t>ФГОС </a:t>
              </a:r>
              <a:r>
                <a:rPr sz="1400" spc="170" dirty="0">
                  <a:solidFill>
                    <a:srgbClr val="002060"/>
                  </a:solidFill>
                  <a:latin typeface="+mj-lt"/>
                  <a:cs typeface="Tahoma"/>
                </a:rPr>
                <a:t>НОО, </a:t>
              </a:r>
              <a:r>
                <a:rPr sz="1400" spc="287" dirty="0">
                  <a:solidFill>
                    <a:srgbClr val="002060"/>
                  </a:solidFill>
                  <a:latin typeface="+mj-lt"/>
                  <a:cs typeface="Tahoma"/>
                </a:rPr>
                <a:t>ООО </a:t>
              </a:r>
              <a:endParaRPr lang="ru-RU" sz="1400" spc="287" dirty="0" smtClean="0">
                <a:solidFill>
                  <a:srgbClr val="002060"/>
                </a:solidFill>
                <a:latin typeface="+mj-lt"/>
                <a:cs typeface="Tahoma"/>
              </a:endParaRPr>
            </a:p>
            <a:p>
              <a:pPr marL="8461" algn="ctr">
                <a:spcBef>
                  <a:spcPts val="83"/>
                </a:spcBef>
              </a:pPr>
              <a:r>
                <a:rPr sz="1400" spc="167" dirty="0" smtClean="0">
                  <a:solidFill>
                    <a:srgbClr val="002060"/>
                  </a:solidFill>
                  <a:latin typeface="+mj-lt"/>
                  <a:cs typeface="Tahoma"/>
                </a:rPr>
                <a:t>в </a:t>
              </a:r>
              <a:r>
                <a:rPr sz="1400" spc="170" dirty="0" smtClean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400" spc="219" dirty="0">
                  <a:solidFill>
                    <a:srgbClr val="002060"/>
                  </a:solidFill>
                  <a:latin typeface="+mj-lt"/>
                  <a:cs typeface="Tahoma"/>
                </a:rPr>
                <a:t>общеоб</a:t>
              </a:r>
              <a:r>
                <a:rPr sz="1400" spc="213" dirty="0">
                  <a:solidFill>
                    <a:srgbClr val="002060"/>
                  </a:solidFill>
                  <a:latin typeface="+mj-lt"/>
                  <a:cs typeface="Tahoma"/>
                </a:rPr>
                <a:t>р</a:t>
              </a:r>
              <a:r>
                <a:rPr sz="1400" spc="143" dirty="0">
                  <a:solidFill>
                    <a:srgbClr val="002060"/>
                  </a:solidFill>
                  <a:latin typeface="+mj-lt"/>
                  <a:cs typeface="Tahoma"/>
                </a:rPr>
                <a:t>а</a:t>
              </a:r>
              <a:r>
                <a:rPr sz="1400" spc="127" dirty="0">
                  <a:solidFill>
                    <a:srgbClr val="002060"/>
                  </a:solidFill>
                  <a:latin typeface="+mj-lt"/>
                  <a:cs typeface="Tahoma"/>
                </a:rPr>
                <a:t>з</a:t>
              </a:r>
              <a:r>
                <a:rPr sz="1400" spc="133" dirty="0">
                  <a:solidFill>
                    <a:srgbClr val="002060"/>
                  </a:solidFill>
                  <a:latin typeface="+mj-lt"/>
                  <a:cs typeface="Tahoma"/>
                </a:rPr>
                <a:t>овател</a:t>
              </a:r>
              <a:r>
                <a:rPr sz="1400" spc="130" dirty="0">
                  <a:solidFill>
                    <a:srgbClr val="002060"/>
                  </a:solidFill>
                  <a:latin typeface="+mj-lt"/>
                  <a:cs typeface="Tahoma"/>
                </a:rPr>
                <a:t>ь</a:t>
              </a:r>
              <a:r>
                <a:rPr sz="1400" spc="157" dirty="0">
                  <a:solidFill>
                    <a:srgbClr val="002060"/>
                  </a:solidFill>
                  <a:latin typeface="+mj-lt"/>
                  <a:cs typeface="Tahoma"/>
                </a:rPr>
                <a:t>ных</a:t>
              </a:r>
              <a:r>
                <a:rPr sz="1400" spc="-127" dirty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400" spc="170" dirty="0">
                  <a:solidFill>
                    <a:srgbClr val="002060"/>
                  </a:solidFill>
                  <a:latin typeface="+mj-lt"/>
                  <a:cs typeface="Tahoma"/>
                </a:rPr>
                <a:t>орг</a:t>
              </a:r>
              <a:r>
                <a:rPr sz="1400" spc="180" dirty="0">
                  <a:solidFill>
                    <a:srgbClr val="002060"/>
                  </a:solidFill>
                  <a:latin typeface="+mj-lt"/>
                  <a:cs typeface="Tahoma"/>
                </a:rPr>
                <a:t>а</a:t>
              </a:r>
              <a:r>
                <a:rPr sz="1400" spc="183" dirty="0">
                  <a:solidFill>
                    <a:srgbClr val="002060"/>
                  </a:solidFill>
                  <a:latin typeface="+mj-lt"/>
                  <a:cs typeface="Tahoma"/>
                </a:rPr>
                <a:t>низ</a:t>
              </a:r>
              <a:r>
                <a:rPr sz="1400" spc="187" dirty="0">
                  <a:solidFill>
                    <a:srgbClr val="002060"/>
                  </a:solidFill>
                  <a:latin typeface="+mj-lt"/>
                  <a:cs typeface="Tahoma"/>
                </a:rPr>
                <a:t>а</a:t>
              </a:r>
              <a:r>
                <a:rPr sz="1400" spc="147" dirty="0">
                  <a:solidFill>
                    <a:srgbClr val="002060"/>
                  </a:solidFill>
                  <a:latin typeface="+mj-lt"/>
                  <a:cs typeface="Tahoma"/>
                </a:rPr>
                <a:t>циях  </a:t>
              </a:r>
              <a:r>
                <a:rPr sz="1400" spc="140" dirty="0">
                  <a:solidFill>
                    <a:srgbClr val="002060"/>
                  </a:solidFill>
                  <a:latin typeface="+mj-lt"/>
                  <a:cs typeface="Tahoma"/>
                </a:rPr>
                <a:t>суб</a:t>
              </a:r>
              <a:r>
                <a:rPr sz="1400" spc="140" dirty="0">
                  <a:solidFill>
                    <a:srgbClr val="002060"/>
                  </a:solidFill>
                  <a:latin typeface="+mj-lt"/>
                  <a:cs typeface="Yu Gothic UI"/>
                </a:rPr>
                <a:t>ъ</a:t>
              </a:r>
              <a:r>
                <a:rPr sz="1400" spc="140" dirty="0">
                  <a:solidFill>
                    <a:srgbClr val="002060"/>
                  </a:solidFill>
                  <a:latin typeface="+mj-lt"/>
                  <a:cs typeface="Tahoma"/>
                </a:rPr>
                <a:t>ектов</a:t>
              </a:r>
              <a:r>
                <a:rPr sz="1400" spc="-117" dirty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400" spc="326" dirty="0">
                  <a:solidFill>
                    <a:srgbClr val="002060"/>
                  </a:solidFill>
                  <a:latin typeface="+mj-lt"/>
                  <a:cs typeface="Tahoma"/>
                </a:rPr>
                <a:t>РФ</a:t>
              </a:r>
              <a:endParaRPr sz="1400" dirty="0">
                <a:solidFill>
                  <a:srgbClr val="002060"/>
                </a:solidFill>
                <a:latin typeface="+mj-lt"/>
                <a:cs typeface="Tahoma"/>
              </a:endParaRPr>
            </a:p>
          </p:txBody>
        </p:sp>
        <p:sp>
          <p:nvSpPr>
            <p:cNvPr id="3" name="object 3"/>
            <p:cNvSpPr txBox="1"/>
            <p:nvPr/>
          </p:nvSpPr>
          <p:spPr>
            <a:xfrm>
              <a:off x="1197269" y="1655861"/>
              <a:ext cx="4413372" cy="204879"/>
            </a:xfrm>
            <a:prstGeom prst="rect">
              <a:avLst/>
            </a:prstGeom>
          </p:spPr>
          <p:txBody>
            <a:bodyPr vert="horz" wrap="square" lIns="0" tIns="8461" rIns="0" bIns="0" rtlCol="0">
              <a:spAutoFit/>
            </a:bodyPr>
            <a:lstStyle/>
            <a:p>
              <a:pPr marL="8461" marR="3384">
                <a:lnSpc>
                  <a:spcPct val="116100"/>
                </a:lnSpc>
                <a:spcBef>
                  <a:spcPts val="66"/>
                </a:spcBef>
              </a:pPr>
              <a:r>
                <a:rPr sz="1100" spc="103" dirty="0" smtClean="0">
                  <a:solidFill>
                    <a:srgbClr val="002060"/>
                  </a:solidFill>
                  <a:latin typeface="+mj-lt"/>
                  <a:cs typeface="Tahoma"/>
                </a:rPr>
                <a:t>*</a:t>
              </a:r>
              <a:r>
                <a:rPr lang="ru-RU" sz="1100" spc="103" dirty="0" smtClean="0">
                  <a:solidFill>
                    <a:srgbClr val="002060"/>
                  </a:solidFill>
                  <a:latin typeface="+mj-lt"/>
                  <a:cs typeface="Tahoma"/>
                </a:rPr>
                <a:t>данные</a:t>
              </a:r>
              <a:r>
                <a:rPr sz="1100" spc="-97" dirty="0" smtClean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lang="ru-RU" sz="1100" spc="147" dirty="0" smtClean="0">
                  <a:solidFill>
                    <a:srgbClr val="002060"/>
                  </a:solidFill>
                  <a:latin typeface="+mj-lt"/>
                  <a:cs typeface="Tahoma"/>
                </a:rPr>
                <a:t>предоставляются по </a:t>
              </a:r>
              <a:r>
                <a:rPr lang="ru-RU" sz="1100" spc="163" dirty="0" smtClean="0">
                  <a:solidFill>
                    <a:srgbClr val="002060"/>
                  </a:solidFill>
                  <a:latin typeface="+mj-lt"/>
                  <a:cs typeface="Tahoma"/>
                </a:rPr>
                <a:t>состоянию </a:t>
              </a:r>
              <a:r>
                <a:rPr sz="1100" spc="-573" dirty="0" smtClean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100" spc="157" dirty="0" err="1" smtClean="0">
                  <a:solidFill>
                    <a:srgbClr val="002060"/>
                  </a:solidFill>
                  <a:latin typeface="+mj-lt"/>
                  <a:cs typeface="Tahoma"/>
                </a:rPr>
                <a:t>на</a:t>
              </a:r>
              <a:r>
                <a:rPr lang="ru-RU" sz="1100" spc="157" dirty="0" smtClean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100" spc="-100" dirty="0" smtClean="0">
                  <a:solidFill>
                    <a:srgbClr val="002060"/>
                  </a:solidFill>
                  <a:latin typeface="+mj-lt"/>
                  <a:cs typeface="Tahoma"/>
                </a:rPr>
                <a:t> </a:t>
              </a:r>
              <a:r>
                <a:rPr sz="1100" spc="-10" dirty="0" smtClean="0">
                  <a:solidFill>
                    <a:srgbClr val="002060"/>
                  </a:solidFill>
                  <a:latin typeface="+mj-lt"/>
                  <a:cs typeface="Tahoma"/>
                </a:rPr>
                <a:t>25.10.2022</a:t>
              </a:r>
              <a:endParaRPr sz="1100" dirty="0">
                <a:solidFill>
                  <a:srgbClr val="002060"/>
                </a:solidFill>
                <a:latin typeface="+mj-lt"/>
                <a:cs typeface="Tahoma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66006" y="2420888"/>
            <a:ext cx="4795821" cy="4032448"/>
            <a:chOff x="6749552" y="687528"/>
            <a:chExt cx="4941252" cy="5483199"/>
          </a:xfrm>
        </p:grpSpPr>
        <p:sp>
          <p:nvSpPr>
            <p:cNvPr id="7" name="object 7"/>
            <p:cNvSpPr/>
            <p:nvPr/>
          </p:nvSpPr>
          <p:spPr>
            <a:xfrm>
              <a:off x="6797614" y="687528"/>
              <a:ext cx="4893189" cy="966707"/>
            </a:xfrm>
            <a:custGeom>
              <a:avLst/>
              <a:gdLst/>
              <a:ahLst/>
              <a:cxnLst/>
              <a:rect l="l" t="t" r="r" b="b"/>
              <a:pathLst>
                <a:path w="7344409" h="1450975">
                  <a:moveTo>
                    <a:pt x="7059676" y="0"/>
                  </a:moveTo>
                  <a:lnTo>
                    <a:pt x="284352" y="0"/>
                  </a:lnTo>
                  <a:lnTo>
                    <a:pt x="238308" y="3585"/>
                  </a:lnTo>
                  <a:lnTo>
                    <a:pt x="194600" y="13964"/>
                  </a:lnTo>
                  <a:lnTo>
                    <a:pt x="153820" y="30569"/>
                  </a:lnTo>
                  <a:lnTo>
                    <a:pt x="116558" y="52832"/>
                  </a:lnTo>
                  <a:lnTo>
                    <a:pt x="83407" y="80184"/>
                  </a:lnTo>
                  <a:lnTo>
                    <a:pt x="54957" y="112059"/>
                  </a:lnTo>
                  <a:lnTo>
                    <a:pt x="31800" y="147889"/>
                  </a:lnTo>
                  <a:lnTo>
                    <a:pt x="14527" y="187106"/>
                  </a:lnTo>
                  <a:lnTo>
                    <a:pt x="3730" y="229142"/>
                  </a:lnTo>
                  <a:lnTo>
                    <a:pt x="0" y="273430"/>
                  </a:lnTo>
                  <a:lnTo>
                    <a:pt x="0" y="1177163"/>
                  </a:lnTo>
                  <a:lnTo>
                    <a:pt x="3730" y="1221420"/>
                  </a:lnTo>
                  <a:lnTo>
                    <a:pt x="14527" y="1263438"/>
                  </a:lnTo>
                  <a:lnTo>
                    <a:pt x="31800" y="1302648"/>
                  </a:lnTo>
                  <a:lnTo>
                    <a:pt x="54957" y="1338479"/>
                  </a:lnTo>
                  <a:lnTo>
                    <a:pt x="83407" y="1370361"/>
                  </a:lnTo>
                  <a:lnTo>
                    <a:pt x="116558" y="1397725"/>
                  </a:lnTo>
                  <a:lnTo>
                    <a:pt x="153820" y="1420000"/>
                  </a:lnTo>
                  <a:lnTo>
                    <a:pt x="194600" y="1436616"/>
                  </a:lnTo>
                  <a:lnTo>
                    <a:pt x="238308" y="1447004"/>
                  </a:lnTo>
                  <a:lnTo>
                    <a:pt x="284352" y="1450594"/>
                  </a:lnTo>
                  <a:lnTo>
                    <a:pt x="7059676" y="1450594"/>
                  </a:lnTo>
                  <a:lnTo>
                    <a:pt x="7105720" y="1447004"/>
                  </a:lnTo>
                  <a:lnTo>
                    <a:pt x="7149428" y="1436616"/>
                  </a:lnTo>
                  <a:lnTo>
                    <a:pt x="7190208" y="1420000"/>
                  </a:lnTo>
                  <a:lnTo>
                    <a:pt x="7227470" y="1397725"/>
                  </a:lnTo>
                  <a:lnTo>
                    <a:pt x="7260621" y="1370361"/>
                  </a:lnTo>
                  <a:lnTo>
                    <a:pt x="7289071" y="1338479"/>
                  </a:lnTo>
                  <a:lnTo>
                    <a:pt x="7312228" y="1302648"/>
                  </a:lnTo>
                  <a:lnTo>
                    <a:pt x="7329501" y="1263438"/>
                  </a:lnTo>
                  <a:lnTo>
                    <a:pt x="7340298" y="1221420"/>
                  </a:lnTo>
                  <a:lnTo>
                    <a:pt x="7344029" y="1177163"/>
                  </a:lnTo>
                  <a:lnTo>
                    <a:pt x="7344029" y="273430"/>
                  </a:lnTo>
                  <a:lnTo>
                    <a:pt x="7340298" y="229142"/>
                  </a:lnTo>
                  <a:lnTo>
                    <a:pt x="7329501" y="187106"/>
                  </a:lnTo>
                  <a:lnTo>
                    <a:pt x="7312228" y="147889"/>
                  </a:lnTo>
                  <a:lnTo>
                    <a:pt x="7289071" y="112059"/>
                  </a:lnTo>
                  <a:lnTo>
                    <a:pt x="7260621" y="80184"/>
                  </a:lnTo>
                  <a:lnTo>
                    <a:pt x="7227470" y="52831"/>
                  </a:lnTo>
                  <a:lnTo>
                    <a:pt x="7190208" y="30569"/>
                  </a:lnTo>
                  <a:lnTo>
                    <a:pt x="7149428" y="13964"/>
                  </a:lnTo>
                  <a:lnTo>
                    <a:pt x="7105720" y="3585"/>
                  </a:lnTo>
                  <a:lnTo>
                    <a:pt x="7059676" y="0"/>
                  </a:lnTo>
                  <a:close/>
                </a:path>
              </a:pathLst>
            </a:custGeom>
            <a:solidFill>
              <a:srgbClr val="4045BC"/>
            </a:solidFill>
          </p:spPr>
          <p:txBody>
            <a:bodyPr wrap="square" lIns="0" tIns="0" rIns="0" bIns="0" rtlCol="0"/>
            <a:lstStyle/>
            <a:p>
              <a:endParaRPr sz="1199">
                <a:latin typeface="+mj-lt"/>
              </a:endParaRPr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7394308" y="857787"/>
              <a:ext cx="3285959" cy="1161199"/>
            </a:xfrm>
            <a:prstGeom prst="rect">
              <a:avLst/>
            </a:prstGeom>
          </p:spPr>
          <p:txBody>
            <a:bodyPr vert="horz" wrap="square" lIns="0" tIns="8461" rIns="0" bIns="0" rtlCol="0">
              <a:spAutoFit/>
            </a:bodyPr>
            <a:lstStyle/>
            <a:p>
              <a:pPr marL="8461" marR="3384">
                <a:lnSpc>
                  <a:spcPct val="125000"/>
                </a:lnSpc>
                <a:spcBef>
                  <a:spcPts val="66"/>
                </a:spcBef>
              </a:pPr>
              <a:r>
                <a:rPr sz="1465" spc="177" dirty="0">
                  <a:solidFill>
                    <a:srgbClr val="F3F7F8"/>
                  </a:solidFill>
                  <a:latin typeface="+mj-lt"/>
                  <a:cs typeface="Tahoma"/>
                </a:rPr>
                <a:t>Общие </a:t>
              </a:r>
              <a:r>
                <a:rPr sz="1465" spc="136" dirty="0">
                  <a:solidFill>
                    <a:srgbClr val="F3F7F8"/>
                  </a:solidFill>
                  <a:latin typeface="+mj-lt"/>
                  <a:cs typeface="Tahoma"/>
                </a:rPr>
                <a:t>сведения </a:t>
              </a:r>
              <a:r>
                <a:rPr sz="1465" spc="133" dirty="0">
                  <a:solidFill>
                    <a:srgbClr val="F3F7F8"/>
                  </a:solidFill>
                  <a:latin typeface="+mj-lt"/>
                  <a:cs typeface="Tahoma"/>
                </a:rPr>
                <a:t>о </a:t>
              </a:r>
              <a:r>
                <a:rPr sz="1465" spc="130" dirty="0">
                  <a:solidFill>
                    <a:srgbClr val="F3F7F8"/>
                  </a:solidFill>
                  <a:latin typeface="+mj-lt"/>
                  <a:cs typeface="Tahoma"/>
                </a:rPr>
                <a:t>переходе </a:t>
              </a:r>
              <a:r>
                <a:rPr sz="1465" spc="133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40" dirty="0">
                  <a:solidFill>
                    <a:srgbClr val="F3F7F8"/>
                  </a:solidFill>
                  <a:latin typeface="+mj-lt"/>
                  <a:cs typeface="Tahoma"/>
                </a:rPr>
                <a:t>организаций</a:t>
              </a:r>
              <a:r>
                <a:rPr sz="1465" spc="-76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20" dirty="0">
                  <a:solidFill>
                    <a:srgbClr val="F3F7F8"/>
                  </a:solidFill>
                  <a:latin typeface="+mj-lt"/>
                  <a:cs typeface="Tahoma"/>
                </a:rPr>
                <a:t>на</a:t>
              </a:r>
              <a:r>
                <a:rPr sz="1465" spc="-76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77" dirty="0">
                  <a:solidFill>
                    <a:srgbClr val="F3F7F8"/>
                  </a:solidFill>
                  <a:latin typeface="+mj-lt"/>
                  <a:cs typeface="Tahoma"/>
                </a:rPr>
                <a:t>ФГОС</a:t>
              </a:r>
              <a:r>
                <a:rPr sz="1465" spc="-80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23" dirty="0">
                  <a:solidFill>
                    <a:srgbClr val="F3F7F8"/>
                  </a:solidFill>
                  <a:latin typeface="+mj-lt"/>
                  <a:cs typeface="Tahoma"/>
                </a:rPr>
                <a:t>НОО,</a:t>
              </a:r>
              <a:r>
                <a:rPr sz="1465" spc="-83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207" dirty="0">
                  <a:solidFill>
                    <a:srgbClr val="F3F7F8"/>
                  </a:solidFill>
                  <a:latin typeface="+mj-lt"/>
                  <a:cs typeface="Tahoma"/>
                </a:rPr>
                <a:t>ООО</a:t>
              </a:r>
              <a:endParaRPr sz="1465" dirty="0">
                <a:latin typeface="+mj-lt"/>
                <a:cs typeface="Tahoma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6971749" y="978428"/>
              <a:ext cx="298685" cy="457762"/>
            </a:xfrm>
            <a:prstGeom prst="rect">
              <a:avLst/>
            </a:prstGeom>
          </p:spPr>
          <p:txBody>
            <a:bodyPr vert="horz" wrap="square" lIns="0" tIns="8461" rIns="0" bIns="0" rtlCol="0">
              <a:spAutoFit/>
            </a:bodyPr>
            <a:lstStyle/>
            <a:p>
              <a:pPr marL="8461">
                <a:spcBef>
                  <a:spcPts val="66"/>
                </a:spcBef>
              </a:pPr>
              <a:r>
                <a:rPr sz="2132" spc="-250" dirty="0">
                  <a:solidFill>
                    <a:srgbClr val="F3F7F8"/>
                  </a:solidFill>
                  <a:latin typeface="+mj-lt"/>
                  <a:cs typeface="Verdana"/>
                </a:rPr>
                <a:t>01</a:t>
              </a:r>
              <a:endParaRPr sz="2132">
                <a:latin typeface="+mj-lt"/>
                <a:cs typeface="Verdana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6797614" y="1816693"/>
              <a:ext cx="4893190" cy="1021230"/>
            </a:xfrm>
            <a:custGeom>
              <a:avLst/>
              <a:gdLst/>
              <a:ahLst/>
              <a:cxnLst/>
              <a:rect l="l" t="t" r="r" b="b"/>
              <a:pathLst>
                <a:path w="7344409" h="1450975">
                  <a:moveTo>
                    <a:pt x="7059676" y="0"/>
                  </a:moveTo>
                  <a:lnTo>
                    <a:pt x="284352" y="0"/>
                  </a:lnTo>
                  <a:lnTo>
                    <a:pt x="238308" y="3585"/>
                  </a:lnTo>
                  <a:lnTo>
                    <a:pt x="194600" y="13963"/>
                  </a:lnTo>
                  <a:lnTo>
                    <a:pt x="153820" y="30566"/>
                  </a:lnTo>
                  <a:lnTo>
                    <a:pt x="116558" y="52823"/>
                  </a:lnTo>
                  <a:lnTo>
                    <a:pt x="83407" y="80168"/>
                  </a:lnTo>
                  <a:lnTo>
                    <a:pt x="54957" y="112032"/>
                  </a:lnTo>
                  <a:lnTo>
                    <a:pt x="31800" y="147846"/>
                  </a:lnTo>
                  <a:lnTo>
                    <a:pt x="14527" y="187041"/>
                  </a:lnTo>
                  <a:lnTo>
                    <a:pt x="3730" y="229050"/>
                  </a:lnTo>
                  <a:lnTo>
                    <a:pt x="0" y="273303"/>
                  </a:lnTo>
                  <a:lnTo>
                    <a:pt x="0" y="1177162"/>
                  </a:lnTo>
                  <a:lnTo>
                    <a:pt x="3730" y="1221416"/>
                  </a:lnTo>
                  <a:lnTo>
                    <a:pt x="14527" y="1263425"/>
                  </a:lnTo>
                  <a:lnTo>
                    <a:pt x="31800" y="1302620"/>
                  </a:lnTo>
                  <a:lnTo>
                    <a:pt x="54957" y="1338434"/>
                  </a:lnTo>
                  <a:lnTo>
                    <a:pt x="83407" y="1370298"/>
                  </a:lnTo>
                  <a:lnTo>
                    <a:pt x="116558" y="1397643"/>
                  </a:lnTo>
                  <a:lnTo>
                    <a:pt x="153820" y="1419900"/>
                  </a:lnTo>
                  <a:lnTo>
                    <a:pt x="194600" y="1436503"/>
                  </a:lnTo>
                  <a:lnTo>
                    <a:pt x="238308" y="1446881"/>
                  </a:lnTo>
                  <a:lnTo>
                    <a:pt x="284352" y="1450466"/>
                  </a:lnTo>
                  <a:lnTo>
                    <a:pt x="7059676" y="1450466"/>
                  </a:lnTo>
                  <a:lnTo>
                    <a:pt x="7105720" y="1446881"/>
                  </a:lnTo>
                  <a:lnTo>
                    <a:pt x="7149428" y="1436503"/>
                  </a:lnTo>
                  <a:lnTo>
                    <a:pt x="7190208" y="1419900"/>
                  </a:lnTo>
                  <a:lnTo>
                    <a:pt x="7227470" y="1397643"/>
                  </a:lnTo>
                  <a:lnTo>
                    <a:pt x="7260621" y="1370298"/>
                  </a:lnTo>
                  <a:lnTo>
                    <a:pt x="7289071" y="1338434"/>
                  </a:lnTo>
                  <a:lnTo>
                    <a:pt x="7312228" y="1302620"/>
                  </a:lnTo>
                  <a:lnTo>
                    <a:pt x="7329501" y="1263425"/>
                  </a:lnTo>
                  <a:lnTo>
                    <a:pt x="7340298" y="1221416"/>
                  </a:lnTo>
                  <a:lnTo>
                    <a:pt x="7344029" y="1177162"/>
                  </a:lnTo>
                  <a:lnTo>
                    <a:pt x="7344029" y="273303"/>
                  </a:lnTo>
                  <a:lnTo>
                    <a:pt x="7340298" y="229050"/>
                  </a:lnTo>
                  <a:lnTo>
                    <a:pt x="7329501" y="187041"/>
                  </a:lnTo>
                  <a:lnTo>
                    <a:pt x="7312228" y="147846"/>
                  </a:lnTo>
                  <a:lnTo>
                    <a:pt x="7289071" y="112032"/>
                  </a:lnTo>
                  <a:lnTo>
                    <a:pt x="7260621" y="80168"/>
                  </a:lnTo>
                  <a:lnTo>
                    <a:pt x="7227470" y="52823"/>
                  </a:lnTo>
                  <a:lnTo>
                    <a:pt x="7190208" y="30566"/>
                  </a:lnTo>
                  <a:lnTo>
                    <a:pt x="7149428" y="13963"/>
                  </a:lnTo>
                  <a:lnTo>
                    <a:pt x="7105720" y="3585"/>
                  </a:lnTo>
                  <a:lnTo>
                    <a:pt x="7059676" y="0"/>
                  </a:lnTo>
                  <a:close/>
                </a:path>
              </a:pathLst>
            </a:custGeom>
            <a:solidFill>
              <a:srgbClr val="4045BC"/>
            </a:solidFill>
          </p:spPr>
          <p:txBody>
            <a:bodyPr wrap="square" lIns="0" tIns="0" rIns="0" bIns="0" rtlCol="0"/>
            <a:lstStyle/>
            <a:p>
              <a:endParaRPr sz="1199">
                <a:latin typeface="+mj-lt"/>
              </a:endParaRPr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7394307" y="2189873"/>
              <a:ext cx="4248436" cy="624146"/>
            </a:xfrm>
            <a:prstGeom prst="rect">
              <a:avLst/>
            </a:prstGeom>
          </p:spPr>
          <p:txBody>
            <a:bodyPr vert="horz" wrap="square" lIns="0" tIns="8038" rIns="0" bIns="0" rtlCol="0">
              <a:spAutoFit/>
            </a:bodyPr>
            <a:lstStyle/>
            <a:p>
              <a:pPr marL="8461">
                <a:spcBef>
                  <a:spcPts val="63"/>
                </a:spcBef>
              </a:pPr>
              <a:r>
                <a:rPr sz="1465" spc="140" dirty="0">
                  <a:solidFill>
                    <a:srgbClr val="F3F7F8"/>
                  </a:solidFill>
                  <a:latin typeface="+mj-lt"/>
                  <a:cs typeface="Tahoma"/>
                </a:rPr>
                <a:t>обеспечение</a:t>
              </a:r>
              <a:r>
                <a:rPr sz="1465" spc="-63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40" dirty="0">
                  <a:solidFill>
                    <a:srgbClr val="F3F7F8"/>
                  </a:solidFill>
                  <a:latin typeface="+mj-lt"/>
                  <a:cs typeface="Tahoma"/>
                </a:rPr>
                <a:t>реализации</a:t>
              </a:r>
              <a:r>
                <a:rPr sz="1465" spc="-70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77" dirty="0">
                  <a:solidFill>
                    <a:srgbClr val="F3F7F8"/>
                  </a:solidFill>
                  <a:latin typeface="+mj-lt"/>
                  <a:cs typeface="Tahoma"/>
                </a:rPr>
                <a:t>ФГОС</a:t>
              </a:r>
              <a:r>
                <a:rPr sz="1465" spc="-76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23" dirty="0">
                  <a:solidFill>
                    <a:srgbClr val="F3F7F8"/>
                  </a:solidFill>
                  <a:latin typeface="+mj-lt"/>
                  <a:cs typeface="Tahoma"/>
                </a:rPr>
                <a:t>НОО,</a:t>
              </a:r>
              <a:r>
                <a:rPr sz="1465" spc="-76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207" dirty="0">
                  <a:solidFill>
                    <a:srgbClr val="F3F7F8"/>
                  </a:solidFill>
                  <a:latin typeface="+mj-lt"/>
                  <a:cs typeface="Tahoma"/>
                </a:rPr>
                <a:t>ООО</a:t>
              </a:r>
              <a:endParaRPr sz="1465" dirty="0">
                <a:latin typeface="+mj-lt"/>
                <a:cs typeface="Tahoma"/>
              </a:endParaRPr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6927580" y="1803302"/>
              <a:ext cx="4590533" cy="457762"/>
            </a:xfrm>
            <a:prstGeom prst="rect">
              <a:avLst/>
            </a:prstGeom>
          </p:spPr>
          <p:txBody>
            <a:bodyPr vert="horz" wrap="square" lIns="0" tIns="8461" rIns="0" bIns="0" rtlCol="0">
              <a:spAutoFit/>
            </a:bodyPr>
            <a:lstStyle/>
            <a:p>
              <a:pPr marL="25383">
                <a:spcBef>
                  <a:spcPts val="66"/>
                </a:spcBef>
              </a:pPr>
              <a:r>
                <a:rPr sz="3198" spc="-50" baseline="-32118" dirty="0">
                  <a:solidFill>
                    <a:srgbClr val="F3F7F8"/>
                  </a:solidFill>
                  <a:latin typeface="+mj-lt"/>
                  <a:cs typeface="Verdana"/>
                </a:rPr>
                <a:t>02</a:t>
              </a:r>
              <a:r>
                <a:rPr sz="3198" spc="239" baseline="-32118" dirty="0">
                  <a:solidFill>
                    <a:srgbClr val="F3F7F8"/>
                  </a:solidFill>
                  <a:latin typeface="+mj-lt"/>
                  <a:cs typeface="Verdana"/>
                </a:rPr>
                <a:t> </a:t>
              </a:r>
              <a:r>
                <a:rPr sz="1465" spc="127" dirty="0">
                  <a:solidFill>
                    <a:srgbClr val="F3F7F8"/>
                  </a:solidFill>
                  <a:latin typeface="+mj-lt"/>
                  <a:cs typeface="Tahoma"/>
                </a:rPr>
                <a:t>Организационно</a:t>
              </a:r>
              <a:r>
                <a:rPr sz="1465" spc="127" dirty="0">
                  <a:solidFill>
                    <a:srgbClr val="F3F7F8"/>
                  </a:solidFill>
                  <a:latin typeface="+mj-lt"/>
                  <a:cs typeface="Verdana"/>
                </a:rPr>
                <a:t>-</a:t>
              </a:r>
              <a:r>
                <a:rPr sz="1465" spc="127" dirty="0">
                  <a:solidFill>
                    <a:srgbClr val="F3F7F8"/>
                  </a:solidFill>
                  <a:latin typeface="+mj-lt"/>
                  <a:cs typeface="Tahoma"/>
                </a:rPr>
                <a:t>управленческое</a:t>
              </a:r>
              <a:endParaRPr sz="1465" dirty="0">
                <a:latin typeface="+mj-lt"/>
                <a:cs typeface="Tahoma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6797614" y="2945773"/>
              <a:ext cx="4893190" cy="966708"/>
            </a:xfrm>
            <a:custGeom>
              <a:avLst/>
              <a:gdLst/>
              <a:ahLst/>
              <a:cxnLst/>
              <a:rect l="l" t="t" r="r" b="b"/>
              <a:pathLst>
                <a:path w="7344409" h="1450975">
                  <a:moveTo>
                    <a:pt x="7059676" y="0"/>
                  </a:moveTo>
                  <a:lnTo>
                    <a:pt x="284352" y="0"/>
                  </a:lnTo>
                  <a:lnTo>
                    <a:pt x="238308" y="3589"/>
                  </a:lnTo>
                  <a:lnTo>
                    <a:pt x="194600" y="13977"/>
                  </a:lnTo>
                  <a:lnTo>
                    <a:pt x="153820" y="30593"/>
                  </a:lnTo>
                  <a:lnTo>
                    <a:pt x="116558" y="52868"/>
                  </a:lnTo>
                  <a:lnTo>
                    <a:pt x="83407" y="80232"/>
                  </a:lnTo>
                  <a:lnTo>
                    <a:pt x="54957" y="112114"/>
                  </a:lnTo>
                  <a:lnTo>
                    <a:pt x="31800" y="147945"/>
                  </a:lnTo>
                  <a:lnTo>
                    <a:pt x="14527" y="187155"/>
                  </a:lnTo>
                  <a:lnTo>
                    <a:pt x="3730" y="229173"/>
                  </a:lnTo>
                  <a:lnTo>
                    <a:pt x="0" y="273431"/>
                  </a:lnTo>
                  <a:lnTo>
                    <a:pt x="0" y="1177163"/>
                  </a:lnTo>
                  <a:lnTo>
                    <a:pt x="3730" y="1221420"/>
                  </a:lnTo>
                  <a:lnTo>
                    <a:pt x="14527" y="1263438"/>
                  </a:lnTo>
                  <a:lnTo>
                    <a:pt x="31800" y="1302648"/>
                  </a:lnTo>
                  <a:lnTo>
                    <a:pt x="54957" y="1338479"/>
                  </a:lnTo>
                  <a:lnTo>
                    <a:pt x="83407" y="1370361"/>
                  </a:lnTo>
                  <a:lnTo>
                    <a:pt x="116558" y="1397725"/>
                  </a:lnTo>
                  <a:lnTo>
                    <a:pt x="153820" y="1420000"/>
                  </a:lnTo>
                  <a:lnTo>
                    <a:pt x="194600" y="1436616"/>
                  </a:lnTo>
                  <a:lnTo>
                    <a:pt x="238308" y="1447004"/>
                  </a:lnTo>
                  <a:lnTo>
                    <a:pt x="284352" y="1450594"/>
                  </a:lnTo>
                  <a:lnTo>
                    <a:pt x="7059676" y="1450594"/>
                  </a:lnTo>
                  <a:lnTo>
                    <a:pt x="7105720" y="1447004"/>
                  </a:lnTo>
                  <a:lnTo>
                    <a:pt x="7149428" y="1436616"/>
                  </a:lnTo>
                  <a:lnTo>
                    <a:pt x="7190208" y="1420000"/>
                  </a:lnTo>
                  <a:lnTo>
                    <a:pt x="7227470" y="1397725"/>
                  </a:lnTo>
                  <a:lnTo>
                    <a:pt x="7260621" y="1370361"/>
                  </a:lnTo>
                  <a:lnTo>
                    <a:pt x="7289071" y="1338479"/>
                  </a:lnTo>
                  <a:lnTo>
                    <a:pt x="7312228" y="1302648"/>
                  </a:lnTo>
                  <a:lnTo>
                    <a:pt x="7329501" y="1263438"/>
                  </a:lnTo>
                  <a:lnTo>
                    <a:pt x="7340298" y="1221420"/>
                  </a:lnTo>
                  <a:lnTo>
                    <a:pt x="7344029" y="1177163"/>
                  </a:lnTo>
                  <a:lnTo>
                    <a:pt x="7344029" y="273431"/>
                  </a:lnTo>
                  <a:lnTo>
                    <a:pt x="7340298" y="229173"/>
                  </a:lnTo>
                  <a:lnTo>
                    <a:pt x="7329501" y="187155"/>
                  </a:lnTo>
                  <a:lnTo>
                    <a:pt x="7312228" y="147945"/>
                  </a:lnTo>
                  <a:lnTo>
                    <a:pt x="7289071" y="112114"/>
                  </a:lnTo>
                  <a:lnTo>
                    <a:pt x="7260621" y="80232"/>
                  </a:lnTo>
                  <a:lnTo>
                    <a:pt x="7227470" y="52868"/>
                  </a:lnTo>
                  <a:lnTo>
                    <a:pt x="7190208" y="30593"/>
                  </a:lnTo>
                  <a:lnTo>
                    <a:pt x="7149428" y="13977"/>
                  </a:lnTo>
                  <a:lnTo>
                    <a:pt x="7105720" y="3589"/>
                  </a:lnTo>
                  <a:lnTo>
                    <a:pt x="7059676" y="0"/>
                  </a:lnTo>
                  <a:close/>
                </a:path>
              </a:pathLst>
            </a:custGeom>
            <a:solidFill>
              <a:srgbClr val="4045BC"/>
            </a:solidFill>
          </p:spPr>
          <p:txBody>
            <a:bodyPr wrap="square" lIns="0" tIns="0" rIns="0" bIns="0" rtlCol="0"/>
            <a:lstStyle/>
            <a:p>
              <a:endParaRPr sz="1199">
                <a:latin typeface="+mj-lt"/>
              </a:endParaRP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7381248" y="3273923"/>
              <a:ext cx="4248436" cy="641584"/>
            </a:xfrm>
            <a:prstGeom prst="rect">
              <a:avLst/>
            </a:prstGeom>
          </p:spPr>
          <p:txBody>
            <a:bodyPr vert="horz" wrap="square" lIns="0" tIns="8038" rIns="0" bIns="0" rtlCol="0">
              <a:spAutoFit/>
            </a:bodyPr>
            <a:lstStyle/>
            <a:p>
              <a:pPr marL="8461">
                <a:spcBef>
                  <a:spcPts val="63"/>
                </a:spcBef>
              </a:pPr>
              <a:r>
                <a:rPr sz="1465" spc="140" dirty="0">
                  <a:solidFill>
                    <a:srgbClr val="F3F7F8"/>
                  </a:solidFill>
                  <a:latin typeface="+mj-lt"/>
                  <a:cs typeface="Tahoma"/>
                </a:rPr>
                <a:t>обеспечение</a:t>
              </a:r>
              <a:r>
                <a:rPr sz="1465" spc="-63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40" dirty="0" err="1">
                  <a:solidFill>
                    <a:srgbClr val="F3F7F8"/>
                  </a:solidFill>
                  <a:latin typeface="+mj-lt"/>
                  <a:cs typeface="Tahoma"/>
                </a:rPr>
                <a:t>реализации</a:t>
              </a:r>
              <a:r>
                <a:rPr sz="1465" spc="-70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77" dirty="0" smtClean="0">
                  <a:solidFill>
                    <a:srgbClr val="F3F7F8"/>
                  </a:solidFill>
                  <a:latin typeface="+mj-lt"/>
                  <a:cs typeface="Tahoma"/>
                </a:rPr>
                <a:t>ФГОС</a:t>
              </a:r>
              <a:r>
                <a:rPr sz="1465" spc="-76" dirty="0" smtClean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23" dirty="0">
                  <a:solidFill>
                    <a:srgbClr val="F3F7F8"/>
                  </a:solidFill>
                  <a:latin typeface="+mj-lt"/>
                  <a:cs typeface="Tahoma"/>
                </a:rPr>
                <a:t>НОО,</a:t>
              </a:r>
              <a:r>
                <a:rPr sz="1465" spc="-76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207" dirty="0">
                  <a:solidFill>
                    <a:srgbClr val="F3F7F8"/>
                  </a:solidFill>
                  <a:latin typeface="+mj-lt"/>
                  <a:cs typeface="Tahoma"/>
                </a:rPr>
                <a:t>ООО</a:t>
              </a:r>
              <a:endParaRPr sz="1465" dirty="0">
                <a:latin typeface="+mj-lt"/>
                <a:cs typeface="Tahoma"/>
              </a:endParaRP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6914211" y="2885489"/>
              <a:ext cx="4529542" cy="458344"/>
            </a:xfrm>
            <a:prstGeom prst="rect">
              <a:avLst/>
            </a:prstGeom>
          </p:spPr>
          <p:txBody>
            <a:bodyPr vert="horz" wrap="square" lIns="0" tIns="8885" rIns="0" bIns="0" rtlCol="0">
              <a:spAutoFit/>
            </a:bodyPr>
            <a:lstStyle/>
            <a:p>
              <a:pPr marL="25383">
                <a:spcBef>
                  <a:spcPts val="70"/>
                </a:spcBef>
              </a:pPr>
              <a:r>
                <a:rPr sz="3198" spc="-54" baseline="-32986" dirty="0">
                  <a:solidFill>
                    <a:srgbClr val="F3F7F8"/>
                  </a:solidFill>
                  <a:latin typeface="+mj-lt"/>
                  <a:cs typeface="Verdana"/>
                </a:rPr>
                <a:t>03</a:t>
              </a:r>
              <a:r>
                <a:rPr sz="3198" spc="245" baseline="-32986" dirty="0">
                  <a:solidFill>
                    <a:srgbClr val="F3F7F8"/>
                  </a:solidFill>
                  <a:latin typeface="+mj-lt"/>
                  <a:cs typeface="Verdana"/>
                </a:rPr>
                <a:t> </a:t>
              </a:r>
              <a:r>
                <a:rPr sz="1465" spc="117" dirty="0">
                  <a:solidFill>
                    <a:srgbClr val="F3F7F8"/>
                  </a:solidFill>
                  <a:latin typeface="+mj-lt"/>
                  <a:cs typeface="Tahoma"/>
                </a:rPr>
                <a:t>Консультационно</a:t>
              </a:r>
              <a:r>
                <a:rPr sz="1465" spc="117" dirty="0">
                  <a:solidFill>
                    <a:srgbClr val="F3F7F8"/>
                  </a:solidFill>
                  <a:latin typeface="+mj-lt"/>
                  <a:cs typeface="Verdana"/>
                </a:rPr>
                <a:t>-</a:t>
              </a:r>
              <a:r>
                <a:rPr sz="1465" spc="117" dirty="0">
                  <a:solidFill>
                    <a:srgbClr val="F3F7F8"/>
                  </a:solidFill>
                  <a:latin typeface="+mj-lt"/>
                  <a:cs typeface="Tahoma"/>
                </a:rPr>
                <a:t>методическое</a:t>
              </a:r>
              <a:endParaRPr sz="1465" dirty="0">
                <a:latin typeface="+mj-lt"/>
                <a:cs typeface="Tahoma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6797615" y="4074938"/>
              <a:ext cx="4893189" cy="966708"/>
            </a:xfrm>
            <a:custGeom>
              <a:avLst/>
              <a:gdLst/>
              <a:ahLst/>
              <a:cxnLst/>
              <a:rect l="l" t="t" r="r" b="b"/>
              <a:pathLst>
                <a:path w="7344409" h="1450975">
                  <a:moveTo>
                    <a:pt x="7059676" y="0"/>
                  </a:moveTo>
                  <a:lnTo>
                    <a:pt x="284352" y="0"/>
                  </a:lnTo>
                  <a:lnTo>
                    <a:pt x="238308" y="3585"/>
                  </a:lnTo>
                  <a:lnTo>
                    <a:pt x="194600" y="13963"/>
                  </a:lnTo>
                  <a:lnTo>
                    <a:pt x="153820" y="30566"/>
                  </a:lnTo>
                  <a:lnTo>
                    <a:pt x="116558" y="52823"/>
                  </a:lnTo>
                  <a:lnTo>
                    <a:pt x="83407" y="80168"/>
                  </a:lnTo>
                  <a:lnTo>
                    <a:pt x="54957" y="112032"/>
                  </a:lnTo>
                  <a:lnTo>
                    <a:pt x="31800" y="147846"/>
                  </a:lnTo>
                  <a:lnTo>
                    <a:pt x="14527" y="187041"/>
                  </a:lnTo>
                  <a:lnTo>
                    <a:pt x="3730" y="229050"/>
                  </a:lnTo>
                  <a:lnTo>
                    <a:pt x="0" y="273304"/>
                  </a:lnTo>
                  <a:lnTo>
                    <a:pt x="0" y="1177163"/>
                  </a:lnTo>
                  <a:lnTo>
                    <a:pt x="3730" y="1221416"/>
                  </a:lnTo>
                  <a:lnTo>
                    <a:pt x="14527" y="1263425"/>
                  </a:lnTo>
                  <a:lnTo>
                    <a:pt x="31800" y="1302620"/>
                  </a:lnTo>
                  <a:lnTo>
                    <a:pt x="54957" y="1338434"/>
                  </a:lnTo>
                  <a:lnTo>
                    <a:pt x="83407" y="1370298"/>
                  </a:lnTo>
                  <a:lnTo>
                    <a:pt x="116558" y="1397643"/>
                  </a:lnTo>
                  <a:lnTo>
                    <a:pt x="153820" y="1419900"/>
                  </a:lnTo>
                  <a:lnTo>
                    <a:pt x="194600" y="1436503"/>
                  </a:lnTo>
                  <a:lnTo>
                    <a:pt x="238308" y="1446881"/>
                  </a:lnTo>
                  <a:lnTo>
                    <a:pt x="284352" y="1450467"/>
                  </a:lnTo>
                  <a:lnTo>
                    <a:pt x="7059676" y="1450467"/>
                  </a:lnTo>
                  <a:lnTo>
                    <a:pt x="7105720" y="1446881"/>
                  </a:lnTo>
                  <a:lnTo>
                    <a:pt x="7149428" y="1436503"/>
                  </a:lnTo>
                  <a:lnTo>
                    <a:pt x="7190208" y="1419900"/>
                  </a:lnTo>
                  <a:lnTo>
                    <a:pt x="7227470" y="1397643"/>
                  </a:lnTo>
                  <a:lnTo>
                    <a:pt x="7260621" y="1370298"/>
                  </a:lnTo>
                  <a:lnTo>
                    <a:pt x="7289071" y="1338434"/>
                  </a:lnTo>
                  <a:lnTo>
                    <a:pt x="7312228" y="1302620"/>
                  </a:lnTo>
                  <a:lnTo>
                    <a:pt x="7329501" y="1263425"/>
                  </a:lnTo>
                  <a:lnTo>
                    <a:pt x="7340298" y="1221416"/>
                  </a:lnTo>
                  <a:lnTo>
                    <a:pt x="7344029" y="1177163"/>
                  </a:lnTo>
                  <a:lnTo>
                    <a:pt x="7344029" y="273304"/>
                  </a:lnTo>
                  <a:lnTo>
                    <a:pt x="7340298" y="229050"/>
                  </a:lnTo>
                  <a:lnTo>
                    <a:pt x="7329501" y="187041"/>
                  </a:lnTo>
                  <a:lnTo>
                    <a:pt x="7312228" y="147846"/>
                  </a:lnTo>
                  <a:lnTo>
                    <a:pt x="7289071" y="112032"/>
                  </a:lnTo>
                  <a:lnTo>
                    <a:pt x="7260621" y="80168"/>
                  </a:lnTo>
                  <a:lnTo>
                    <a:pt x="7227470" y="52823"/>
                  </a:lnTo>
                  <a:lnTo>
                    <a:pt x="7190208" y="30566"/>
                  </a:lnTo>
                  <a:lnTo>
                    <a:pt x="7149428" y="13963"/>
                  </a:lnTo>
                  <a:lnTo>
                    <a:pt x="7105720" y="3585"/>
                  </a:lnTo>
                  <a:lnTo>
                    <a:pt x="7059676" y="0"/>
                  </a:lnTo>
                  <a:close/>
                </a:path>
              </a:pathLst>
            </a:custGeom>
            <a:solidFill>
              <a:srgbClr val="4045BC"/>
            </a:solidFill>
          </p:spPr>
          <p:txBody>
            <a:bodyPr wrap="square" lIns="0" tIns="0" rIns="0" bIns="0" rtlCol="0"/>
            <a:lstStyle/>
            <a:p>
              <a:endParaRPr sz="1199">
                <a:latin typeface="+mj-lt"/>
              </a:endParaRP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7394308" y="4569928"/>
              <a:ext cx="2343039" cy="329354"/>
            </a:xfrm>
            <a:prstGeom prst="rect">
              <a:avLst/>
            </a:prstGeom>
          </p:spPr>
          <p:txBody>
            <a:bodyPr vert="horz" wrap="square" lIns="0" tIns="8038" rIns="0" bIns="0" rtlCol="0">
              <a:spAutoFit/>
            </a:bodyPr>
            <a:lstStyle/>
            <a:p>
              <a:pPr marL="8461">
                <a:spcBef>
                  <a:spcPts val="63"/>
                </a:spcBef>
              </a:pPr>
              <a:r>
                <a:rPr sz="1465" spc="177" dirty="0">
                  <a:solidFill>
                    <a:srgbClr val="F3F7F8"/>
                  </a:solidFill>
                  <a:latin typeface="+mj-lt"/>
                  <a:cs typeface="Tahoma"/>
                </a:rPr>
                <a:t>ФГОС</a:t>
              </a:r>
              <a:r>
                <a:rPr sz="1465" spc="-107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23" dirty="0" smtClean="0">
                  <a:solidFill>
                    <a:srgbClr val="F3F7F8"/>
                  </a:solidFill>
                  <a:latin typeface="+mj-lt"/>
                  <a:cs typeface="Tahoma"/>
                </a:rPr>
                <a:t>НОО,</a:t>
              </a:r>
              <a:r>
                <a:rPr lang="ru-RU" sz="1465" spc="-100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207" dirty="0" smtClean="0">
                  <a:solidFill>
                    <a:srgbClr val="F3F7F8"/>
                  </a:solidFill>
                  <a:latin typeface="+mj-lt"/>
                  <a:cs typeface="Tahoma"/>
                </a:rPr>
                <a:t>ООО</a:t>
              </a:r>
              <a:endParaRPr sz="1465" dirty="0">
                <a:latin typeface="+mj-lt"/>
                <a:cs typeface="Tahoma"/>
              </a:endParaRPr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6914211" y="4205412"/>
              <a:ext cx="4529543" cy="475320"/>
            </a:xfrm>
            <a:prstGeom prst="rect">
              <a:avLst/>
            </a:prstGeom>
          </p:spPr>
          <p:txBody>
            <a:bodyPr vert="horz" wrap="square" lIns="0" tIns="8885" rIns="0" bIns="0" rtlCol="0">
              <a:spAutoFit/>
            </a:bodyPr>
            <a:lstStyle/>
            <a:p>
              <a:pPr marL="25383">
                <a:spcBef>
                  <a:spcPts val="70"/>
                </a:spcBef>
              </a:pPr>
              <a:r>
                <a:rPr sz="3198" spc="104" baseline="-32986" dirty="0">
                  <a:solidFill>
                    <a:srgbClr val="F3F7F8"/>
                  </a:solidFill>
                  <a:latin typeface="+mj-lt"/>
                  <a:cs typeface="Verdana"/>
                </a:rPr>
                <a:t>04</a:t>
              </a:r>
              <a:r>
                <a:rPr sz="3198" spc="50" baseline="-32986" dirty="0">
                  <a:solidFill>
                    <a:srgbClr val="F3F7F8"/>
                  </a:solidFill>
                  <a:latin typeface="+mj-lt"/>
                  <a:cs typeface="Verdana"/>
                </a:rPr>
                <a:t> </a:t>
              </a:r>
              <a:r>
                <a:rPr sz="1465" spc="133" dirty="0" err="1">
                  <a:solidFill>
                    <a:srgbClr val="F3F7F8"/>
                  </a:solidFill>
                  <a:latin typeface="+mj-lt"/>
                  <a:cs typeface="Tahoma"/>
                </a:rPr>
                <a:t>Кадровое</a:t>
              </a:r>
              <a:r>
                <a:rPr sz="1465" spc="-66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40" dirty="0" err="1" smtClean="0">
                  <a:solidFill>
                    <a:srgbClr val="F3F7F8"/>
                  </a:solidFill>
                  <a:latin typeface="+mj-lt"/>
                  <a:cs typeface="Tahoma"/>
                </a:rPr>
                <a:t>обеспечение</a:t>
              </a:r>
              <a:r>
                <a:rPr lang="ru-RU" sz="1465" spc="-50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40" dirty="0" err="1" smtClean="0">
                  <a:solidFill>
                    <a:srgbClr val="F3F7F8"/>
                  </a:solidFill>
                  <a:latin typeface="+mj-lt"/>
                  <a:cs typeface="Tahoma"/>
                </a:rPr>
                <a:t>реализации</a:t>
              </a:r>
              <a:endParaRPr sz="1465" dirty="0">
                <a:latin typeface="+mj-lt"/>
                <a:cs typeface="Tahoma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6749552" y="5204019"/>
              <a:ext cx="4893190" cy="966708"/>
            </a:xfrm>
            <a:custGeom>
              <a:avLst/>
              <a:gdLst/>
              <a:ahLst/>
              <a:cxnLst/>
              <a:rect l="l" t="t" r="r" b="b"/>
              <a:pathLst>
                <a:path w="7344409" h="1450975">
                  <a:moveTo>
                    <a:pt x="7059676" y="0"/>
                  </a:moveTo>
                  <a:lnTo>
                    <a:pt x="284352" y="0"/>
                  </a:lnTo>
                  <a:lnTo>
                    <a:pt x="238308" y="3589"/>
                  </a:lnTo>
                  <a:lnTo>
                    <a:pt x="194600" y="13977"/>
                  </a:lnTo>
                  <a:lnTo>
                    <a:pt x="153820" y="30593"/>
                  </a:lnTo>
                  <a:lnTo>
                    <a:pt x="116558" y="52868"/>
                  </a:lnTo>
                  <a:lnTo>
                    <a:pt x="83407" y="80232"/>
                  </a:lnTo>
                  <a:lnTo>
                    <a:pt x="54957" y="112114"/>
                  </a:lnTo>
                  <a:lnTo>
                    <a:pt x="31800" y="147945"/>
                  </a:lnTo>
                  <a:lnTo>
                    <a:pt x="14527" y="187155"/>
                  </a:lnTo>
                  <a:lnTo>
                    <a:pt x="3730" y="229173"/>
                  </a:lnTo>
                  <a:lnTo>
                    <a:pt x="0" y="273431"/>
                  </a:lnTo>
                  <a:lnTo>
                    <a:pt x="0" y="1177163"/>
                  </a:lnTo>
                  <a:lnTo>
                    <a:pt x="3730" y="1221435"/>
                  </a:lnTo>
                  <a:lnTo>
                    <a:pt x="14527" y="1263463"/>
                  </a:lnTo>
                  <a:lnTo>
                    <a:pt x="31800" y="1302676"/>
                  </a:lnTo>
                  <a:lnTo>
                    <a:pt x="54957" y="1338506"/>
                  </a:lnTo>
                  <a:lnTo>
                    <a:pt x="83407" y="1370385"/>
                  </a:lnTo>
                  <a:lnTo>
                    <a:pt x="116558" y="1397743"/>
                  </a:lnTo>
                  <a:lnTo>
                    <a:pt x="153820" y="1420012"/>
                  </a:lnTo>
                  <a:lnTo>
                    <a:pt x="194600" y="1436622"/>
                  </a:lnTo>
                  <a:lnTo>
                    <a:pt x="238308" y="1447006"/>
                  </a:lnTo>
                  <a:lnTo>
                    <a:pt x="284352" y="1450594"/>
                  </a:lnTo>
                  <a:lnTo>
                    <a:pt x="7059676" y="1450594"/>
                  </a:lnTo>
                  <a:lnTo>
                    <a:pt x="7105720" y="1447006"/>
                  </a:lnTo>
                  <a:lnTo>
                    <a:pt x="7149428" y="1436622"/>
                  </a:lnTo>
                  <a:lnTo>
                    <a:pt x="7190208" y="1420012"/>
                  </a:lnTo>
                  <a:lnTo>
                    <a:pt x="7227470" y="1397743"/>
                  </a:lnTo>
                  <a:lnTo>
                    <a:pt x="7260621" y="1370385"/>
                  </a:lnTo>
                  <a:lnTo>
                    <a:pt x="7289071" y="1338506"/>
                  </a:lnTo>
                  <a:lnTo>
                    <a:pt x="7312228" y="1302676"/>
                  </a:lnTo>
                  <a:lnTo>
                    <a:pt x="7329501" y="1263463"/>
                  </a:lnTo>
                  <a:lnTo>
                    <a:pt x="7340298" y="1221435"/>
                  </a:lnTo>
                  <a:lnTo>
                    <a:pt x="7344029" y="1177163"/>
                  </a:lnTo>
                  <a:lnTo>
                    <a:pt x="7344029" y="273431"/>
                  </a:lnTo>
                  <a:lnTo>
                    <a:pt x="7340298" y="229173"/>
                  </a:lnTo>
                  <a:lnTo>
                    <a:pt x="7329501" y="187155"/>
                  </a:lnTo>
                  <a:lnTo>
                    <a:pt x="7312228" y="147945"/>
                  </a:lnTo>
                  <a:lnTo>
                    <a:pt x="7289071" y="112114"/>
                  </a:lnTo>
                  <a:lnTo>
                    <a:pt x="7260621" y="80232"/>
                  </a:lnTo>
                  <a:lnTo>
                    <a:pt x="7227470" y="52868"/>
                  </a:lnTo>
                  <a:lnTo>
                    <a:pt x="7190208" y="30593"/>
                  </a:lnTo>
                  <a:lnTo>
                    <a:pt x="7149428" y="13977"/>
                  </a:lnTo>
                  <a:lnTo>
                    <a:pt x="7105720" y="3589"/>
                  </a:lnTo>
                  <a:lnTo>
                    <a:pt x="7059676" y="0"/>
                  </a:lnTo>
                  <a:close/>
                </a:path>
              </a:pathLst>
            </a:custGeom>
            <a:solidFill>
              <a:srgbClr val="4045BC"/>
            </a:solidFill>
          </p:spPr>
          <p:txBody>
            <a:bodyPr wrap="square" lIns="0" tIns="0" rIns="0" bIns="0" rtlCol="0"/>
            <a:lstStyle/>
            <a:p>
              <a:endParaRPr sz="1199">
                <a:latin typeface="+mj-lt"/>
              </a:endParaRPr>
            </a:p>
          </p:txBody>
        </p:sp>
        <p:sp>
          <p:nvSpPr>
            <p:cNvPr id="22" name="object 22"/>
            <p:cNvSpPr txBox="1"/>
            <p:nvPr/>
          </p:nvSpPr>
          <p:spPr>
            <a:xfrm>
              <a:off x="6918950" y="5201076"/>
              <a:ext cx="4599163" cy="918069"/>
            </a:xfrm>
            <a:prstGeom prst="rect">
              <a:avLst/>
            </a:prstGeom>
          </p:spPr>
          <p:txBody>
            <a:bodyPr vert="horz" wrap="square" lIns="0" tIns="65575" rIns="0" bIns="0" rtlCol="0">
              <a:spAutoFit/>
            </a:bodyPr>
            <a:lstStyle/>
            <a:p>
              <a:pPr marL="33844">
                <a:lnSpc>
                  <a:spcPct val="110000"/>
                </a:lnSpc>
                <a:spcBef>
                  <a:spcPts val="516"/>
                </a:spcBef>
              </a:pPr>
              <a:r>
                <a:rPr sz="3198" spc="-50" baseline="-32118" dirty="0">
                  <a:solidFill>
                    <a:srgbClr val="F3F7F8"/>
                  </a:solidFill>
                  <a:latin typeface="+mj-lt"/>
                  <a:cs typeface="Verdana"/>
                </a:rPr>
                <a:t>05</a:t>
              </a:r>
              <a:r>
                <a:rPr sz="3198" spc="199" baseline="-32118" dirty="0">
                  <a:solidFill>
                    <a:srgbClr val="F3F7F8"/>
                  </a:solidFill>
                  <a:latin typeface="+mj-lt"/>
                  <a:cs typeface="Verdana"/>
                </a:rPr>
                <a:t> </a:t>
              </a:r>
              <a:r>
                <a:rPr sz="1465" spc="150" dirty="0" err="1">
                  <a:solidFill>
                    <a:srgbClr val="F3F7F8"/>
                  </a:solidFill>
                  <a:latin typeface="+mj-lt"/>
                  <a:cs typeface="Tahoma"/>
                </a:rPr>
                <a:t>Информационное</a:t>
              </a:r>
              <a:r>
                <a:rPr sz="1465" spc="-73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40" dirty="0" err="1" smtClean="0">
                  <a:solidFill>
                    <a:srgbClr val="F3F7F8"/>
                  </a:solidFill>
                  <a:latin typeface="+mj-lt"/>
                  <a:cs typeface="Tahoma"/>
                </a:rPr>
                <a:t>обеспечение</a:t>
              </a:r>
              <a:r>
                <a:rPr lang="ru-RU" sz="1465" spc="140" dirty="0" smtClean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lang="ru-RU" sz="1465" dirty="0" smtClean="0">
                  <a:latin typeface="+mj-lt"/>
                  <a:cs typeface="Tahoma"/>
                </a:rPr>
                <a:t>                      </a:t>
              </a:r>
              <a:r>
                <a:rPr sz="1465" spc="143" dirty="0" err="1" smtClean="0">
                  <a:solidFill>
                    <a:srgbClr val="F3F7F8"/>
                  </a:solidFill>
                  <a:latin typeface="+mj-lt"/>
                  <a:cs typeface="Tahoma"/>
                </a:rPr>
                <a:t>реализации</a:t>
              </a:r>
              <a:r>
                <a:rPr sz="1465" spc="-87" dirty="0" smtClean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77" dirty="0">
                  <a:solidFill>
                    <a:srgbClr val="F3F7F8"/>
                  </a:solidFill>
                  <a:latin typeface="+mj-lt"/>
                  <a:cs typeface="Tahoma"/>
                </a:rPr>
                <a:t>ФГОС</a:t>
              </a:r>
              <a:r>
                <a:rPr sz="1465" spc="-87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123" dirty="0">
                  <a:solidFill>
                    <a:srgbClr val="F3F7F8"/>
                  </a:solidFill>
                  <a:latin typeface="+mj-lt"/>
                  <a:cs typeface="Tahoma"/>
                </a:rPr>
                <a:t>НОО,</a:t>
              </a:r>
              <a:r>
                <a:rPr sz="1465" spc="-87" dirty="0">
                  <a:solidFill>
                    <a:srgbClr val="F3F7F8"/>
                  </a:solidFill>
                  <a:latin typeface="+mj-lt"/>
                  <a:cs typeface="Tahoma"/>
                </a:rPr>
                <a:t> </a:t>
              </a:r>
              <a:r>
                <a:rPr sz="1465" spc="207" dirty="0">
                  <a:solidFill>
                    <a:srgbClr val="F3F7F8"/>
                  </a:solidFill>
                  <a:latin typeface="+mj-lt"/>
                  <a:cs typeface="Tahoma"/>
                </a:rPr>
                <a:t>ООО</a:t>
              </a:r>
              <a:endParaRPr sz="1465" dirty="0">
                <a:latin typeface="+mj-lt"/>
                <a:cs typeface="Tahoma"/>
              </a:endParaRPr>
            </a:p>
          </p:txBody>
        </p:sp>
      </p:grpSp>
      <p:sp>
        <p:nvSpPr>
          <p:cNvPr id="23" name="object 7"/>
          <p:cNvSpPr/>
          <p:nvPr/>
        </p:nvSpPr>
        <p:spPr>
          <a:xfrm>
            <a:off x="6600057" y="2420888"/>
            <a:ext cx="4848441" cy="857923"/>
          </a:xfrm>
          <a:custGeom>
            <a:avLst/>
            <a:gdLst/>
            <a:ahLst/>
            <a:cxnLst/>
            <a:rect l="l" t="t" r="r" b="b"/>
            <a:pathLst>
              <a:path w="6732269" h="1450975">
                <a:moveTo>
                  <a:pt x="6471412" y="0"/>
                </a:moveTo>
                <a:lnTo>
                  <a:pt x="260604" y="0"/>
                </a:lnTo>
                <a:lnTo>
                  <a:pt x="213836" y="4418"/>
                </a:lnTo>
                <a:lnTo>
                  <a:pt x="169788" y="17151"/>
                </a:lnTo>
                <a:lnTo>
                  <a:pt x="129201" y="37417"/>
                </a:lnTo>
                <a:lnTo>
                  <a:pt x="92819" y="64435"/>
                </a:lnTo>
                <a:lnTo>
                  <a:pt x="61386" y="97423"/>
                </a:lnTo>
                <a:lnTo>
                  <a:pt x="35644" y="135598"/>
                </a:lnTo>
                <a:lnTo>
                  <a:pt x="16337" y="178179"/>
                </a:lnTo>
                <a:lnTo>
                  <a:pt x="4208" y="224384"/>
                </a:lnTo>
                <a:lnTo>
                  <a:pt x="0" y="273430"/>
                </a:lnTo>
                <a:lnTo>
                  <a:pt x="0" y="1177163"/>
                </a:lnTo>
                <a:lnTo>
                  <a:pt x="4208" y="1226209"/>
                </a:lnTo>
                <a:lnTo>
                  <a:pt x="16337" y="1272414"/>
                </a:lnTo>
                <a:lnTo>
                  <a:pt x="35644" y="1314995"/>
                </a:lnTo>
                <a:lnTo>
                  <a:pt x="61386" y="1353170"/>
                </a:lnTo>
                <a:lnTo>
                  <a:pt x="92819" y="1386158"/>
                </a:lnTo>
                <a:lnTo>
                  <a:pt x="129201" y="1413176"/>
                </a:lnTo>
                <a:lnTo>
                  <a:pt x="169788" y="1433442"/>
                </a:lnTo>
                <a:lnTo>
                  <a:pt x="213836" y="1446175"/>
                </a:lnTo>
                <a:lnTo>
                  <a:pt x="260604" y="1450594"/>
                </a:lnTo>
                <a:lnTo>
                  <a:pt x="6471412" y="1450594"/>
                </a:lnTo>
                <a:lnTo>
                  <a:pt x="6518179" y="1446175"/>
                </a:lnTo>
                <a:lnTo>
                  <a:pt x="6562227" y="1433442"/>
                </a:lnTo>
                <a:lnTo>
                  <a:pt x="6602814" y="1413176"/>
                </a:lnTo>
                <a:lnTo>
                  <a:pt x="6639196" y="1386158"/>
                </a:lnTo>
                <a:lnTo>
                  <a:pt x="6670629" y="1353170"/>
                </a:lnTo>
                <a:lnTo>
                  <a:pt x="6696371" y="1314995"/>
                </a:lnTo>
                <a:lnTo>
                  <a:pt x="6715678" y="1272414"/>
                </a:lnTo>
                <a:lnTo>
                  <a:pt x="6727807" y="1226209"/>
                </a:lnTo>
                <a:lnTo>
                  <a:pt x="6732016" y="1177163"/>
                </a:lnTo>
                <a:lnTo>
                  <a:pt x="6732016" y="273430"/>
                </a:lnTo>
                <a:lnTo>
                  <a:pt x="6727807" y="224384"/>
                </a:lnTo>
                <a:lnTo>
                  <a:pt x="6715678" y="178179"/>
                </a:lnTo>
                <a:lnTo>
                  <a:pt x="6696371" y="135598"/>
                </a:lnTo>
                <a:lnTo>
                  <a:pt x="6670629" y="97423"/>
                </a:lnTo>
                <a:lnTo>
                  <a:pt x="6639196" y="64435"/>
                </a:lnTo>
                <a:lnTo>
                  <a:pt x="6602814" y="37417"/>
                </a:lnTo>
                <a:lnTo>
                  <a:pt x="6562227" y="17151"/>
                </a:lnTo>
                <a:lnTo>
                  <a:pt x="6518179" y="4418"/>
                </a:lnTo>
                <a:lnTo>
                  <a:pt x="6471412" y="0"/>
                </a:lnTo>
                <a:close/>
              </a:path>
            </a:pathLst>
          </a:custGeom>
          <a:solidFill>
            <a:srgbClr val="4045BC"/>
          </a:solidFill>
        </p:spPr>
        <p:txBody>
          <a:bodyPr wrap="square" lIns="0" tIns="0" rIns="0" bIns="0" rtlCol="0" anchor="ctr"/>
          <a:lstStyle/>
          <a:p>
            <a:pPr marL="180000"/>
            <a:r>
              <a:rPr lang="ru-RU" sz="20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01 организационно – управленческая деятельность</a:t>
            </a:r>
            <a:endParaRPr sz="20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object 10"/>
          <p:cNvSpPr/>
          <p:nvPr/>
        </p:nvSpPr>
        <p:spPr>
          <a:xfrm>
            <a:off x="6587566" y="3489888"/>
            <a:ext cx="4866867" cy="857923"/>
          </a:xfrm>
          <a:custGeom>
            <a:avLst/>
            <a:gdLst/>
            <a:ahLst/>
            <a:cxnLst/>
            <a:rect l="l" t="t" r="r" b="b"/>
            <a:pathLst>
              <a:path w="6677025" h="1450975">
                <a:moveTo>
                  <a:pt x="6418072" y="0"/>
                </a:moveTo>
                <a:lnTo>
                  <a:pt x="258445" y="0"/>
                </a:lnTo>
                <a:lnTo>
                  <a:pt x="212086" y="4413"/>
                </a:lnTo>
                <a:lnTo>
                  <a:pt x="168413" y="17136"/>
                </a:lnTo>
                <a:lnTo>
                  <a:pt x="128166" y="37389"/>
                </a:lnTo>
                <a:lnTo>
                  <a:pt x="92083" y="64394"/>
                </a:lnTo>
                <a:lnTo>
                  <a:pt x="60904" y="97371"/>
                </a:lnTo>
                <a:lnTo>
                  <a:pt x="35367" y="135541"/>
                </a:lnTo>
                <a:lnTo>
                  <a:pt x="16211" y="178128"/>
                </a:lnTo>
                <a:lnTo>
                  <a:pt x="4176" y="224350"/>
                </a:lnTo>
                <a:lnTo>
                  <a:pt x="0" y="273431"/>
                </a:lnTo>
                <a:lnTo>
                  <a:pt x="0" y="1177163"/>
                </a:lnTo>
                <a:lnTo>
                  <a:pt x="4176" y="1226209"/>
                </a:lnTo>
                <a:lnTo>
                  <a:pt x="16211" y="1272414"/>
                </a:lnTo>
                <a:lnTo>
                  <a:pt x="35367" y="1314995"/>
                </a:lnTo>
                <a:lnTo>
                  <a:pt x="60904" y="1353170"/>
                </a:lnTo>
                <a:lnTo>
                  <a:pt x="92083" y="1386158"/>
                </a:lnTo>
                <a:lnTo>
                  <a:pt x="128166" y="1413176"/>
                </a:lnTo>
                <a:lnTo>
                  <a:pt x="168413" y="1433442"/>
                </a:lnTo>
                <a:lnTo>
                  <a:pt x="212086" y="1446175"/>
                </a:lnTo>
                <a:lnTo>
                  <a:pt x="258445" y="1450594"/>
                </a:lnTo>
                <a:lnTo>
                  <a:pt x="6418072" y="1450594"/>
                </a:lnTo>
                <a:lnTo>
                  <a:pt x="6464430" y="1446175"/>
                </a:lnTo>
                <a:lnTo>
                  <a:pt x="6508103" y="1433442"/>
                </a:lnTo>
                <a:lnTo>
                  <a:pt x="6548350" y="1413176"/>
                </a:lnTo>
                <a:lnTo>
                  <a:pt x="6584433" y="1386158"/>
                </a:lnTo>
                <a:lnTo>
                  <a:pt x="6615612" y="1353170"/>
                </a:lnTo>
                <a:lnTo>
                  <a:pt x="6641149" y="1314995"/>
                </a:lnTo>
                <a:lnTo>
                  <a:pt x="6660305" y="1272414"/>
                </a:lnTo>
                <a:lnTo>
                  <a:pt x="6672340" y="1226209"/>
                </a:lnTo>
                <a:lnTo>
                  <a:pt x="6676517" y="1177163"/>
                </a:lnTo>
                <a:lnTo>
                  <a:pt x="6676517" y="273431"/>
                </a:lnTo>
                <a:lnTo>
                  <a:pt x="6672340" y="224350"/>
                </a:lnTo>
                <a:lnTo>
                  <a:pt x="6660305" y="178128"/>
                </a:lnTo>
                <a:lnTo>
                  <a:pt x="6641149" y="135541"/>
                </a:lnTo>
                <a:lnTo>
                  <a:pt x="6615612" y="97371"/>
                </a:lnTo>
                <a:lnTo>
                  <a:pt x="6584433" y="64394"/>
                </a:lnTo>
                <a:lnTo>
                  <a:pt x="6548350" y="37389"/>
                </a:lnTo>
                <a:lnTo>
                  <a:pt x="6508103" y="17136"/>
                </a:lnTo>
                <a:lnTo>
                  <a:pt x="6464430" y="4413"/>
                </a:lnTo>
                <a:lnTo>
                  <a:pt x="6418072" y="0"/>
                </a:lnTo>
                <a:close/>
              </a:path>
            </a:pathLst>
          </a:custGeom>
          <a:solidFill>
            <a:srgbClr val="4045BC"/>
          </a:solidFill>
        </p:spPr>
        <p:txBody>
          <a:bodyPr wrap="square" lIns="0" tIns="0" rIns="0" bIns="0" rtlCol="0" anchor="ctr"/>
          <a:lstStyle/>
          <a:p>
            <a:pPr marL="180000"/>
            <a:r>
              <a:rPr lang="ru-RU" sz="20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02 работа с педагогами и образовательными организациями</a:t>
            </a:r>
            <a:endParaRPr sz="20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object 12"/>
          <p:cNvSpPr/>
          <p:nvPr/>
        </p:nvSpPr>
        <p:spPr>
          <a:xfrm>
            <a:off x="6623834" y="5595413"/>
            <a:ext cx="4824664" cy="857923"/>
          </a:xfrm>
          <a:custGeom>
            <a:avLst/>
            <a:gdLst/>
            <a:ahLst/>
            <a:cxnLst/>
            <a:rect l="l" t="t" r="r" b="b"/>
            <a:pathLst>
              <a:path w="6732269" h="1450975">
                <a:moveTo>
                  <a:pt x="6471412" y="0"/>
                </a:moveTo>
                <a:lnTo>
                  <a:pt x="260604" y="0"/>
                </a:lnTo>
                <a:lnTo>
                  <a:pt x="213836" y="4418"/>
                </a:lnTo>
                <a:lnTo>
                  <a:pt x="169788" y="17151"/>
                </a:lnTo>
                <a:lnTo>
                  <a:pt x="129201" y="37417"/>
                </a:lnTo>
                <a:lnTo>
                  <a:pt x="92819" y="64435"/>
                </a:lnTo>
                <a:lnTo>
                  <a:pt x="61386" y="97423"/>
                </a:lnTo>
                <a:lnTo>
                  <a:pt x="35644" y="135598"/>
                </a:lnTo>
                <a:lnTo>
                  <a:pt x="16337" y="178179"/>
                </a:lnTo>
                <a:lnTo>
                  <a:pt x="4208" y="224384"/>
                </a:lnTo>
                <a:lnTo>
                  <a:pt x="0" y="273431"/>
                </a:lnTo>
                <a:lnTo>
                  <a:pt x="0" y="1177163"/>
                </a:lnTo>
                <a:lnTo>
                  <a:pt x="4208" y="1226243"/>
                </a:lnTo>
                <a:lnTo>
                  <a:pt x="16337" y="1272465"/>
                </a:lnTo>
                <a:lnTo>
                  <a:pt x="35644" y="1315052"/>
                </a:lnTo>
                <a:lnTo>
                  <a:pt x="61386" y="1353222"/>
                </a:lnTo>
                <a:lnTo>
                  <a:pt x="92819" y="1386199"/>
                </a:lnTo>
                <a:lnTo>
                  <a:pt x="129201" y="1413204"/>
                </a:lnTo>
                <a:lnTo>
                  <a:pt x="169788" y="1433457"/>
                </a:lnTo>
                <a:lnTo>
                  <a:pt x="213836" y="1446180"/>
                </a:lnTo>
                <a:lnTo>
                  <a:pt x="260604" y="1450594"/>
                </a:lnTo>
                <a:lnTo>
                  <a:pt x="6471412" y="1450594"/>
                </a:lnTo>
                <a:lnTo>
                  <a:pt x="6518179" y="1446180"/>
                </a:lnTo>
                <a:lnTo>
                  <a:pt x="6562227" y="1433457"/>
                </a:lnTo>
                <a:lnTo>
                  <a:pt x="6602814" y="1413204"/>
                </a:lnTo>
                <a:lnTo>
                  <a:pt x="6639196" y="1386199"/>
                </a:lnTo>
                <a:lnTo>
                  <a:pt x="6670629" y="1353222"/>
                </a:lnTo>
                <a:lnTo>
                  <a:pt x="6696371" y="1315052"/>
                </a:lnTo>
                <a:lnTo>
                  <a:pt x="6715678" y="1272465"/>
                </a:lnTo>
                <a:lnTo>
                  <a:pt x="6727807" y="1226243"/>
                </a:lnTo>
                <a:lnTo>
                  <a:pt x="6732016" y="1177163"/>
                </a:lnTo>
                <a:lnTo>
                  <a:pt x="6732016" y="273431"/>
                </a:lnTo>
                <a:lnTo>
                  <a:pt x="6727807" y="224384"/>
                </a:lnTo>
                <a:lnTo>
                  <a:pt x="6715678" y="178179"/>
                </a:lnTo>
                <a:lnTo>
                  <a:pt x="6696371" y="135598"/>
                </a:lnTo>
                <a:lnTo>
                  <a:pt x="6670629" y="97423"/>
                </a:lnTo>
                <a:lnTo>
                  <a:pt x="6639196" y="64435"/>
                </a:lnTo>
                <a:lnTo>
                  <a:pt x="6602814" y="37417"/>
                </a:lnTo>
                <a:lnTo>
                  <a:pt x="6562227" y="17151"/>
                </a:lnTo>
                <a:lnTo>
                  <a:pt x="6518179" y="4418"/>
                </a:lnTo>
                <a:lnTo>
                  <a:pt x="6471412" y="0"/>
                </a:lnTo>
                <a:close/>
              </a:path>
            </a:pathLst>
          </a:custGeom>
          <a:solidFill>
            <a:srgbClr val="4045BC"/>
          </a:solidFill>
        </p:spPr>
        <p:txBody>
          <a:bodyPr wrap="square" lIns="0" tIns="0" rIns="0" bIns="0" rtlCol="0" anchor="ctr"/>
          <a:lstStyle/>
          <a:p>
            <a:pPr marL="180000"/>
            <a:r>
              <a:rPr lang="ru-RU" sz="20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03 работа с обучающимися в образовательных организациях</a:t>
            </a:r>
            <a:endParaRPr sz="20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object 13"/>
          <p:cNvSpPr txBox="1"/>
          <p:nvPr/>
        </p:nvSpPr>
        <p:spPr>
          <a:xfrm>
            <a:off x="7107818" y="4622370"/>
            <a:ext cx="3050277" cy="337075"/>
          </a:xfrm>
          <a:prstGeom prst="rect">
            <a:avLst/>
          </a:prstGeom>
        </p:spPr>
        <p:txBody>
          <a:bodyPr vert="horz" wrap="square" lIns="0" tIns="8885" rIns="0" bIns="0" rtlCol="0">
            <a:spAutoFit/>
          </a:bodyPr>
          <a:lstStyle/>
          <a:p>
            <a:pPr marL="25383">
              <a:spcBef>
                <a:spcPts val="70"/>
              </a:spcBef>
            </a:pPr>
            <a:r>
              <a:rPr sz="3198" spc="-54" baseline="-7812" dirty="0">
                <a:solidFill>
                  <a:srgbClr val="F3F7F8"/>
                </a:solidFill>
                <a:latin typeface="+mj-lt"/>
                <a:cs typeface="Verdana"/>
              </a:rPr>
              <a:t>03</a:t>
            </a:r>
            <a:r>
              <a:rPr sz="3198" spc="-90" baseline="-7812" dirty="0">
                <a:solidFill>
                  <a:srgbClr val="F3F7F8"/>
                </a:solidFill>
                <a:latin typeface="+mj-lt"/>
                <a:cs typeface="Verdana"/>
              </a:rPr>
              <a:t> </a:t>
            </a:r>
            <a:r>
              <a:rPr sz="1599" spc="127" dirty="0">
                <a:solidFill>
                  <a:srgbClr val="F3F7F8"/>
                </a:solidFill>
                <a:latin typeface="+mj-lt"/>
                <a:cs typeface="Tahoma"/>
              </a:rPr>
              <a:t>Работа</a:t>
            </a:r>
            <a:r>
              <a:rPr sz="1599" spc="-110" dirty="0">
                <a:solidFill>
                  <a:srgbClr val="F3F7F8"/>
                </a:solidFill>
                <a:latin typeface="+mj-lt"/>
                <a:cs typeface="Tahoma"/>
              </a:rPr>
              <a:t> </a:t>
            </a:r>
            <a:r>
              <a:rPr sz="1599" spc="160" dirty="0">
                <a:solidFill>
                  <a:srgbClr val="F3F7F8"/>
                </a:solidFill>
                <a:latin typeface="+mj-lt"/>
                <a:cs typeface="Tahoma"/>
              </a:rPr>
              <a:t>с</a:t>
            </a:r>
            <a:r>
              <a:rPr sz="1599" spc="-93" dirty="0">
                <a:solidFill>
                  <a:srgbClr val="F3F7F8"/>
                </a:solidFill>
                <a:latin typeface="+mj-lt"/>
                <a:cs typeface="Tahoma"/>
              </a:rPr>
              <a:t> </a:t>
            </a:r>
            <a:r>
              <a:rPr sz="1599" spc="160" dirty="0">
                <a:solidFill>
                  <a:srgbClr val="F3F7F8"/>
                </a:solidFill>
                <a:latin typeface="+mj-lt"/>
                <a:cs typeface="Tahoma"/>
              </a:rPr>
              <a:t>обучающимися</a:t>
            </a:r>
            <a:endParaRPr sz="1599">
              <a:latin typeface="+mj-lt"/>
              <a:cs typeface="Tahoma"/>
            </a:endParaRPr>
          </a:p>
        </p:txBody>
      </p:sp>
      <p:sp>
        <p:nvSpPr>
          <p:cNvPr id="29" name="object 10"/>
          <p:cNvSpPr/>
          <p:nvPr/>
        </p:nvSpPr>
        <p:spPr>
          <a:xfrm>
            <a:off x="6623834" y="4579044"/>
            <a:ext cx="4824664" cy="857923"/>
          </a:xfrm>
          <a:custGeom>
            <a:avLst/>
            <a:gdLst/>
            <a:ahLst/>
            <a:cxnLst/>
            <a:rect l="l" t="t" r="r" b="b"/>
            <a:pathLst>
              <a:path w="6677025" h="1450975">
                <a:moveTo>
                  <a:pt x="6418072" y="0"/>
                </a:moveTo>
                <a:lnTo>
                  <a:pt x="258445" y="0"/>
                </a:lnTo>
                <a:lnTo>
                  <a:pt x="212086" y="4413"/>
                </a:lnTo>
                <a:lnTo>
                  <a:pt x="168413" y="17136"/>
                </a:lnTo>
                <a:lnTo>
                  <a:pt x="128166" y="37389"/>
                </a:lnTo>
                <a:lnTo>
                  <a:pt x="92083" y="64394"/>
                </a:lnTo>
                <a:lnTo>
                  <a:pt x="60904" y="97371"/>
                </a:lnTo>
                <a:lnTo>
                  <a:pt x="35367" y="135541"/>
                </a:lnTo>
                <a:lnTo>
                  <a:pt x="16211" y="178128"/>
                </a:lnTo>
                <a:lnTo>
                  <a:pt x="4176" y="224350"/>
                </a:lnTo>
                <a:lnTo>
                  <a:pt x="0" y="273431"/>
                </a:lnTo>
                <a:lnTo>
                  <a:pt x="0" y="1177163"/>
                </a:lnTo>
                <a:lnTo>
                  <a:pt x="4176" y="1226209"/>
                </a:lnTo>
                <a:lnTo>
                  <a:pt x="16211" y="1272414"/>
                </a:lnTo>
                <a:lnTo>
                  <a:pt x="35367" y="1314995"/>
                </a:lnTo>
                <a:lnTo>
                  <a:pt x="60904" y="1353170"/>
                </a:lnTo>
                <a:lnTo>
                  <a:pt x="92083" y="1386158"/>
                </a:lnTo>
                <a:lnTo>
                  <a:pt x="128166" y="1413176"/>
                </a:lnTo>
                <a:lnTo>
                  <a:pt x="168413" y="1433442"/>
                </a:lnTo>
                <a:lnTo>
                  <a:pt x="212086" y="1446175"/>
                </a:lnTo>
                <a:lnTo>
                  <a:pt x="258445" y="1450594"/>
                </a:lnTo>
                <a:lnTo>
                  <a:pt x="6418072" y="1450594"/>
                </a:lnTo>
                <a:lnTo>
                  <a:pt x="6464430" y="1446175"/>
                </a:lnTo>
                <a:lnTo>
                  <a:pt x="6508103" y="1433442"/>
                </a:lnTo>
                <a:lnTo>
                  <a:pt x="6548350" y="1413176"/>
                </a:lnTo>
                <a:lnTo>
                  <a:pt x="6584433" y="1386158"/>
                </a:lnTo>
                <a:lnTo>
                  <a:pt x="6615612" y="1353170"/>
                </a:lnTo>
                <a:lnTo>
                  <a:pt x="6641149" y="1314995"/>
                </a:lnTo>
                <a:lnTo>
                  <a:pt x="6660305" y="1272414"/>
                </a:lnTo>
                <a:lnTo>
                  <a:pt x="6672340" y="1226209"/>
                </a:lnTo>
                <a:lnTo>
                  <a:pt x="6676517" y="1177163"/>
                </a:lnTo>
                <a:lnTo>
                  <a:pt x="6676517" y="273431"/>
                </a:lnTo>
                <a:lnTo>
                  <a:pt x="6672340" y="224350"/>
                </a:lnTo>
                <a:lnTo>
                  <a:pt x="6660305" y="178128"/>
                </a:lnTo>
                <a:lnTo>
                  <a:pt x="6641149" y="135541"/>
                </a:lnTo>
                <a:lnTo>
                  <a:pt x="6615612" y="97371"/>
                </a:lnTo>
                <a:lnTo>
                  <a:pt x="6584433" y="64394"/>
                </a:lnTo>
                <a:lnTo>
                  <a:pt x="6548350" y="37389"/>
                </a:lnTo>
                <a:lnTo>
                  <a:pt x="6508103" y="17136"/>
                </a:lnTo>
                <a:lnTo>
                  <a:pt x="6464430" y="4413"/>
                </a:lnTo>
                <a:lnTo>
                  <a:pt x="6418072" y="0"/>
                </a:lnTo>
                <a:close/>
              </a:path>
            </a:pathLst>
          </a:custGeom>
          <a:solidFill>
            <a:srgbClr val="4045BC"/>
          </a:solidFill>
        </p:spPr>
        <p:txBody>
          <a:bodyPr wrap="square" lIns="0" tIns="0" rIns="0" bIns="0" rtlCol="0" anchor="ctr"/>
          <a:lstStyle/>
          <a:p>
            <a:pPr marL="180000"/>
            <a:r>
              <a:rPr lang="ru-RU" sz="1400" i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Доля педагогов общеобразовательных организаций,  прошедших повышение квалификации по вопросам  формирования и оценки ФГ</a:t>
            </a:r>
          </a:p>
        </p:txBody>
      </p:sp>
      <p:sp>
        <p:nvSpPr>
          <p:cNvPr id="30" name="object 2"/>
          <p:cNvSpPr txBox="1"/>
          <p:nvPr/>
        </p:nvSpPr>
        <p:spPr>
          <a:xfrm>
            <a:off x="6289474" y="1328353"/>
            <a:ext cx="5463050" cy="657011"/>
          </a:xfrm>
          <a:prstGeom prst="rect">
            <a:avLst/>
          </a:prstGeom>
        </p:spPr>
        <p:txBody>
          <a:bodyPr vert="horz" wrap="square" lIns="0" tIns="10577" rIns="0" bIns="0" rtlCol="0">
            <a:spAutoFit/>
          </a:bodyPr>
          <a:lstStyle/>
          <a:p>
            <a:pPr marL="8461" algn="ctr">
              <a:spcBef>
                <a:spcPts val="83"/>
              </a:spcBef>
            </a:pPr>
            <a:r>
              <a:rPr sz="1400" spc="87" dirty="0" err="1" smtClean="0">
                <a:solidFill>
                  <a:srgbClr val="002060"/>
                </a:solidFill>
                <a:latin typeface="+mj-lt"/>
                <a:cs typeface="Trebuchet MS"/>
              </a:rPr>
              <a:t>Направления</a:t>
            </a:r>
            <a:r>
              <a:rPr lang="ru-RU" sz="1400" dirty="0">
                <a:solidFill>
                  <a:srgbClr val="002060"/>
                </a:solidFill>
                <a:latin typeface="+mj-lt"/>
                <a:cs typeface="Trebuchet MS"/>
              </a:rPr>
              <a:t> </a:t>
            </a:r>
            <a:r>
              <a:rPr sz="1400" spc="193" dirty="0" err="1" smtClean="0">
                <a:solidFill>
                  <a:srgbClr val="002060"/>
                </a:solidFill>
                <a:latin typeface="+mj-lt"/>
                <a:cs typeface="Tahoma"/>
              </a:rPr>
              <a:t>мониторинга</a:t>
            </a:r>
            <a:r>
              <a:rPr lang="ru-RU" sz="1400" spc="193" dirty="0" smtClean="0">
                <a:solidFill>
                  <a:srgbClr val="002060"/>
                </a:solidFill>
                <a:latin typeface="+mj-lt"/>
                <a:cs typeface="Tahoma"/>
              </a:rPr>
              <a:t> </a:t>
            </a:r>
            <a:r>
              <a:rPr lang="ru-RU" sz="1400" kern="0" spc="157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деятельности </a:t>
            </a:r>
            <a:r>
              <a:rPr lang="ru-RU" sz="1400" kern="0" spc="14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субъектов</a:t>
            </a:r>
            <a:r>
              <a:rPr lang="ru-RU" sz="1400" kern="0" spc="-143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kern="0" spc="326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РФ</a:t>
            </a:r>
            <a:r>
              <a:rPr lang="ru-RU" sz="1400" kern="0" spc="-12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kern="0" spc="203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</a:t>
            </a:r>
            <a:r>
              <a:rPr lang="ru-RU" sz="1400" kern="0" spc="-12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kern="0" spc="207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формированию </a:t>
            </a:r>
            <a:r>
              <a:rPr lang="ru-RU" sz="1400" kern="0" spc="-612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kern="0" spc="177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функциональной </a:t>
            </a:r>
            <a:r>
              <a:rPr lang="ru-RU" sz="1400" kern="0" spc="17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грамотности </a:t>
            </a:r>
            <a:r>
              <a:rPr lang="ru-RU" sz="1400" kern="0" spc="173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kern="0" spc="19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школьников</a:t>
            </a:r>
            <a:endParaRPr lang="ru-RU" sz="1400" kern="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object 3"/>
          <p:cNvSpPr txBox="1"/>
          <p:nvPr/>
        </p:nvSpPr>
        <p:spPr>
          <a:xfrm>
            <a:off x="6888088" y="2143810"/>
            <a:ext cx="4987936" cy="177821"/>
          </a:xfrm>
          <a:prstGeom prst="rect">
            <a:avLst/>
          </a:prstGeom>
        </p:spPr>
        <p:txBody>
          <a:bodyPr vert="horz" wrap="square" lIns="0" tIns="8461" rIns="0" bIns="0" rtlCol="0">
            <a:spAutoFit/>
          </a:bodyPr>
          <a:lstStyle/>
          <a:p>
            <a:pPr marL="8461" marR="3384"/>
            <a:r>
              <a:rPr lang="ru-RU" sz="1100" kern="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*данные предоставляются по итогам  </a:t>
            </a:r>
            <a:r>
              <a:rPr lang="ru-RU" sz="1100" kern="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 </a:t>
            </a:r>
            <a:r>
              <a:rPr lang="ru-RU" sz="1100" kern="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- 2022 учебного года</a:t>
            </a:r>
          </a:p>
        </p:txBody>
      </p:sp>
    </p:spTree>
    <p:extLst>
      <p:ext uri="{BB962C8B-B14F-4D97-AF65-F5344CB8AC3E}">
        <p14:creationId xmlns:p14="http://schemas.microsoft.com/office/powerpoint/2010/main" val="3901273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213937" y="1556792"/>
            <a:ext cx="2929735" cy="4176464"/>
            <a:chOff x="683568" y="1491630"/>
            <a:chExt cx="2160240" cy="2664296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683568" y="1491630"/>
              <a:ext cx="2160240" cy="43204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III – IV</a:t>
              </a:r>
              <a:r>
                <a:rPr lang="ru-RU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 квартал</a:t>
              </a:r>
              <a:endParaRPr lang="ru-RU" b="1" dirty="0">
                <a:solidFill>
                  <a:srgbClr val="5851A3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683568" y="1933101"/>
              <a:ext cx="2160240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Для руководителей и педагогов образовательных организаций</a:t>
              </a:r>
              <a:endParaRPr lang="ru-RU" sz="1400" b="1" dirty="0">
                <a:solidFill>
                  <a:srgbClr val="5851A3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683568" y="2374572"/>
              <a:ext cx="2160240" cy="178135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Вебинары, семинары, </a:t>
              </a:r>
            </a:p>
            <a:p>
              <a:pPr algn="ctr"/>
              <a:r>
                <a:rPr lang="ru-RU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в том числе «Вектор образования ИРО»</a:t>
              </a:r>
              <a:endParaRPr lang="ru-RU" dirty="0">
                <a:solidFill>
                  <a:srgbClr val="5851A3"/>
                </a:solidFill>
                <a:latin typeface="Montserrat" panose="00000500000000000000" pitchFamily="2" charset="-52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215680" y="1556792"/>
            <a:ext cx="2952329" cy="4176464"/>
            <a:chOff x="683568" y="1491630"/>
            <a:chExt cx="2160240" cy="266429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683568" y="1491630"/>
              <a:ext cx="2160240" cy="43204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IV </a:t>
              </a:r>
              <a:r>
                <a:rPr lang="ru-RU" b="1" dirty="0">
                  <a:solidFill>
                    <a:srgbClr val="5851A3"/>
                  </a:solidFill>
                  <a:latin typeface="Montserrat" panose="00000500000000000000" pitchFamily="2" charset="-52"/>
                </a:rPr>
                <a:t>квартал</a:t>
              </a: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683568" y="1933101"/>
              <a:ext cx="2160240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rgbClr val="5851A3"/>
                  </a:solidFill>
                  <a:latin typeface="Montserrat" panose="00000500000000000000" pitchFamily="2" charset="-52"/>
                </a:rPr>
                <a:t>Для </a:t>
              </a:r>
              <a:r>
                <a:rPr lang="ru-RU" sz="1400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руководителей и педагогов </a:t>
              </a:r>
              <a:r>
                <a:rPr lang="ru-RU" sz="1400" b="1" dirty="0">
                  <a:solidFill>
                    <a:srgbClr val="5851A3"/>
                  </a:solidFill>
                  <a:latin typeface="Montserrat" panose="00000500000000000000" pitchFamily="2" charset="-52"/>
                </a:rPr>
                <a:t>образовательных </a:t>
              </a:r>
              <a:r>
                <a:rPr lang="ru-RU" sz="1400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организаций</a:t>
              </a:r>
              <a:endParaRPr lang="ru-RU" sz="1400" b="1" dirty="0">
                <a:solidFill>
                  <a:srgbClr val="5851A3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83568" y="2374572"/>
              <a:ext cx="2160240" cy="178135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rgbClr val="5851A3"/>
                  </a:solidFill>
                  <a:latin typeface="Montserrat" panose="00000500000000000000" pitchFamily="2" charset="-52"/>
                </a:rPr>
                <a:t>Информационно-методический день «Реализация обновленных ФГОС: проблемы, опыт, решения</a:t>
              </a:r>
              <a:r>
                <a:rPr lang="ru-RU" sz="1400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»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9214937" y="1556792"/>
            <a:ext cx="2736304" cy="4176464"/>
            <a:chOff x="683568" y="1491630"/>
            <a:chExt cx="2160240" cy="2664296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683568" y="1491630"/>
              <a:ext cx="2160240" cy="43204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III - IV </a:t>
              </a:r>
              <a:r>
                <a:rPr lang="ru-RU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квартал</a:t>
              </a:r>
              <a:endParaRPr lang="ru-RU" b="1" dirty="0">
                <a:solidFill>
                  <a:srgbClr val="5851A3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683568" y="1933101"/>
              <a:ext cx="2160240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Для обучающихся и их родителей</a:t>
              </a:r>
              <a:endParaRPr lang="ru-RU" sz="1400" b="1" dirty="0">
                <a:solidFill>
                  <a:srgbClr val="5851A3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683568" y="2374572"/>
              <a:ext cx="2160240" cy="178135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Образовательный </a:t>
              </a:r>
              <a:r>
                <a:rPr lang="ru-RU" dirty="0">
                  <a:solidFill>
                    <a:srgbClr val="5851A3"/>
                  </a:solidFill>
                  <a:latin typeface="Montserrat" panose="00000500000000000000" pitchFamily="2" charset="-52"/>
                </a:rPr>
                <a:t>форум </a:t>
              </a:r>
              <a:endParaRPr lang="ru-RU" dirty="0" smtClean="0">
                <a:solidFill>
                  <a:srgbClr val="5851A3"/>
                </a:solidFill>
                <a:latin typeface="Montserrat" panose="00000500000000000000" pitchFamily="2" charset="-52"/>
              </a:endParaRPr>
            </a:p>
            <a:p>
              <a:pPr algn="ctr"/>
              <a:r>
                <a:rPr lang="ru-RU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«</a:t>
              </a:r>
              <a:r>
                <a:rPr lang="ru-RU" dirty="0" err="1">
                  <a:solidFill>
                    <a:srgbClr val="5851A3"/>
                  </a:solidFill>
                  <a:latin typeface="Montserrat" panose="00000500000000000000" pitchFamily="2" charset="-52"/>
                </a:rPr>
                <a:t>ПроСТО</a:t>
              </a:r>
              <a:r>
                <a:rPr lang="ru-RU" dirty="0">
                  <a:solidFill>
                    <a:srgbClr val="5851A3"/>
                  </a:solidFill>
                  <a:latin typeface="Montserrat" panose="00000500000000000000" pitchFamily="2" charset="-52"/>
                </a:rPr>
                <a:t> о функциональной грамотности»</a:t>
              </a: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240016" y="1556792"/>
            <a:ext cx="2902914" cy="4176464"/>
            <a:chOff x="683568" y="1491630"/>
            <a:chExt cx="2160240" cy="26642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683568" y="1491630"/>
              <a:ext cx="2160240" cy="43204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5851A3"/>
                  </a:solidFill>
                  <a:latin typeface="Montserrat" panose="00000500000000000000" pitchFamily="2" charset="-52"/>
                </a:rPr>
                <a:t>IV </a:t>
              </a:r>
              <a:r>
                <a:rPr lang="ru-RU" b="1" dirty="0">
                  <a:solidFill>
                    <a:srgbClr val="5851A3"/>
                  </a:solidFill>
                  <a:latin typeface="Montserrat" panose="00000500000000000000" pitchFamily="2" charset="-52"/>
                </a:rPr>
                <a:t>квартал</a:t>
              </a: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683568" y="1933101"/>
              <a:ext cx="2160240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Для школьных команд образовательных организаций</a:t>
              </a:r>
              <a:endParaRPr lang="ru-RU" sz="1400" b="1" dirty="0">
                <a:solidFill>
                  <a:srgbClr val="5851A3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683568" y="2374572"/>
              <a:ext cx="2160240" cy="178135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Хакатон </a:t>
              </a:r>
            </a:p>
            <a:p>
              <a:pPr algn="ctr"/>
              <a:r>
                <a:rPr lang="ru-RU" dirty="0" smtClean="0">
                  <a:solidFill>
                    <a:srgbClr val="5851A3"/>
                  </a:solidFill>
                  <a:latin typeface="Montserrat" panose="00000500000000000000" pitchFamily="2" charset="-52"/>
                </a:rPr>
                <a:t>«Школа будущего: управление результатом» </a:t>
              </a:r>
            </a:p>
          </p:txBody>
        </p:sp>
      </p:grpSp>
      <p:sp>
        <p:nvSpPr>
          <p:cNvPr id="31" name="object 10"/>
          <p:cNvSpPr txBox="1">
            <a:spLocks noGrp="1"/>
          </p:cNvSpPr>
          <p:nvPr>
            <p:ph type="title"/>
          </p:nvPr>
        </p:nvSpPr>
        <p:spPr>
          <a:xfrm>
            <a:off x="2567608" y="116632"/>
            <a:ext cx="9217024" cy="1005313"/>
          </a:xfrm>
          <a:prstGeom prst="rect">
            <a:avLst/>
          </a:prstGeom>
        </p:spPr>
        <p:txBody>
          <a:bodyPr vert="horz" wrap="square" lIns="0" tIns="8038" rIns="0" bIns="0" rtlCol="0" anchor="ctr">
            <a:spAutoFit/>
          </a:bodyPr>
          <a:lstStyle/>
          <a:p>
            <a:pPr marL="8461" algn="ctr">
              <a:spcBef>
                <a:spcPts val="63"/>
              </a:spcBef>
            </a:pPr>
            <a:r>
              <a:rPr lang="ru-RU" sz="1800" kern="0" dirty="0" smtClean="0">
                <a:latin typeface="+mj-lt"/>
                <a:cs typeface="Microsoft Sans Serif"/>
              </a:rPr>
              <a:t>Мероприятия ГАОУ ДПО СО «ИРО» в рамках реализации Плана мероприятий (дорожная карта) введения обновленных федеральных государственных образовательных стандартов начального общего и основного общего образования в Свердловской области</a:t>
            </a:r>
            <a:endParaRPr sz="1800" kern="0" dirty="0">
              <a:latin typeface="+mj-lt"/>
              <a:cs typeface="Microsoft Sans Serif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13937" y="6021288"/>
            <a:ext cx="11737303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Горячая линия ФГОС</a:t>
            </a:r>
            <a:r>
              <a:rPr lang="ru-RU" sz="2400" b="1" dirty="0">
                <a:solidFill>
                  <a:srgbClr val="000066"/>
                </a:solidFill>
              </a:rPr>
              <a:t>:</a:t>
            </a:r>
            <a:r>
              <a:rPr lang="ru-RU" sz="2400" b="1" dirty="0" smtClean="0">
                <a:solidFill>
                  <a:srgbClr val="000066"/>
                </a:solidFill>
              </a:rPr>
              <a:t> тел. +7 (343) 525-11-88, эл. почта - </a:t>
            </a:r>
            <a:r>
              <a:rPr lang="en-US" sz="2400" b="1" dirty="0" smtClean="0">
                <a:solidFill>
                  <a:srgbClr val="000066"/>
                </a:solidFill>
              </a:rPr>
              <a:t>ntfiro@gmail.com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27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3503712" y="188640"/>
            <a:ext cx="6316200" cy="91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ru-RU" spc="-1" dirty="0">
                <a:solidFill>
                  <a:srgbClr val="002060"/>
                </a:solidFill>
                <a:latin typeface="Tahoma"/>
                <a:ea typeface="DejaVu Sans"/>
              </a:rPr>
              <a:t>Правительство Свердловской области </a:t>
            </a:r>
            <a:endParaRPr lang="ru-RU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pc="-1" dirty="0">
                <a:solidFill>
                  <a:srgbClr val="002060"/>
                </a:solidFill>
                <a:latin typeface="Tahoma"/>
                <a:ea typeface="DejaVu Sans"/>
              </a:rPr>
              <a:t>Министерство образования и молодежной политики Свердловской области</a:t>
            </a:r>
            <a:endParaRPr lang="ru-RU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63352" y="1340768"/>
            <a:ext cx="11665296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Работа учителей Свердловской области в «Конструкторе рабочих программ»</a:t>
            </a:r>
            <a:endParaRPr lang="ru-RU" sz="2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3352" y="2204864"/>
            <a:ext cx="5904656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11 014 учителей</a:t>
            </a:r>
          </a:p>
          <a:p>
            <a:pPr algn="ctr"/>
            <a:r>
              <a:rPr lang="ru-RU" dirty="0" smtClean="0"/>
              <a:t>зарегистрировались в «Конструкторе…»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3352" y="3429000"/>
            <a:ext cx="5904656" cy="30963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20 103 программы</a:t>
            </a:r>
          </a:p>
          <a:p>
            <a:pPr algn="ctr"/>
            <a:r>
              <a:rPr lang="ru-RU" dirty="0" smtClean="0"/>
              <a:t>разработаны в «Конструкторе…»: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48128" y="2229448"/>
            <a:ext cx="4680520" cy="8395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  <a:r>
              <a:rPr lang="ru-RU" dirty="0" smtClean="0"/>
              <a:t>з них </a:t>
            </a:r>
            <a:r>
              <a:rPr lang="ru-RU" sz="2800" b="1" dirty="0" smtClean="0"/>
              <a:t>9824</a:t>
            </a:r>
            <a:r>
              <a:rPr lang="ru-RU" dirty="0" smtClean="0"/>
              <a:t> </a:t>
            </a:r>
            <a:r>
              <a:rPr lang="ru-RU" sz="2800" b="1" dirty="0" smtClean="0"/>
              <a:t>учителей</a:t>
            </a:r>
          </a:p>
          <a:p>
            <a:pPr algn="ctr"/>
            <a:r>
              <a:rPr lang="ru-RU" dirty="0" smtClean="0"/>
              <a:t>1-х и 5-х классов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6168008" y="2492896"/>
            <a:ext cx="1080120" cy="2880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248128" y="3429000"/>
            <a:ext cx="4680520" cy="8395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  <a:r>
              <a:rPr lang="ru-RU" dirty="0" smtClean="0"/>
              <a:t>з них </a:t>
            </a:r>
            <a:r>
              <a:rPr lang="ru-RU" sz="2800" b="1" dirty="0" smtClean="0"/>
              <a:t>14085</a:t>
            </a:r>
            <a:r>
              <a:rPr lang="ru-RU" dirty="0" smtClean="0"/>
              <a:t> </a:t>
            </a:r>
            <a:r>
              <a:rPr lang="ru-RU" sz="2800" b="1" dirty="0" smtClean="0"/>
              <a:t>программ</a:t>
            </a:r>
          </a:p>
          <a:p>
            <a:pPr algn="ctr"/>
            <a:r>
              <a:rPr lang="ru-RU" dirty="0"/>
              <a:t>р</a:t>
            </a:r>
            <a:r>
              <a:rPr lang="ru-RU" dirty="0" smtClean="0"/>
              <a:t>азработали учителя 1-х и 5-х классов</a:t>
            </a: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6181362" y="3717032"/>
            <a:ext cx="1080120" cy="2880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263781" y="4628552"/>
            <a:ext cx="2002870" cy="189679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3216 учителей</a:t>
            </a:r>
          </a:p>
          <a:p>
            <a:pPr algn="ctr"/>
            <a:r>
              <a:rPr lang="ru-RU" dirty="0" smtClean="0"/>
              <a:t>1-х классов</a:t>
            </a:r>
          </a:p>
          <a:p>
            <a:pPr algn="ctr"/>
            <a:r>
              <a:rPr lang="ru-RU" dirty="0"/>
              <a:t>р</a:t>
            </a:r>
            <a:r>
              <a:rPr lang="ru-RU" dirty="0" smtClean="0"/>
              <a:t>азработали </a:t>
            </a:r>
            <a:r>
              <a:rPr lang="ru-RU" b="1" dirty="0" smtClean="0"/>
              <a:t>6023 программы</a:t>
            </a:r>
            <a:endParaRPr lang="ru-RU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925778" y="4628552"/>
            <a:ext cx="2002870" cy="189679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6608 учителей</a:t>
            </a:r>
          </a:p>
          <a:p>
            <a:pPr algn="ctr"/>
            <a:r>
              <a:rPr lang="ru-RU" dirty="0" smtClean="0"/>
              <a:t>5-х классов</a:t>
            </a:r>
          </a:p>
          <a:p>
            <a:pPr algn="ctr"/>
            <a:r>
              <a:rPr lang="ru-RU" dirty="0"/>
              <a:t>р</a:t>
            </a:r>
            <a:r>
              <a:rPr lang="ru-RU" dirty="0" smtClean="0"/>
              <a:t>азработали </a:t>
            </a:r>
          </a:p>
          <a:p>
            <a:pPr algn="ctr"/>
            <a:r>
              <a:rPr lang="ru-RU" b="1" dirty="0" smtClean="0"/>
              <a:t>8062 программы</a:t>
            </a:r>
            <a:endParaRPr lang="ru-RU" b="1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8013188" y="4264253"/>
            <a:ext cx="504056" cy="36004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10675185" y="4264253"/>
            <a:ext cx="504056" cy="36004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24643" y="4624293"/>
            <a:ext cx="2232248" cy="1613019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8264 </a:t>
            </a:r>
          </a:p>
          <a:p>
            <a:pPr algn="ctr"/>
            <a:r>
              <a:rPr lang="ru-RU" dirty="0" smtClean="0"/>
              <a:t>программы НОО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418181" y="4632103"/>
            <a:ext cx="2232248" cy="1613019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11 839</a:t>
            </a:r>
          </a:p>
          <a:p>
            <a:pPr algn="ctr"/>
            <a:r>
              <a:rPr lang="ru-RU" dirty="0"/>
              <a:t>п</a:t>
            </a:r>
            <a:r>
              <a:rPr lang="ru-RU" dirty="0" smtClean="0"/>
              <a:t>рограммы ООО</a:t>
            </a:r>
            <a:endParaRPr lang="ru-RU" dirty="0"/>
          </a:p>
        </p:txBody>
      </p:sp>
      <p:sp>
        <p:nvSpPr>
          <p:cNvPr id="24" name="Стрелка вниз 23"/>
          <p:cNvSpPr/>
          <p:nvPr/>
        </p:nvSpPr>
        <p:spPr>
          <a:xfrm>
            <a:off x="2985035" y="3064649"/>
            <a:ext cx="461290" cy="36004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619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2032</TotalTime>
  <Words>1019</Words>
  <Application>Microsoft Office PowerPoint</Application>
  <PresentationFormat>Широкоэкранный</PresentationFormat>
  <Paragraphs>202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5" baseType="lpstr">
      <vt:lpstr>Arial</vt:lpstr>
      <vt:lpstr>Arial MT</vt:lpstr>
      <vt:lpstr>Calibri</vt:lpstr>
      <vt:lpstr>DejaVu Sans</vt:lpstr>
      <vt:lpstr>Microsoft Sans Serif</vt:lpstr>
      <vt:lpstr>Montserrat</vt:lpstr>
      <vt:lpstr>Symbol</vt:lpstr>
      <vt:lpstr>Tahoma</vt:lpstr>
      <vt:lpstr>Times New Roman</vt:lpstr>
      <vt:lpstr>Trebuchet MS</vt:lpstr>
      <vt:lpstr>Verdana</vt:lpstr>
      <vt:lpstr>Wingdings</vt:lpstr>
      <vt:lpstr>Yu Gothic UI</vt:lpstr>
      <vt:lpstr>Office Theme</vt:lpstr>
      <vt:lpstr>Презентация PowerPoint</vt:lpstr>
      <vt:lpstr>ВНЕСЕНИЕ ИЗМЕНЕНИЙ ФГОС НАЧАЛЬНОГО ОБЩЕГО, ОСНОВНОГО ОБЩЕГО, СРЕДНЕГО ОБЩЕГО ОБРАЗОВАНИЯ</vt:lpstr>
      <vt:lpstr>ОСНОВНЫЕ ИЗМЕНЕНИЯ ФГОС НОО и ФГОС ООО</vt:lpstr>
      <vt:lpstr>ОСНОВНЫЕ ИЗМЕНЕНИЯ ФГОС НОО и ФГОС ООО</vt:lpstr>
      <vt:lpstr>ОСНОВНЫЕ ИЗМЕНЕНИЯ ФГОС СОО</vt:lpstr>
      <vt:lpstr>Письмо ФГБНУ «Институт стратегии развития образования Российской академии образования» от 08.09.2022 № 01-09/505  «О проведении 2-го этапа мониторинга реализации обновленных ФГОС НОО, ООО  в общеобразовательных организациях субъектов РФ в 2022 году» </vt:lpstr>
      <vt:lpstr>Презентация PowerPoint</vt:lpstr>
      <vt:lpstr>Мероприятия ГАОУ ДПО СО «ИРО» в рамках реализации Плана мероприятий (дорожная карта) введения обновленных федеральных государственных образовательных стандартов начального общего и основного общего образования в Свердловской области</vt:lpstr>
      <vt:lpstr>Презентация PowerPoint</vt:lpstr>
      <vt:lpstr>КОНСТРУКТОР УЧЕБНЫХ ПЛАНОВ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</dc:creator>
  <cp:lastModifiedBy>User</cp:lastModifiedBy>
  <cp:revision>236</cp:revision>
  <cp:lastPrinted>2021-02-02T10:44:45Z</cp:lastPrinted>
  <dcterms:modified xsi:type="dcterms:W3CDTF">2022-09-30T06:58:50Z</dcterms:modified>
</cp:coreProperties>
</file>