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1" r:id="rId1"/>
  </p:sldMasterIdLst>
  <p:sldIdLst>
    <p:sldId id="256" r:id="rId2"/>
    <p:sldId id="257" r:id="rId3"/>
    <p:sldId id="267" r:id="rId4"/>
    <p:sldId id="268" r:id="rId5"/>
    <p:sldId id="269" r:id="rId6"/>
    <p:sldId id="270" r:id="rId7"/>
    <p:sldId id="271" r:id="rId8"/>
    <p:sldId id="272" r:id="rId9"/>
    <p:sldId id="273" r:id="rId10"/>
    <p:sldId id="274" r:id="rId11"/>
    <p:sldId id="275" r:id="rId12"/>
    <p:sldId id="276" r:id="rId13"/>
    <p:sldId id="277" r:id="rId14"/>
    <p:sldId id="278" r:id="rId15"/>
    <p:sldId id="279" r:id="rId16"/>
    <p:sldId id="280" r:id="rId17"/>
    <p:sldId id="281" r:id="rId18"/>
    <p:sldId id="282" r:id="rId19"/>
    <p:sldId id="283" r:id="rId20"/>
    <p:sldId id="284" r:id="rId21"/>
    <p:sldId id="285" r:id="rId22"/>
    <p:sldId id="286" r:id="rId23"/>
    <p:sldId id="287" r:id="rId24"/>
    <p:sldId id="288" r:id="rId25"/>
    <p:sldId id="289" r:id="rId2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73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825729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132906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8954477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6533528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1898276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122591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2986474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928494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46337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715689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564243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05581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284434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21014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393751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27572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498263-15C4-4707-8414-EB7A80741A9A}" type="datetimeFigureOut">
              <a:rPr lang="ru-RU" smtClean="0"/>
              <a:t>09.04.2022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C115E316-BD88-455E-B102-439DF9A19E9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3154738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12" r:id="rId1"/>
    <p:sldLayoutId id="2147483713" r:id="rId2"/>
    <p:sldLayoutId id="2147483714" r:id="rId3"/>
    <p:sldLayoutId id="2147483715" r:id="rId4"/>
    <p:sldLayoutId id="2147483716" r:id="rId5"/>
    <p:sldLayoutId id="2147483717" r:id="rId6"/>
    <p:sldLayoutId id="2147483718" r:id="rId7"/>
    <p:sldLayoutId id="2147483719" r:id="rId8"/>
    <p:sldLayoutId id="2147483720" r:id="rId9"/>
    <p:sldLayoutId id="2147483721" r:id="rId10"/>
    <p:sldLayoutId id="2147483722" r:id="rId11"/>
    <p:sldLayoutId id="2147483723" r:id="rId12"/>
    <p:sldLayoutId id="2147483724" r:id="rId13"/>
    <p:sldLayoutId id="2147483725" r:id="rId14"/>
    <p:sldLayoutId id="2147483726" r:id="rId15"/>
    <p:sldLayoutId id="2147483727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8" Type="http://schemas.openxmlformats.org/officeDocument/2006/relationships/hyperlink" Target="&#1044;&#1086;&#1082;&#1091;&#1084;&#1077;&#1085;&#1090;&#1099;%20&#1087;&#1086;%20&#1085;&#1086;&#1074;&#1099;&#1084;%20&#1060;&#1043;&#1054;&#1057;&#1072;&#1084;%202021/&#1055;&#1088;&#1080;&#1082;&#1072;&#1079;%20&#1086;&#1073;%20&#1091;&#1090;&#1074;&#1077;&#1088;&#1078;&#1076;&#1077;&#1085;&#1080;&#1080;%20&#1076;&#1086;&#1088;&#1086;&#1078;&#1085;&#1086;&#1081;%20&#1082;&#1072;&#1088;&#1090;&#1099;%20&#1087;&#1077;&#1088;&#1077;&#1093;&#1086;&#1076;&#1072;%20&#1085;&#1072;%20&#1085;&#1086;&#1074;&#1099;&#1077;%20&#1060;&#1043;&#1054;&#1057;%20&#1053;&#1054;&#1054;%20&#1080;%20&#1054;&#1054;&#1054;%202021.pdf" TargetMode="External"/><Relationship Id="rId3" Type="http://schemas.openxmlformats.org/officeDocument/2006/relationships/hyperlink" Target="&#1044;&#1086;&#1082;&#1091;&#1084;&#1077;&#1085;&#1090;&#1099;%20&#1087;&#1086;%20&#1085;&#1086;&#1074;&#1099;&#1084;%20&#1060;&#1043;&#1054;&#1057;&#1072;&#1084;%202021/1_fgos-ooo.pdf" TargetMode="External"/><Relationship Id="rId7" Type="http://schemas.openxmlformats.org/officeDocument/2006/relationships/hyperlink" Target="&#1044;&#1086;&#1082;&#1091;&#1084;&#1077;&#1085;&#1090;&#1099;%20&#1087;&#1086;%20&#1085;&#1086;&#1074;&#1099;&#1084;%20&#1060;&#1043;&#1054;&#1057;&#1072;&#1084;%202021/&#1055;&#1080;&#1089;&#1100;&#1084;&#1086;%20&#1052;&#1080;&#1085;&#1087;&#1088;&#1086;&#1089;&#1074;&#1077;&#1097;&#1077;&#1085;&#1080;&#1103;%20&#1086;&#1073;%20&#1086;&#1073;&#1077;&#1089;&#1087;&#1077;&#1095;&#1077;&#1085;&#1080;&#1080;%20&#1091;&#1095;&#1077;&#1073;&#1085;&#1080;&#1082;&#1072;&#1084;&#1080;%20&#1074;%202022-23%20&#1091;&#1095;&#1075;&#1086;&#1076;&#1091;.pdf" TargetMode="External"/><Relationship Id="rId2" Type="http://schemas.openxmlformats.org/officeDocument/2006/relationships/hyperlink" Target="&#1044;&#1086;&#1082;&#1091;&#1084;&#1077;&#1085;&#1090;&#1099;%20&#1087;&#1086;%20&#1085;&#1086;&#1074;&#1099;&#1084;%20&#1060;&#1043;&#1054;&#1057;&#1072;&#1084;%202021/2_fgos-noo.pdf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&#1044;&#1086;&#1082;&#1091;&#1084;&#1077;&#1085;&#1090;&#1099;%20&#1087;&#1086;%20&#1085;&#1086;&#1074;&#1099;&#1084;%20&#1060;&#1043;&#1054;&#1057;&#1072;&#1084;%202021/katalog-lucsix-praktik-na-2022-god.pdf" TargetMode="External"/><Relationship Id="rId5" Type="http://schemas.openxmlformats.org/officeDocument/2006/relationships/hyperlink" Target="&#1044;&#1086;&#1082;&#1091;&#1084;&#1077;&#1085;&#1090;&#1099;%20&#1087;&#1086;%20&#1085;&#1086;&#1074;&#1099;&#1084;%20&#1060;&#1043;&#1054;&#1057;&#1072;&#1084;%202021/3proekt-primernaya-osnovnaya-obrazovatelnaya-programma-osnovnogo-obschego-obrazovaniya.pdf" TargetMode="External"/><Relationship Id="rId4" Type="http://schemas.openxmlformats.org/officeDocument/2006/relationships/hyperlink" Target="&#1044;&#1086;&#1082;&#1091;&#1084;&#1077;&#1085;&#1090;&#1099;%20&#1087;&#1086;%20&#1085;&#1086;&#1074;&#1099;&#1084;%20&#1060;&#1043;&#1054;&#1057;&#1072;&#1084;%202021/2proekt-primernaya-osnovnaya-obrazovatelnaya-programma-nachalnogo-obschego-obrazovaniya.pdf" TargetMode="External"/><Relationship Id="rId9" Type="http://schemas.openxmlformats.org/officeDocument/2006/relationships/hyperlink" Target="&#1044;&#1086;&#1082;&#1091;&#1084;&#1077;&#1085;&#1090;&#1099;%20&#1087;&#1086;%20&#1085;&#1086;&#1074;&#1099;&#1084;%20&#1060;&#1043;&#1054;&#1057;&#1072;&#1084;%202021/&#1055;&#1088;&#1080;&#1082;&#1072;&#1079;%20&#1086;%20&#1089;&#1086;&#1079;&#1076;&#1072;&#1085;&#1080;&#1080;%20&#1088;&#1072;&#1073;&#1086;&#1095;&#1077;&#1081;%20&#1075;&#1088;&#1091;&#1087;&#1087;&#1099;%20&#1087;&#1086;%20&#1074;&#1074;&#1077;&#1076;&#1077;&#1085;&#1080;&#1102;%20&#1085;&#1086;&#1074;&#1099;&#1093;%20&#1060;&#1043;&#1054;&#1057;%20&#1053;&#1054;&#1054;%20&#1080;%20&#1054;&#1054;&#1054;%202021.pdf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e.rukobr.ru/npd-doc?npmid=97&amp;npid=489548" TargetMode="External"/><Relationship Id="rId2" Type="http://schemas.openxmlformats.org/officeDocument/2006/relationships/hyperlink" Target="https://e.rukobr.ru/npd-doc?npmid=97&amp;npid=489547" TargetMode="External"/><Relationship Id="rId1" Type="http://schemas.openxmlformats.org/officeDocument/2006/relationships/slideLayout" Target="../slideLayouts/slideLayout6.xml"/><Relationship Id="rId5" Type="http://schemas.openxmlformats.org/officeDocument/2006/relationships/hyperlink" Target="https://e.rukobr.ru/npd-doc?npmid=97&amp;npid=489548&amp;anchor=dfash5wnfp#dfash5wnfp" TargetMode="External"/><Relationship Id="rId4" Type="http://schemas.openxmlformats.org/officeDocument/2006/relationships/hyperlink" Target="https://e.rukobr.ru/npd-doc?npmid=97&amp;npid=489547&amp;anchor=dfasv1omg6#dfasv1omg6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1489178-AEEB-4DF5-8990-8B0339EEA5A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07067" y="1984016"/>
            <a:ext cx="7766936" cy="1646302"/>
          </a:xfrm>
        </p:spPr>
        <p:txBody>
          <a:bodyPr/>
          <a:lstStyle/>
          <a:p>
            <a:r>
              <a:rPr lang="ru-RU" dirty="0"/>
              <a:t>Особенности обновленных ФГОС НОО и ООО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ACE84FF0-B830-4153-99D6-77BB4A9A7F7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641145" y="4050833"/>
            <a:ext cx="3632858" cy="1096899"/>
          </a:xfrm>
        </p:spPr>
        <p:txBody>
          <a:bodyPr>
            <a:noAutofit/>
          </a:bodyPr>
          <a:lstStyle/>
          <a:p>
            <a:r>
              <a:rPr lang="ru-RU" sz="2400" dirty="0"/>
              <a:t>Коновалова Г.В., заместитель директора по УВР МКОУ «Троицкая СОШ № 62»</a:t>
            </a:r>
          </a:p>
        </p:txBody>
      </p:sp>
      <p:sp>
        <p:nvSpPr>
          <p:cNvPr id="5" name="Подзаголовок 2">
            <a:extLst>
              <a:ext uri="{FF2B5EF4-FFF2-40B4-BE49-F238E27FC236}">
                <a16:creationId xmlns:a16="http://schemas.microsoft.com/office/drawing/2014/main" id="{9C83CE37-8F36-4630-AA65-56A6E6288379}"/>
              </a:ext>
            </a:extLst>
          </p:cNvPr>
          <p:cNvSpPr txBox="1">
            <a:spLocks/>
          </p:cNvSpPr>
          <p:nvPr/>
        </p:nvSpPr>
        <p:spPr>
          <a:xfrm>
            <a:off x="3824716" y="5922498"/>
            <a:ext cx="3632858" cy="871533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2400" dirty="0"/>
              <a:t>2022 год</a:t>
            </a:r>
          </a:p>
        </p:txBody>
      </p:sp>
    </p:spTree>
    <p:extLst>
      <p:ext uri="{BB962C8B-B14F-4D97-AF65-F5344CB8AC3E}">
        <p14:creationId xmlns:p14="http://schemas.microsoft.com/office/powerpoint/2010/main" val="5787491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10065" y="520505"/>
            <a:ext cx="8179191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Изучение родного и второго иностранного языка на уровне ООО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00158476"/>
              </p:ext>
            </p:extLst>
          </p:nvPr>
        </p:nvGraphicFramePr>
        <p:xfrm>
          <a:off x="567982" y="2282167"/>
          <a:ext cx="8955845" cy="31222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25376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5930469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Включали в перечень обязательных предметных областей и учебных предметов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Теперь изучение родного и второго иностранного языка можно организовать, если для этого есть условия в школе. при этом также надо получить заявления родителей. Если ранее в школе не получали таких заявлений, нужно будет их собрать (п. 33.1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5776309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576776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Объем часов аудиторной нагрузки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1089361"/>
              </p:ext>
            </p:extLst>
          </p:nvPr>
        </p:nvGraphicFramePr>
        <p:xfrm>
          <a:off x="666457" y="2057400"/>
          <a:ext cx="8815168" cy="274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77854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5837314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ФГОС НОО: 2904 – минимум, 3345 – максимум</a:t>
                      </a:r>
                    </a:p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ФГОС ООО: 5267 – минимум, 6020 – максимум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ФГОС НОО: 2954 – минимум, 3190 – максимум (п. 32.1 ФГОС НОО)</a:t>
                      </a:r>
                    </a:p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ФГОС ООО: 5058 – минимум, 5549 – максимум (п. 33.1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269212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984372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Объем внеурочной деятельности на уровне НОО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4713523"/>
              </p:ext>
            </p:extLst>
          </p:nvPr>
        </p:nvGraphicFramePr>
        <p:xfrm>
          <a:off x="967447" y="2211461"/>
          <a:ext cx="8449408" cy="9277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54297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5595111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1350 часов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1320 часов (п. 32.2 ФГОС НОО)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880837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399758" y="92072"/>
            <a:ext cx="10515600" cy="90353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структуре содержательного раздела ООП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7607886"/>
              </p:ext>
            </p:extLst>
          </p:nvPr>
        </p:nvGraphicFramePr>
        <p:xfrm>
          <a:off x="356966" y="759023"/>
          <a:ext cx="11478065" cy="603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86898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7291167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Раздел включал: программу формирования УУД на уровне НОО или программу развития УУД на уровне ООО; программы отдельных учебных предметов, курсов, а также курсов </a:t>
                      </a:r>
                      <a:r>
                        <a:rPr lang="ru-RU" sz="2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внеурочки</a:t>
                      </a: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на уровне НОО; рабочую программу воспитания; программу формирования экологической культуры, здорового и безопасного образа жизни на уровне НОО; программу коррекционной работы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уровне НОО убрали программу коррекционной работы и программу формирования экологической культуры, здорового и безопасного образа жизни (п. 31 ФГОС НОО). На уровне ООО вместо программы развития УУД указали программу формирования УУД. Программу коррекционной работы нужно включать, если в школе обучаются дети с ОВЗ. Также добавили рабочие программы учебных модулей (п. 32 ФГОС ООО). Рабочие программы учебных предметов, учебных курсов должны включать: тематическое планирование с указанием количества академических часов и возможность использования по этой теме электронных (цифровых) образовательных ресурсов, являющихся учебно-методическими материалами, используемые для обучения и воспитания различных групп пользователей, представленными в электронном (цифровом) виде и реализующими дидактические возможности ИКТ, содержание которых соответствует законодательству РФ (Пункт ФГОС ООО ﻿32.1.)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4570860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7357" y="412529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Особенности обучения детей с ОВЗ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2847698"/>
              </p:ext>
            </p:extLst>
          </p:nvPr>
        </p:nvGraphicFramePr>
        <p:xfrm>
          <a:off x="356967" y="1128616"/>
          <a:ext cx="11478065" cy="53168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22331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8655734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Применяли ФГОС НОО и (или) ФГОС НОО ОВЗ и (или) ФГОС для у/о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ФГОС НОО для детей с ОВЗ применять нельзя. Адаптированные программы на уровне ООО необходимо разрабатывать на основе ФГОС ООО (п. 12 ФГОС ООО). Предусмотрели вариации предметов. Например, для глухих и слабослышащих можно не включать в программу музыку. для всех детей с ОВЗ вместо физкультуры надо предусмотреть адаптивную физкультуру. Можно изменить срок и продолжительность изучения иностранного языка для глухих, слабослышащих учеников, детей с тяжелыми нарушениями речи и нарушениями опорно-двигательного аппарата. Если увеличиваете срок освоения адаптированной программы до шести лет на уровне ООО, то объем аудиторных часов не может быть менее 6018 (п. 33.1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503614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456027" y="0"/>
            <a:ext cx="10515600" cy="745588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Использование электронных средств обучения, дистанционных технологий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5410469"/>
              </p:ext>
            </p:extLst>
          </p:nvPr>
        </p:nvGraphicFramePr>
        <p:xfrm>
          <a:off x="356967" y="592674"/>
          <a:ext cx="11478065" cy="62669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59291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10118774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462403">
                <a:tc>
                  <a:txBody>
                    <a:bodyPr/>
                    <a:lstStyle/>
                    <a:p>
                      <a:pPr algn="ctr"/>
                      <a:r>
                        <a:rPr lang="ru-RU" sz="20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0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Настолько подробных норм не было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0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	</a:t>
                      </a:r>
                      <a:r>
                        <a:rPr lang="ru-RU" sz="2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Зафиксировали право школы применять различные образовательные технологии. Например, электронное обучение и дистанционные образовательные технологии (п. 19 ФГОС НОО, п. 19 ФГОС ООО). Если школьники учатся с использованием дистанционных технологий, их нужно обеспечить индивидуальным авторизованным доступом ко всем ресурсам. Причем доступ должен быть как на территории школы, так и за ее пределами (п. 34.4 ФГОС НОО, п. 35.4 ФГОС ООО)</a:t>
                      </a:r>
                    </a:p>
                    <a:p>
                      <a:pPr algn="just" fontAlgn="t"/>
                      <a:r>
                        <a:rPr lang="ru-RU" sz="2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 реализации программы основного общего образования, в т. ч. адаптированной, каждому обучающемуся и родителям в течение всего периода обучения должен быть обеспечен доступ к информационно-образовательной среде организации: возможность использования современных ИКТ в реализации программы, в т. ч. использования имеющихся средств обучения и воспитания в электронном виде, электронных образовательных и информационных ресурсов, средств определения уровня знаний и оценки компетенций, а также иных объектов, необходимых для организации образовательной деятельности с применением электронного обучения, дистанционных образовательных технологий, объективного оценивания знаний, умений, навыков и достижений обучающихся (Пункт ФГОС ООО 35.3)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8864400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582637" y="689318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Деление учеников на группы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2721398"/>
              </p:ext>
            </p:extLst>
          </p:nvPr>
        </p:nvGraphicFramePr>
        <p:xfrm>
          <a:off x="455440" y="2014881"/>
          <a:ext cx="8969913" cy="31222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05604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6764309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Прямого регулирования не было, лишь упоминали о групповых формах работы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Зафиксировали, что образовательную деятельность можно организовать при помощи деления на группы. при этом учебный процесс в группах можно строить по-разному: с учетом успеваемости, образовательных потребностей и интересов, целей (п. 20 ФГОС НОО, п. 20 ФГОС ООО)	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8748864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441960" y="28135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программе формирования универсальных учебных действий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7396110"/>
              </p:ext>
            </p:extLst>
          </p:nvPr>
        </p:nvGraphicFramePr>
        <p:xfrm>
          <a:off x="356967" y="1128616"/>
          <a:ext cx="9716673" cy="53168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89224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7327449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Требований и норм было больше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defTabSz="450850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Для ООО прописали, что теперь нужно формировать у учеников знания и навыки в области финансовой грамотности и устойчивого развития общества (п. 32.2 ФГОС ООО). 	Программа формирования УУД должна обеспечивать: формирование и развитие компетенций обучающихся в области использования ИКТ на уровне общего пользования, включая владение ИКТ, поиском, анализом и передачей информации, презентацией выполненных работ, основами информационной безопасности, умением безопасного использования средств ИКТ и сети Интернет, формирования культуры пользования ИКТ (Пункт ФГОС ООО 32.2)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6663278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371622" y="126609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Рабочая программа воспитания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61044903"/>
              </p:ext>
            </p:extLst>
          </p:nvPr>
        </p:nvGraphicFramePr>
        <p:xfrm>
          <a:off x="356967" y="1128616"/>
          <a:ext cx="10207870" cy="5303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10004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7697866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Рабочая программа воспитания НОО должна была быть модульной и включать в себя обязательные разделы. для рабочей программы воспитания ООО было меньше требований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Требования к рабочей программе воспитания НОО стали мягче. Законодатели указали, что программа воспитания для НОО может, но не обязана включать модули, и описали, что еще в ней может быть (п. 31.3 ФГОС НОО). для ООО модульная структура также стала возможной, а не обязательной. Но для этого уровня образования добавили обязательные требования к рабочей программе воспитания. Так, она должна обеспечивать целостность образовательной среды, самореализацию и практическую подготовку учеников, учет социальных потребностей семей (п. 32.3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6169449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301283" y="804824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Оснащение кабинетов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64849736"/>
              </p:ext>
            </p:extLst>
          </p:nvPr>
        </p:nvGraphicFramePr>
        <p:xfrm>
          <a:off x="582050" y="1902339"/>
          <a:ext cx="8955845" cy="34880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18103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5337742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Были общие требования к оснащению кабинетов. Так, в школе должны быть лингафонные кабинеты и помещения для проектной деятельности, занятий музыкой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Новые ФГОС ООО устанавливают требования к оснащению кабинетов по отдельным предметным областям. В частности, кабинеты естественно-научного цикла нужно оборудовать комплектами специального лабораторного оборудования (п. 36.3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827070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83F4818-9B06-4F8C-9838-56D172152E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Главная особенность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8E9346A-ABCC-4AA9-A17A-014EFFDF33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17662"/>
            <a:ext cx="8435802" cy="4561107"/>
          </a:xfrm>
          <a:ln w="7620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marL="0" indent="365125" algn="just">
              <a:buNone/>
            </a:pPr>
            <a:r>
              <a:rPr lang="ru-RU" sz="3200" dirty="0"/>
              <a:t>Воссоздание единого образовательного пространства в Российской Федерации.</a:t>
            </a:r>
          </a:p>
          <a:p>
            <a:pPr marL="0" indent="365125" algn="just">
              <a:buNone/>
            </a:pPr>
            <a:r>
              <a:rPr lang="ru-RU" sz="3200" dirty="0"/>
              <a:t> Цель: равный доступ всех детей к качественному образованию независимо  от типа и вида школ.</a:t>
            </a:r>
          </a:p>
          <a:p>
            <a:pPr marL="0" indent="365125" algn="just">
              <a:buNone/>
            </a:pPr>
            <a:r>
              <a:rPr lang="ru-RU" sz="3200" dirty="0"/>
              <a:t> Проблемы Стандартов ФГОС НОО (2009), ФГОС ООО (2010): не содержали четких ориентиров содержания образования.</a:t>
            </a:r>
          </a:p>
        </p:txBody>
      </p:sp>
    </p:spTree>
    <p:extLst>
      <p:ext uri="{BB962C8B-B14F-4D97-AF65-F5344CB8AC3E}">
        <p14:creationId xmlns:p14="http://schemas.microsoft.com/office/powerpoint/2010/main" val="148582707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56967" y="412529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Информационно-образовательная среда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99817718"/>
              </p:ext>
            </p:extLst>
          </p:nvPr>
        </p:nvGraphicFramePr>
        <p:xfrm>
          <a:off x="356967" y="1128616"/>
          <a:ext cx="11478065" cy="53168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89618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8388447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Для учеников в школьной библиотеке надо было организовать доступ к информационным интернет-ресурсам, коллекциям медиаресурсов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Зафиксировали, что доступ к информационно-образовательной среде должен быть у каждого ученика и родителя или законного представителя в течение всего периода обучения (п. 34.3 ФГОС НОО, п. 35.3 ФГОС ООО)</a:t>
                      </a:r>
                    </a:p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Электронная информационно-образовательная среда организации должна обеспечивать: формирование и хранение электронного портфолио обучающегося, фиксацию и хранение информации о ходе образовательного процесса, проведение учебных занятий, процедуры оценки результатов обучения, реализация которых предусмотрена с применением электронного обучения, дистанционных образовательных технологий, взаимодействие участников образовательного процесса (Пункт ФГОС ООО 35.4)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5998944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590843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Обеспечение учебниками и учебными пособиями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9610806"/>
              </p:ext>
            </p:extLst>
          </p:nvPr>
        </p:nvGraphicFramePr>
        <p:xfrm>
          <a:off x="838200" y="1502092"/>
          <a:ext cx="8393138" cy="385381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90773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5002365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Школа обязана обеспечить каждого ученика как минимум одним экземпляром учебников и учебных пособий – в печатном или электронном виде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Школа обязана обеспечить каждого ученика минимум одним экземпляром учебных пособий в печатном виде, дополнительно можно предоставить электронную версию. Учебники можно предоставить в печатной или в электронной форме (п. 36.1 ФГОС НОО, п. 37.3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8358896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126609" y="719052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Психолого-педагогические условия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52006321"/>
              </p:ext>
            </p:extLst>
          </p:nvPr>
        </p:nvGraphicFramePr>
        <p:xfrm>
          <a:off x="441373" y="1791397"/>
          <a:ext cx="8969913" cy="385381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23787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5346126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Требований было меньше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новых ФГОС акцентировали внимание на социально-психологической адаптации к условиям школы. Также расписали порядок, по которому следует проводить психолого-педагогическое сопровождение участников образовательных отношений (п. 37 ФГОС НОО, п. 38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8219665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352571" y="196948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Повышение квалификации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1086979"/>
              </p:ext>
            </p:extLst>
          </p:nvPr>
        </p:nvGraphicFramePr>
        <p:xfrm>
          <a:off x="356968" y="1128616"/>
          <a:ext cx="9096522" cy="45853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74936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5421586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 ФГОС было требование, по которому педагоги должны были повышать квалификацию минимум раз в три года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Исключили норму, по которой педагоги должны повышать квалификацию не реже, чем раз в три года. В Законе об образовании по-прежнему закреплено, что педагог вправе проходить дополнительное профессиональное образование раз в три года и обязан систематически повышать квалификацию. Но теперь нет указания, как часто он должен это делать (п. 38.2 ФГОС НОО, п. 39.2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1478072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345537" y="365760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Частные школы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432150"/>
              </p:ext>
            </p:extLst>
          </p:nvPr>
        </p:nvGraphicFramePr>
        <p:xfrm>
          <a:off x="356968" y="1128616"/>
          <a:ext cx="9110590" cy="420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82318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4628272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Частные школы могли получить бюджетные средства только в объеме норматива региона. Они не включали в себя все виды расходов и были ниже, чем у муниципальных школ. при этом брать деньги с родителей частные школы не могли, если услугу хотя бы частично профинансировали из бюджета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Частные и государственные школы, которые реализуют государственные программы, теперь надо финансировать в одинаковом объеме (п. 39.4 ФГОС НОО, п. 40.5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8300227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7A2291E-F2C4-415B-8A25-704E97C35F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4454" y="32825"/>
            <a:ext cx="8596668" cy="1320800"/>
          </a:xfrm>
        </p:spPr>
        <p:txBody>
          <a:bodyPr/>
          <a:lstStyle/>
          <a:p>
            <a:pPr algn="ctr"/>
            <a:r>
              <a:rPr lang="ru-RU" dirty="0"/>
              <a:t>Нормативные документы школы в 2021-2022 уч. году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EF8C148-8A7E-440D-877F-1F128E367D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4454" y="1234782"/>
            <a:ext cx="9352931" cy="5449716"/>
          </a:xfrm>
          <a:ln w="7620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marL="0" indent="0">
              <a:buNone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ФГОС НОО (2021) –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  <a:hlinkClick r:id="rId2" action="ppaction://hlinkfile"/>
              </a:rPr>
              <a:t>ссылка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ФГОС ООО (2021) –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  <a:hlinkClick r:id="rId3" action="ppaction://hlinkfile"/>
              </a:rPr>
              <a:t>ссылка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Примерная ООП НОО (2021) –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  <a:hlinkClick r:id="rId4" action="ppaction://hlinkfile"/>
              </a:rPr>
              <a:t>ссылка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Примерная ООП ООО (2021) –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  <a:hlinkClick r:id="rId5" action="ppaction://hlinkfile"/>
              </a:rPr>
              <a:t>ссылка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Каталог лучших региональных практик реализации финансовой грамотности в условиях введения новых ФГОС –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  <a:hlinkClick r:id="rId6" action="ppaction://hlinkfile"/>
              </a:rPr>
              <a:t>ссылка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Письмо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Минпросвещения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об обеспечении учебниками на 2022-2023 уч. год –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  <a:hlinkClick r:id="rId7" action="ppaction://hlinkfile"/>
              </a:rPr>
              <a:t>ссылка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МКОУ «Троицкая СОШ № 62» об утверждении дорожной карты по введению и реализации новых ФГОС НОО и ООО с приложениями –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  <a:hlinkClick r:id="rId8" action="ppaction://hlinkfile"/>
              </a:rPr>
              <a:t>ссылка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МКОУ «Троицкая СОШ № 62» о создании рабочей группы по введению и реализации новых ФГОС НОО и ООО -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  <a:hlinkClick r:id="rId9" action="ppaction://hlinkfile"/>
              </a:rPr>
              <a:t>ссылка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526103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7019" y="225083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i="0" dirty="0">
                <a:effectLst/>
                <a:latin typeface="Times New Roman" panose="02020603050405020304" pitchFamily="18" charset="0"/>
              </a:rPr>
              <a:t>Способы, которыми школа обеспечивает вариативность содержания программ НОО, ООО</a:t>
            </a:r>
            <a:endParaRPr lang="ru-RU" sz="2800" dirty="0"/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6728971"/>
              </p:ext>
            </p:extLst>
          </p:nvPr>
        </p:nvGraphicFramePr>
        <p:xfrm>
          <a:off x="356968" y="1325563"/>
          <a:ext cx="10854984" cy="53168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30473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7924511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Требований к способам, с помощью которых надо обеспечивать вариативность программ, не было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 </a:t>
                      </a:r>
                      <a:r>
                        <a:rPr lang="ru-RU" sz="2400" b="1" dirty="0">
                          <a:solidFill>
                            <a:srgbClr val="329A32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rId2"/>
                        </a:rPr>
                        <a:t>ФГОС НОО</a:t>
                      </a:r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и </a:t>
                      </a:r>
                      <a:r>
                        <a:rPr lang="ru-RU" sz="2400" b="1" dirty="0">
                          <a:solidFill>
                            <a:srgbClr val="329A32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rId3"/>
                        </a:rPr>
                        <a:t>ООО</a:t>
                      </a:r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закрепили, что школа может формировать программы разного уровня и направленности с учетом образовательных потребностей и способностей школьников. Прописали три способа, с помощью которых надо обеспечивать вариативность содержания программ. Первый – в структуре программ НОО и ООО можно предусмотреть учебные предметы, учебные курсы и учебные модули. Второй – школа вправе разработать и реализовать программы углубленного изучения отдельных предметов. Третий – можно разработать и реализовать индивидуальный учебный план в соответствии с образовательными потребностями и интересами учеников (</a:t>
                      </a:r>
                      <a:r>
                        <a:rPr lang="ru-RU" sz="2400" b="1" dirty="0">
                          <a:solidFill>
                            <a:srgbClr val="329A32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rId4"/>
                        </a:rPr>
                        <a:t>п. 6</a:t>
                      </a:r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ФГОС НОО, </a:t>
                      </a:r>
                      <a:r>
                        <a:rPr lang="ru-RU" sz="2400" b="1" dirty="0">
                          <a:solidFill>
                            <a:srgbClr val="329A32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rId5"/>
                        </a:rPr>
                        <a:t>п. 5</a:t>
                      </a:r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03991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176726" y="450166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результатам освоения программы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0144423"/>
              </p:ext>
            </p:extLst>
          </p:nvPr>
        </p:nvGraphicFramePr>
        <p:xfrm>
          <a:off x="975945" y="1319212"/>
          <a:ext cx="8210258" cy="42195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16487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5993771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Требований было меньше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Требования к результатам освоения программы уточнили и расширили по всем видам результатов – личностным, метапредметным, предметным. Также добавили результаты по каждому модулю основ религиозной культуры и светской этики. На уровне ООО установили требования к предметным результатам при углубленном изучении некоторых дисциплин (п. 9 ФГОС НОО, п. 8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689130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548640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пояснительной записке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4289574"/>
              </p:ext>
            </p:extLst>
          </p:nvPr>
        </p:nvGraphicFramePr>
        <p:xfrm>
          <a:off x="497644" y="1228689"/>
          <a:ext cx="8955845" cy="49510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17770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6538075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Содержание пояснительной записки было разным для НОО и ООО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Теперь содержание пояснительной записки одинаковое. На уровне НОО больше не нужно указывать состав участников образовательных отношений и общие подходы к организации внеурочной деятельности, но необходимо прописать механизмы реализации программы (п. 30.1 ФГОС НОО). А на уровне ООО понадобится добавить общую характеристику программы. Еще для ООО нужно описать механизмы реализации программы. это касается и индивидуальных учебных планов (п. 31.1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945053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7019" y="281353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рабочим программам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55143687"/>
              </p:ext>
            </p:extLst>
          </p:nvPr>
        </p:nvGraphicFramePr>
        <p:xfrm>
          <a:off x="177019" y="1072345"/>
          <a:ext cx="10247141" cy="5669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660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6132481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Не было требований: к тематическому планированию курса </a:t>
                      </a:r>
                      <a:r>
                        <a:rPr lang="ru-RU" sz="2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внеурочки</a:t>
                      </a: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 учетом рабочей программы воспитания; тематическому планированию рабочих программ с учетом возможности использования электронных образовательных ресурсов и цифровых образовательных платформ по каждой теме; формам проведения внеурочных занятий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Рабочие программы учебных предметов, курсов и модулей необходимо формировать с учетом рабочей программы воспитания. В тематическом планировании нужно указать, что по каждой теме возможно использовать электронные образовательные ресурсы. Требования к рабочим программам теперь едины, и нет отдельных норм для рабочих программ внеурочной деятельности. Но в описании к учебным курсам такой деятельности обязательно нужно указать форму проведения занятия (п. 31.1 ФГОС НОО, п. 32.1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437460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Содержание календарного плана воспитательной работы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7340454"/>
              </p:ext>
            </p:extLst>
          </p:nvPr>
        </p:nvGraphicFramePr>
        <p:xfrm>
          <a:off x="356967" y="1325563"/>
          <a:ext cx="11478065" cy="2377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08928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6869137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Ранее календарный план воспитательной работы только упоминался в федеральных государственных образовательных стандартах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Указали, что в план нужно включать не только те мероприятия, которые организует и проводит школа, но и те, в которых она просто участвует (п. 32 ФГОС НОО, п. 33 ФГОС ООО)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022076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Перечень обязательных предметных областей, учебных предметов и учебных модулей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1791467"/>
              </p:ext>
            </p:extLst>
          </p:nvPr>
        </p:nvGraphicFramePr>
        <p:xfrm>
          <a:off x="356967" y="1325563"/>
          <a:ext cx="11478065" cy="53168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58098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9119967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Деление предметов и курсов по предметным областям было другим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предметной области «Математика и информатика» появился учебный предмет «Математика». В него входят учебные курсы «Алгебра», «Геометрия» и «Вероятность и статистика». Также изменили структуру предметной области «Общественно-научные предметы». Теперь учебный предмет «История» включает учебные курсы «История России» и «Всеобщая история». В предметную область «Основы религиозных культур и светской этики» входят учебные модули по основам православной, исламской, буддистской, иудейской культур, религиозных культур народов России, светской этике. Родители могут выбрать любой модуль. Свое решение им понадобится оформить письменно – подготовить заявление (п. 32.1 ФГОС НОО, п. 33.1 ФГОС ООО). Форма такого заявления не утверждена, школа вправе разработать шаблон самостоятельно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107939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3E2A437-C08B-4CE9-8889-EF2722EC0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Перечень обязательных предметных областей, учебных предметов и учебных модулей</a:t>
            </a:r>
          </a:p>
        </p:txBody>
      </p:sp>
      <p:graphicFrame>
        <p:nvGraphicFramePr>
          <p:cNvPr id="3" name="Таблица 4">
            <a:extLst>
              <a:ext uri="{FF2B5EF4-FFF2-40B4-BE49-F238E27FC236}">
                <a16:creationId xmlns:a16="http://schemas.microsoft.com/office/drawing/2014/main" id="{6F0DD398-021D-4627-86FF-3BABD82687EB}"/>
              </a:ext>
            </a:extLst>
          </p:cNvPr>
          <p:cNvGraphicFramePr>
            <a:graphicFrameLocks noGrp="1"/>
          </p:cNvGraphicFramePr>
          <p:nvPr/>
        </p:nvGraphicFramePr>
        <p:xfrm>
          <a:off x="356967" y="1325563"/>
          <a:ext cx="11478065" cy="53168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58098">
                  <a:extLst>
                    <a:ext uri="{9D8B030D-6E8A-4147-A177-3AD203B41FA5}">
                      <a16:colId xmlns:a16="http://schemas.microsoft.com/office/drawing/2014/main" val="2298435374"/>
                    </a:ext>
                  </a:extLst>
                </a:gridCol>
                <a:gridCol w="9119967">
                  <a:extLst>
                    <a:ext uri="{9D8B030D-6E8A-4147-A177-3AD203B41FA5}">
                      <a16:colId xmlns:a16="http://schemas.microsoft.com/office/drawing/2014/main" val="409073047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2400" b="1" i="0" dirty="0">
                          <a:solidFill>
                            <a:schemeClr val="bg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было</a:t>
                      </a:r>
                      <a:endParaRPr lang="ru-RU" sz="2400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Как стало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7722248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Деление предметов и курсов по предметным областям было другим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 fontAlgn="t"/>
                      <a:r>
                        <a:rPr lang="ru-RU" sz="24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предметной области «Математика и информатика» появился учебный предмет «Математика». В него входят учебные курсы «Алгебра», «Геометрия» и «Вероятность и статистика». Также изменили структуру предметной области «Общественно-научные предметы». Теперь учебный предмет «История» включает учебные курсы «История России» и «Всеобщая история». В предметную область «Основы религиозных культур и светской этики» входят учебные модули по основам православной, исламской, буддистской, иудейской культур, религиозных культур народов России, светской этике. Родители могут выбрать любой модуль. Свое решение им понадобится оформить письменно – подготовить заявление (п. 32.1 ФГОС НОО, п. 33.1 ФГОС ООО). Форма такого заявления не утверждена, школа вправе разработать шаблон самостоятельно</a:t>
                      </a:r>
                    </a:p>
                  </a:txBody>
                  <a:tcPr marL="28575" marR="28575" marT="76200" marB="28575"/>
                </a:tc>
                <a:extLst>
                  <a:ext uri="{0D108BD9-81ED-4DB2-BD59-A6C34878D82A}">
                    <a16:rowId xmlns:a16="http://schemas.microsoft.com/office/drawing/2014/main" val="15852222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35244723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8C59B386-999D-4CB6-B907-9F3997C027C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242</TotalTime>
  <Words>2385</Words>
  <Application>Microsoft Office PowerPoint</Application>
  <PresentationFormat>Широкоэкранный</PresentationFormat>
  <Paragraphs>130</Paragraphs>
  <Slides>25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25</vt:i4>
      </vt:variant>
    </vt:vector>
  </HeadingPairs>
  <TitlesOfParts>
    <vt:vector size="30" baseType="lpstr">
      <vt:lpstr>Arial</vt:lpstr>
      <vt:lpstr>Times New Roman</vt:lpstr>
      <vt:lpstr>Trebuchet MS</vt:lpstr>
      <vt:lpstr>Wingdings 3</vt:lpstr>
      <vt:lpstr>Аспект</vt:lpstr>
      <vt:lpstr>Особенности обновленных ФГОС НОО и ООО</vt:lpstr>
      <vt:lpstr>Главная особенность</vt:lpstr>
      <vt:lpstr>Способы, которыми школа обеспечивает вариативность содержания программ НОО, ООО</vt:lpstr>
      <vt:lpstr>Требования к результатам освоения программы</vt:lpstr>
      <vt:lpstr>Требования к пояснительной записке</vt:lpstr>
      <vt:lpstr>Требования к рабочим программам</vt:lpstr>
      <vt:lpstr>Содержание календарного плана воспитательной работы</vt:lpstr>
      <vt:lpstr>Перечень обязательных предметных областей, учебных предметов и учебных модулей</vt:lpstr>
      <vt:lpstr>Перечень обязательных предметных областей, учебных предметов и учебных модулей</vt:lpstr>
      <vt:lpstr>Изучение родного и второго иностранного языка на уровне ООО</vt:lpstr>
      <vt:lpstr>Объем часов аудиторной нагрузки</vt:lpstr>
      <vt:lpstr>Объем внеурочной деятельности на уровне НОО</vt:lpstr>
      <vt:lpstr>Требования к структуре содержательного раздела ООП</vt:lpstr>
      <vt:lpstr>Особенности обучения детей с ОВЗ</vt:lpstr>
      <vt:lpstr>Использование электронных средств обучения, дистанционных технологий</vt:lpstr>
      <vt:lpstr>Деление учеников на группы</vt:lpstr>
      <vt:lpstr>Требования к программе формирования универсальных учебных действий</vt:lpstr>
      <vt:lpstr>Рабочая программа воспитания</vt:lpstr>
      <vt:lpstr>Оснащение кабинетов</vt:lpstr>
      <vt:lpstr>Информационно-образовательная среда</vt:lpstr>
      <vt:lpstr>Обеспечение учебниками и учебными пособиями</vt:lpstr>
      <vt:lpstr>Психолого-педагогические условия</vt:lpstr>
      <vt:lpstr>Повышение квалификации</vt:lpstr>
      <vt:lpstr>Частные школы</vt:lpstr>
      <vt:lpstr>Нормативные документы школы в 2021-2022 уч. году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Особенности обновленных ФГОС НОО и ООО</dc:title>
  <dc:creator>IVT-1</dc:creator>
  <cp:lastModifiedBy>IVT-1</cp:lastModifiedBy>
  <cp:revision>16</cp:revision>
  <dcterms:created xsi:type="dcterms:W3CDTF">2022-04-09T13:30:25Z</dcterms:created>
  <dcterms:modified xsi:type="dcterms:W3CDTF">2022-04-09T17:33:17Z</dcterms:modified>
</cp:coreProperties>
</file>

<file path=docProps/thumbnail.jpeg>
</file>