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5" d="100"/>
          <a:sy n="65" d="100"/>
        </p:scale>
        <p:origin x="154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441D9-FE10-474E-866D-3C9645CCFC43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ABFAB-1B9F-415E-B22C-9D8BA103C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8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D259-8048-4F34-B8C8-E206330387D7}" type="datetime1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924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75AF0-A37A-4E35-BFD4-752C993E0BD0}" type="datetime1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62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2847-020E-4BC4-8850-1B7237DA8AB0}" type="datetime1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37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E2BC-A977-44EB-ADB2-2AF5F456BFF3}" type="datetime1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917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CDBC-C5D9-4613-90F9-6CC88C78FE30}" type="datetime1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2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E7CA-165A-4DF8-A89F-248B8C7D3CD5}" type="datetime1">
              <a:rPr lang="ru-RU" smtClean="0"/>
              <a:t>28.08.2022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41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7FBFE-43EB-47EB-BDD6-E3C51AC6F7E1}" type="datetime1">
              <a:rPr lang="ru-RU" smtClean="0"/>
              <a:t>28.08.2022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340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BA091-AD72-48D9-9993-B25981BAC60A}" type="datetime1">
              <a:rPr lang="ru-RU" smtClean="0"/>
              <a:t>28.08.2022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869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132E-C724-4FA5-BCBD-63D859DCDB5B}" type="datetime1">
              <a:rPr lang="ru-RU" smtClean="0"/>
              <a:t>28.08.2022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31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A0D20-253B-449F-9065-BC92DFA86447}" type="datetime1">
              <a:rPr lang="ru-RU" smtClean="0"/>
              <a:t>28.08.2022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020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6EDBE-E647-40D7-AF6B-2F8CBB0A3012}" type="datetime1">
              <a:rPr lang="ru-RU" smtClean="0"/>
              <a:t>28.08.2022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081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76192-3B39-48A0-82F7-07D398586985}" type="datetime1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AD01E-05F1-4D83-99F8-54E106CCA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33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pedsovet66.irro.ru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edsoo.ru/Vserossijskie_prosvetite.htm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tube.ru/video/private/e534e2c9b772791e88cbd301074055f6/?p=y5A2qo81eWA44H_PeDclkg" TargetMode="External"/><Relationship Id="rId2" Type="http://schemas.openxmlformats.org/officeDocument/2006/relationships/hyperlink" Target="https://youtu.be/Y88g9kVijb0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edsoo.ru/constructor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04770"/>
            <a:ext cx="4212469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494116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Конструктор рабочих программ: из опыта работы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5733256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Кашина Наталья Валентиновна, </a:t>
            </a:r>
            <a:r>
              <a:rPr lang="ru-RU" dirty="0"/>
              <a:t>заместитель директора</a:t>
            </a:r>
          </a:p>
          <a:p>
            <a:pPr algn="ctr"/>
            <a:r>
              <a:rPr lang="ru-RU" dirty="0"/>
              <a:t>МКОУ «</a:t>
            </a:r>
            <a:r>
              <a:rPr lang="ru-RU" dirty="0" smtClean="0"/>
              <a:t>Троицкая </a:t>
            </a:r>
            <a:r>
              <a:rPr lang="ru-RU" dirty="0"/>
              <a:t>СОШ </a:t>
            </a:r>
            <a:r>
              <a:rPr lang="ru-RU" dirty="0" smtClean="0"/>
              <a:t>№ 5»</a:t>
            </a:r>
            <a:endParaRPr lang="ru-RU" dirty="0"/>
          </a:p>
          <a:p>
            <a:pPr algn="ctr"/>
            <a:r>
              <a:rPr lang="ru-RU" dirty="0" smtClean="0"/>
              <a:t>П. Троицкий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33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98" y="620689"/>
            <a:ext cx="7461802" cy="3445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98" y="4127215"/>
            <a:ext cx="7577827" cy="228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5544616" cy="365125"/>
          </a:xfrm>
        </p:spPr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161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2728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программа </a:t>
            </a:r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закончена, </a:t>
            </a: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 и скачать  в формате </a:t>
            </a:r>
            <a:r>
              <a:rPr lang="ru-RU" sz="2400" dirty="0" err="1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</a:t>
            </a: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err="1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pdf</a:t>
            </a:r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можно, </a:t>
            </a: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нажав ссылку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2400" b="1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endParaRPr lang="ru-RU" sz="2400" b="1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20000"/>
              </a:spcBef>
            </a:pPr>
            <a:endParaRPr lang="ru-RU" sz="2400" dirty="0" smtClean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20000"/>
              </a:spcBef>
            </a:pPr>
            <a:endParaRPr lang="ru-RU" sz="2400" dirty="0" smtClean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Сохраненную </a:t>
            </a: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 можно открыть и редактировать на странице «Завершенные программы» в личном кабинете.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014" y="1563418"/>
            <a:ext cx="213194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688" y="6356350"/>
            <a:ext cx="5688632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491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712879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плюсах: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Сервис интегрирован с примерной программой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Структурировано содержание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минусах: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Макеты программ разные (например, музыка)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Имеются излишние разделы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некоторым учебным предметам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содержание УМК расходится с содержанием примерной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программы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 разрабатывается на один год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411760" y="6356350"/>
            <a:ext cx="4752528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615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764704"/>
            <a:ext cx="70567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Важно!</a:t>
            </a:r>
          </a:p>
          <a:p>
            <a:pPr algn="just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Учебники разные, а рабочая программа теперь будет одна для всех! Темы между классами переставлять нельзя. Внутри одного класса можно. Новых учебников 1 сентября 2022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 не будет.</a:t>
            </a: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делать в переходный период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любой учебник из действующего федерального перечня. Отсутствующие темы брать из учебников других авторов (если они есть в школе), использовать конспекты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занятий,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электронные ресурсы, учебники в формате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pdf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делать распечатки электронных версий рабочих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тетрадей,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организовать проектно-исследовательскую деятельность по изучению нового материала по разным источникам и т.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Д.</a:t>
            </a:r>
            <a:endParaRPr lang="ru-RU" sz="2000" i="0" dirty="0"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259632" y="6356350"/>
            <a:ext cx="6480720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997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7056784" cy="5077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Конструктор рабочих программ 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вопросах и ответах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Источник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: "Педсовет66" (Региональная сетевая методическая служба) </a:t>
            </a:r>
            <a:r>
              <a:rPr lang="ru-RU" sz="2000" u="sng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2"/>
              </a:rPr>
              <a:t>https://pedsovet66.irro.ru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solidFill>
                <a:srgbClr val="444444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Вопрос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 Проясните ситуацию. ФГОС НОО (п.31.1.) И ФГОС ООО определена чётко структура РП. Примерные рабочие программы учебных предметов и в конструкторе РП представлена другая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структура.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Ответ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 Все разделы, указанные в требованиях ФГОС к структуре рабочих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программ,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присутствуют.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403648" y="6356350"/>
            <a:ext cx="5904656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529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endParaRPr lang="ru-RU" sz="20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 fontAlgn="base"/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Вопрос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Возможно ли в Конструкторе менять общее количество часов на учебный предмет в соответствии с учебным планом?</a:t>
            </a:r>
            <a:b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Ответ.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Конструктор не позволяет лавировать с часами. Если планируете организацию по ИУП, то тогда будете делать такие программы самостоятельно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algn="just" fontAlgn="base"/>
            <a:endParaRPr lang="ru-RU" sz="20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 fontAlgn="base"/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Вопрос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Графа </a:t>
            </a:r>
            <a:r>
              <a:rPr lang="ru-RU" sz="2000">
                <a:latin typeface="Times New Roman" pitchFamily="18" charset="0"/>
                <a:ea typeface="Times New Roman"/>
                <a:cs typeface="Times New Roman" pitchFamily="18" charset="0"/>
              </a:rPr>
              <a:t>ЭОР </a:t>
            </a:r>
            <a:r>
              <a:rPr lang="ru-RU" sz="2000" smtClean="0">
                <a:latin typeface="Times New Roman" pitchFamily="18" charset="0"/>
                <a:ea typeface="Times New Roman"/>
                <a:cs typeface="Times New Roman" pitchFamily="18" charset="0"/>
              </a:rPr>
              <a:t>обязательна 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к заполнению?</a:t>
            </a:r>
          </a:p>
          <a:p>
            <a:pPr algn="just"/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Ответ.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 Да, в соответствии со стандартом, не по каждой теме возможно, пишем, где уместно. Как только появится перечень ЭОР, обязательно  будут привязаны к Конструктору.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Пока заносим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вручную сами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051720" y="6356350"/>
            <a:ext cx="5328592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408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8075240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Вопрос.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Может ли Конструктор разрывать вариативный модуль "Растениеводство" по технологии ООО, в связи с географическим расположением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региона?</a:t>
            </a:r>
          </a:p>
          <a:p>
            <a:pPr algn="just" fontAlgn="base"/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Ответ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Конструктор имеет ограничения, РП по модулю придется делать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самим.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 fontAlgn="base"/>
            <a:endParaRPr lang="ru-RU" sz="20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 fontAlgn="base"/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Вопрос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. 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Какие графы, кроме даты, являются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необязательными 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и их можно не заполнять?</a:t>
            </a:r>
          </a:p>
          <a:p>
            <a:pPr algn="just" fontAlgn="base">
              <a:spcAft>
                <a:spcPts val="1500"/>
              </a:spcAft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Ответ. 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Если вы не заполняете, то это ваша ответственность, учитывайте также рекомендации  ваших региональных надзорных органов.</a:t>
            </a:r>
          </a:p>
          <a:p>
            <a:pPr fontAlgn="base">
              <a:spcAft>
                <a:spcPts val="1500"/>
              </a:spcAft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Вопрос.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В требованиях ФГОС ООО к рабочей программе (32.1) указано, что РП формируется с учетом рабочей программы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воспитания. Где 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это можно показать в конструкторе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? 	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Ответ.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В поурочном планировании можно.</a:t>
            </a:r>
            <a:endParaRPr lang="ru-RU" sz="20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403648" y="6356350"/>
            <a:ext cx="6336704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818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56084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Вопрос.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 Как мы можем поставить конкретные даты урока, если расписание будет в начале сентября? Расписание готовится в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конце августа.</a:t>
            </a:r>
          </a:p>
          <a:p>
            <a:pPr algn="just" fontAlgn="base"/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Ответ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Можно пока обозначить период – неделя, месяц, потом уточнить.</a:t>
            </a:r>
          </a:p>
          <a:p>
            <a:pPr algn="just"/>
            <a:endParaRPr lang="ru-RU" sz="20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Вопрос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 Как планировать рабочую программу в конструкторе с учетом действующих учебников (в разных УМК разные формулировки разделов и тем,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которые не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совпадают с формулировками в примерных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программах)?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Ответ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 ПРП первична, потом учебник как инструмент. Идет экспертиза. Если учебников будет немного, то можно будет привязать в Конструкторе.</a:t>
            </a:r>
          </a:p>
          <a:p>
            <a:endParaRPr lang="ru-RU" sz="20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547664" y="6356350"/>
            <a:ext cx="6120680" cy="365125"/>
          </a:xfrm>
        </p:spPr>
        <p:txBody>
          <a:bodyPr/>
          <a:lstStyle/>
          <a:p>
            <a:r>
              <a:rPr lang="ru-RU" smtClean="0"/>
              <a:t>Кашина Н.В., зам.директора МКОУ "Троицкая СОШ № 5"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093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836712"/>
            <a:ext cx="72728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Вопрос.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Что делать, если содержание УМК расходится с содержанием примерной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программы? Что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делать, если формулировки разделов и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тем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совпадают с формулировками в примерных программах? </a:t>
            </a:r>
          </a:p>
          <a:p>
            <a:pPr lvl="0" algn="just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Ответ.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Расходится – примите как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факт. На ДПП ПК «Реализация требований обновленных ФГОС в работе учителя» (осуществляет обучение ИРО/ИПК) эта проблема рассматривается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lvl="0" algn="just"/>
            <a:endParaRPr lang="ru-RU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 fontAlgn="base">
              <a:spcAft>
                <a:spcPts val="0"/>
              </a:spcAft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Вопрос.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Программа первична для учителя, а для ребенка первичен учебник. А вы говорите, что на учебник не ориентироваться. Как же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так?</a:t>
            </a:r>
          </a:p>
          <a:p>
            <a:pPr algn="just" fontAlgn="base">
              <a:spcAft>
                <a:spcPts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Ответ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У нас переходный период. Фонд учебника должен быть обновлен в регионе. Новый ФПУ формируется. Ближайшие мероприятия ИСРО РАО на портале ЕСОО </a:t>
            </a:r>
            <a:r>
              <a:rPr lang="ru-RU" sz="2000" u="sng" dirty="0">
                <a:latin typeface="Times New Roman" pitchFamily="18" charset="0"/>
                <a:ea typeface="Times New Roman"/>
                <a:cs typeface="Times New Roman" pitchFamily="18" charset="0"/>
                <a:hlinkClick r:id="rId2"/>
              </a:rPr>
              <a:t>https://edsoo.ru/Vserossijskie_prosvetite.htm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/>
            <a:endParaRPr lang="ru-RU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827584" y="6356350"/>
            <a:ext cx="7344816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859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92696"/>
            <a:ext cx="7200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рекомендации разработчиков онлайн — сервиса «Конструктор рабочих программ» и максимально оперативные ответы на актуальные вопросы по его практическому использованию (нормативно-правовое обеспечение практического использования, методическая актуальность действующих учебников и разных УМК, составление поурочного планирования с учетом предметных областей и т.д.).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youtu.be/Y88g9kVijb0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Rutube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3"/>
              </a:rPr>
              <a:t>://rutube.ru/video/private/e534e2c9b772791e88cbd301074055f6/?p=y5A2qo81eWA44H_PeDclkg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691680" y="6356350"/>
            <a:ext cx="5688632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51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4294967295"/>
          </p:nvPr>
        </p:nvSpPr>
        <p:spPr>
          <a:xfrm>
            <a:off x="539552" y="692696"/>
            <a:ext cx="8229600" cy="572135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     </a:t>
            </a:r>
            <a:r>
              <a:rPr kumimoji="0" lang="ru-RU" sz="250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ru-RU" sz="250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Конструктор рабочих программ» – удобный бесплатный онлайн-сервис для быстрого создания рабочих программ по учебным предметам</a:t>
            </a:r>
            <a:r>
              <a:rPr kumimoji="0" lang="ru-RU" sz="25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0" lvl="0" indent="0">
              <a:buNone/>
            </a:pPr>
            <a:r>
              <a:rPr lang="en-US" dirty="0">
                <a:solidFill>
                  <a:prstClr val="black"/>
                </a:solidFill>
                <a:hlinkClick r:id="rId2"/>
              </a:rPr>
              <a:t>https://edsoo.ru/constructor</a:t>
            </a:r>
            <a:r>
              <a:rPr lang="en-US" dirty="0" smtClean="0">
                <a:solidFill>
                  <a:prstClr val="black"/>
                </a:solidFill>
                <a:hlinkClick r:id="rId2"/>
              </a:rPr>
              <a:t>/</a:t>
            </a:r>
            <a:endParaRPr lang="ru-RU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2051720" y="6356350"/>
            <a:ext cx="5544616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2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207" y="2526319"/>
            <a:ext cx="5818951" cy="355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67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776864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u="sng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anose="02020603050405020304" pitchFamily="18" charset="0"/>
              </a:rPr>
              <a:t>Материалы для разработки рабочей программы: 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ru-RU" sz="24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рабочие программы по всем </a:t>
            </a:r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</a:t>
            </a:r>
            <a:endParaRPr lang="ru-RU" sz="2400" b="1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ru-RU" sz="24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 рабочих программ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ru-RU" sz="24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классификатор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52936"/>
            <a:ext cx="4968552" cy="3411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4069432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27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992888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корректной работы в конструкторе необходимо зарегистрироваться на </a:t>
            </a:r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сайте</a:t>
            </a:r>
            <a:endParaRPr lang="ru-RU" sz="2400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lang="ru-RU" sz="28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529851"/>
            <a:ext cx="4536504" cy="4707461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4680520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866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04664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 работу в конструкторе следует с выбора предмета и класса. После этого нажимаем активную кнопку "Создать рабочую программу". Далее генерируется автоматически вся необходимая информация</a:t>
            </a:r>
            <a:endParaRPr kumimoji="0" lang="ru-RU" sz="18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51" y="2229058"/>
            <a:ext cx="7615278" cy="4296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4392488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672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488832" cy="400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 полностью соответствует требованиям ФГОС 3.0. Он содержит: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лист, пояснительную записку, общее содержание предмета (в соответствии с выбранным ранее классом), цели и задачи учебного предмета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предмета в учебном плане. Указана недельная нагрузка в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часах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предмета, т.е. перечень разделов и тем, планируемые результаты: личностные, предметные и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339752" y="6356350"/>
            <a:ext cx="4680520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260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Как работает конструктор программ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196752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планирование представлено в виде таблицы. Активными являются жёлтые ячейки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27749"/>
            <a:ext cx="8424936" cy="3824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552728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565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77686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Конструктор позволяет</a:t>
            </a:r>
            <a:r>
              <a:rPr lang="ru-RU" sz="28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  <a:endParaRPr lang="ru-RU" sz="2800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ереставлять </a:t>
            </a: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в </a:t>
            </a: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</a:t>
            </a:r>
            <a:endParaRPr lang="ru-RU" sz="2000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казывать </a:t>
            </a: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кол-во контрольных и практических работ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ыбирать </a:t>
            </a: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проведения уроков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ыбирать </a:t>
            </a: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деятельности, формы контроля, электронные образовательные ресурсы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енять </a:t>
            </a: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тем в разделе, порядок разделов </a:t>
            </a: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</a:t>
            </a: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мыши)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3573016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</a:t>
            </a:r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превышать</a:t>
            </a:r>
            <a:endParaRPr lang="ru-RU" sz="2000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допустимое </a:t>
            </a: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</a:t>
            </a: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часов, в том числе и </a:t>
            </a: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контрольных </a:t>
            </a: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работ, </a:t>
            </a:r>
            <a:endParaRPr lang="ru-RU" sz="2000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выделяя их красным</a:t>
            </a:r>
          </a:p>
          <a:p>
            <a:pPr lvl="0">
              <a:spcBef>
                <a:spcPct val="20000"/>
              </a:spcBef>
            </a:pPr>
            <a:r>
              <a:rPr lang="ru-RU" sz="20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цветом</a:t>
            </a:r>
            <a:endParaRPr lang="ru-RU" sz="2000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482887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79712" y="6356350"/>
            <a:ext cx="4824536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411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76672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Таблицу поурочного планирования учитель заполняет, используя примерную рабочую программу, а </a:t>
            </a:r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использовать тематический классификатор, перейдя по ссылке: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" y="2870348"/>
            <a:ext cx="7666418" cy="3150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05749"/>
            <a:ext cx="3742714" cy="96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844824"/>
            <a:ext cx="2005013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5616624" cy="365125"/>
          </a:xfrm>
        </p:spPr>
        <p:txBody>
          <a:bodyPr/>
          <a:lstStyle/>
          <a:p>
            <a:r>
              <a:rPr lang="ru-RU" dirty="0" smtClean="0"/>
              <a:t>Кашина Н.В., </a:t>
            </a:r>
            <a:r>
              <a:rPr lang="ru-RU" dirty="0" err="1" smtClean="0"/>
              <a:t>зам.директора</a:t>
            </a:r>
            <a:r>
              <a:rPr lang="ru-RU" dirty="0" smtClean="0"/>
              <a:t> МКОУ "Троицкая СОШ № 5"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AD01E-05F1-4D83-99F8-54E106CCA21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5999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641</Words>
  <Application>Microsoft Office PowerPoint</Application>
  <PresentationFormat>Экран (4:3)</PresentationFormat>
  <Paragraphs>125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Пользователь</cp:lastModifiedBy>
  <cp:revision>23</cp:revision>
  <dcterms:created xsi:type="dcterms:W3CDTF">2022-08-27T12:56:54Z</dcterms:created>
  <dcterms:modified xsi:type="dcterms:W3CDTF">2022-08-28T05:01:41Z</dcterms:modified>
</cp:coreProperties>
</file>