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76" r:id="rId2"/>
    <p:sldId id="258" r:id="rId3"/>
    <p:sldId id="259" r:id="rId4"/>
    <p:sldId id="266" r:id="rId5"/>
    <p:sldId id="267" r:id="rId6"/>
    <p:sldId id="268" r:id="rId7"/>
    <p:sldId id="272" r:id="rId8"/>
    <p:sldId id="273" r:id="rId9"/>
    <p:sldId id="275" r:id="rId10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222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0071BB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4471C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1800" b="1" i="0">
                <a:solidFill>
                  <a:srgbClr val="2E549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0071BB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wo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1317223" y="128015"/>
            <a:ext cx="746759" cy="868679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1117091"/>
            <a:ext cx="1858010" cy="0"/>
          </a:xfrm>
          <a:custGeom>
            <a:avLst/>
            <a:gdLst/>
            <a:ahLst/>
            <a:cxnLst/>
            <a:rect l="l" t="t" r="r" b="b"/>
            <a:pathLst>
              <a:path w="1858010">
                <a:moveTo>
                  <a:pt x="0" y="0"/>
                </a:moveTo>
                <a:lnTo>
                  <a:pt x="1857883" y="0"/>
                </a:lnTo>
              </a:path>
            </a:pathLst>
          </a:custGeom>
          <a:ln w="76200">
            <a:solidFill>
              <a:srgbClr val="0071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4471C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84682" y="2436113"/>
            <a:ext cx="4585335" cy="36830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2E5496"/>
                </a:solidFill>
                <a:latin typeface="Microsoft Sans Serif"/>
                <a:cs typeface="Microsoft Sans Serif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0071BB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4471C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0071BB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5033748" y="2513046"/>
            <a:ext cx="2325671" cy="2324159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5071871" y="2528316"/>
            <a:ext cx="2253996" cy="2252472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5071871" y="2528316"/>
            <a:ext cx="2254250" cy="2252980"/>
          </a:xfrm>
          <a:custGeom>
            <a:avLst/>
            <a:gdLst/>
            <a:ahLst/>
            <a:cxnLst/>
            <a:rect l="l" t="t" r="r" b="b"/>
            <a:pathLst>
              <a:path w="2254250" h="2252979">
                <a:moveTo>
                  <a:pt x="0" y="1126236"/>
                </a:moveTo>
                <a:lnTo>
                  <a:pt x="988" y="1078625"/>
                </a:lnTo>
                <a:lnTo>
                  <a:pt x="3928" y="1031518"/>
                </a:lnTo>
                <a:lnTo>
                  <a:pt x="8780" y="984954"/>
                </a:lnTo>
                <a:lnTo>
                  <a:pt x="15506" y="938973"/>
                </a:lnTo>
                <a:lnTo>
                  <a:pt x="24065" y="893613"/>
                </a:lnTo>
                <a:lnTo>
                  <a:pt x="34419" y="848913"/>
                </a:lnTo>
                <a:lnTo>
                  <a:pt x="46529" y="804912"/>
                </a:lnTo>
                <a:lnTo>
                  <a:pt x="60355" y="761650"/>
                </a:lnTo>
                <a:lnTo>
                  <a:pt x="75859" y="719165"/>
                </a:lnTo>
                <a:lnTo>
                  <a:pt x="93001" y="677497"/>
                </a:lnTo>
                <a:lnTo>
                  <a:pt x="111743" y="636685"/>
                </a:lnTo>
                <a:lnTo>
                  <a:pt x="132044" y="596767"/>
                </a:lnTo>
                <a:lnTo>
                  <a:pt x="153867" y="557784"/>
                </a:lnTo>
                <a:lnTo>
                  <a:pt x="177172" y="519773"/>
                </a:lnTo>
                <a:lnTo>
                  <a:pt x="201919" y="482774"/>
                </a:lnTo>
                <a:lnTo>
                  <a:pt x="228070" y="446826"/>
                </a:lnTo>
                <a:lnTo>
                  <a:pt x="255586" y="411968"/>
                </a:lnTo>
                <a:lnTo>
                  <a:pt x="284427" y="378240"/>
                </a:lnTo>
                <a:lnTo>
                  <a:pt x="314554" y="345680"/>
                </a:lnTo>
                <a:lnTo>
                  <a:pt x="345929" y="314327"/>
                </a:lnTo>
                <a:lnTo>
                  <a:pt x="378512" y="284221"/>
                </a:lnTo>
                <a:lnTo>
                  <a:pt x="412264" y="255400"/>
                </a:lnTo>
                <a:lnTo>
                  <a:pt x="447145" y="227904"/>
                </a:lnTo>
                <a:lnTo>
                  <a:pt x="483118" y="201772"/>
                </a:lnTo>
                <a:lnTo>
                  <a:pt x="520142" y="177042"/>
                </a:lnTo>
                <a:lnTo>
                  <a:pt x="558179" y="153754"/>
                </a:lnTo>
                <a:lnTo>
                  <a:pt x="597189" y="131947"/>
                </a:lnTo>
                <a:lnTo>
                  <a:pt x="637133" y="111660"/>
                </a:lnTo>
                <a:lnTo>
                  <a:pt x="677973" y="92932"/>
                </a:lnTo>
                <a:lnTo>
                  <a:pt x="719668" y="75803"/>
                </a:lnTo>
                <a:lnTo>
                  <a:pt x="762181" y="60310"/>
                </a:lnTo>
                <a:lnTo>
                  <a:pt x="805471" y="46494"/>
                </a:lnTo>
                <a:lnTo>
                  <a:pt x="849500" y="34393"/>
                </a:lnTo>
                <a:lnTo>
                  <a:pt x="894229" y="24047"/>
                </a:lnTo>
                <a:lnTo>
                  <a:pt x="939618" y="15494"/>
                </a:lnTo>
                <a:lnTo>
                  <a:pt x="985629" y="8774"/>
                </a:lnTo>
                <a:lnTo>
                  <a:pt x="1032221" y="3925"/>
                </a:lnTo>
                <a:lnTo>
                  <a:pt x="1079357" y="987"/>
                </a:lnTo>
                <a:lnTo>
                  <a:pt x="1126998" y="0"/>
                </a:lnTo>
                <a:lnTo>
                  <a:pt x="1174638" y="987"/>
                </a:lnTo>
                <a:lnTo>
                  <a:pt x="1221774" y="3925"/>
                </a:lnTo>
                <a:lnTo>
                  <a:pt x="1268366" y="8774"/>
                </a:lnTo>
                <a:lnTo>
                  <a:pt x="1314377" y="15494"/>
                </a:lnTo>
                <a:lnTo>
                  <a:pt x="1359766" y="24047"/>
                </a:lnTo>
                <a:lnTo>
                  <a:pt x="1404495" y="34393"/>
                </a:lnTo>
                <a:lnTo>
                  <a:pt x="1448524" y="46494"/>
                </a:lnTo>
                <a:lnTo>
                  <a:pt x="1491814" y="60310"/>
                </a:lnTo>
                <a:lnTo>
                  <a:pt x="1534327" y="75803"/>
                </a:lnTo>
                <a:lnTo>
                  <a:pt x="1576022" y="92932"/>
                </a:lnTo>
                <a:lnTo>
                  <a:pt x="1616862" y="111660"/>
                </a:lnTo>
                <a:lnTo>
                  <a:pt x="1656806" y="131947"/>
                </a:lnTo>
                <a:lnTo>
                  <a:pt x="1695816" y="153754"/>
                </a:lnTo>
                <a:lnTo>
                  <a:pt x="1733853" y="177042"/>
                </a:lnTo>
                <a:lnTo>
                  <a:pt x="1770877" y="201772"/>
                </a:lnTo>
                <a:lnTo>
                  <a:pt x="1806850" y="227904"/>
                </a:lnTo>
                <a:lnTo>
                  <a:pt x="1841731" y="255400"/>
                </a:lnTo>
                <a:lnTo>
                  <a:pt x="1875483" y="284221"/>
                </a:lnTo>
                <a:lnTo>
                  <a:pt x="1908066" y="314327"/>
                </a:lnTo>
                <a:lnTo>
                  <a:pt x="1939441" y="345680"/>
                </a:lnTo>
                <a:lnTo>
                  <a:pt x="1969568" y="378240"/>
                </a:lnTo>
                <a:lnTo>
                  <a:pt x="1998409" y="411968"/>
                </a:lnTo>
                <a:lnTo>
                  <a:pt x="2025925" y="446826"/>
                </a:lnTo>
                <a:lnTo>
                  <a:pt x="2052076" y="482774"/>
                </a:lnTo>
                <a:lnTo>
                  <a:pt x="2076823" y="519773"/>
                </a:lnTo>
                <a:lnTo>
                  <a:pt x="2100128" y="557783"/>
                </a:lnTo>
                <a:lnTo>
                  <a:pt x="2121951" y="596767"/>
                </a:lnTo>
                <a:lnTo>
                  <a:pt x="2142252" y="636685"/>
                </a:lnTo>
                <a:lnTo>
                  <a:pt x="2160994" y="677497"/>
                </a:lnTo>
                <a:lnTo>
                  <a:pt x="2178136" y="719165"/>
                </a:lnTo>
                <a:lnTo>
                  <a:pt x="2193640" y="761650"/>
                </a:lnTo>
                <a:lnTo>
                  <a:pt x="2207466" y="804912"/>
                </a:lnTo>
                <a:lnTo>
                  <a:pt x="2219576" y="848913"/>
                </a:lnTo>
                <a:lnTo>
                  <a:pt x="2229930" y="893613"/>
                </a:lnTo>
                <a:lnTo>
                  <a:pt x="2238489" y="938973"/>
                </a:lnTo>
                <a:lnTo>
                  <a:pt x="2245215" y="984954"/>
                </a:lnTo>
                <a:lnTo>
                  <a:pt x="2250067" y="1031518"/>
                </a:lnTo>
                <a:lnTo>
                  <a:pt x="2253007" y="1078625"/>
                </a:lnTo>
                <a:lnTo>
                  <a:pt x="2253996" y="1126236"/>
                </a:lnTo>
                <a:lnTo>
                  <a:pt x="2253007" y="1173846"/>
                </a:lnTo>
                <a:lnTo>
                  <a:pt x="2250067" y="1220953"/>
                </a:lnTo>
                <a:lnTo>
                  <a:pt x="2245215" y="1267517"/>
                </a:lnTo>
                <a:lnTo>
                  <a:pt x="2238489" y="1313498"/>
                </a:lnTo>
                <a:lnTo>
                  <a:pt x="2229930" y="1358858"/>
                </a:lnTo>
                <a:lnTo>
                  <a:pt x="2219576" y="1403558"/>
                </a:lnTo>
                <a:lnTo>
                  <a:pt x="2207466" y="1447559"/>
                </a:lnTo>
                <a:lnTo>
                  <a:pt x="2193640" y="1490821"/>
                </a:lnTo>
                <a:lnTo>
                  <a:pt x="2178136" y="1533306"/>
                </a:lnTo>
                <a:lnTo>
                  <a:pt x="2160994" y="1574974"/>
                </a:lnTo>
                <a:lnTo>
                  <a:pt x="2142252" y="1615786"/>
                </a:lnTo>
                <a:lnTo>
                  <a:pt x="2121951" y="1655704"/>
                </a:lnTo>
                <a:lnTo>
                  <a:pt x="2100128" y="1694688"/>
                </a:lnTo>
                <a:lnTo>
                  <a:pt x="2076823" y="1732698"/>
                </a:lnTo>
                <a:lnTo>
                  <a:pt x="2052076" y="1769697"/>
                </a:lnTo>
                <a:lnTo>
                  <a:pt x="2025925" y="1805645"/>
                </a:lnTo>
                <a:lnTo>
                  <a:pt x="1998409" y="1840503"/>
                </a:lnTo>
                <a:lnTo>
                  <a:pt x="1969568" y="1874231"/>
                </a:lnTo>
                <a:lnTo>
                  <a:pt x="1939441" y="1906791"/>
                </a:lnTo>
                <a:lnTo>
                  <a:pt x="1908066" y="1938144"/>
                </a:lnTo>
                <a:lnTo>
                  <a:pt x="1875483" y="1968250"/>
                </a:lnTo>
                <a:lnTo>
                  <a:pt x="1841731" y="1997071"/>
                </a:lnTo>
                <a:lnTo>
                  <a:pt x="1806850" y="2024567"/>
                </a:lnTo>
                <a:lnTo>
                  <a:pt x="1770877" y="2050699"/>
                </a:lnTo>
                <a:lnTo>
                  <a:pt x="1733853" y="2075429"/>
                </a:lnTo>
                <a:lnTo>
                  <a:pt x="1695816" y="2098717"/>
                </a:lnTo>
                <a:lnTo>
                  <a:pt x="1656806" y="2120524"/>
                </a:lnTo>
                <a:lnTo>
                  <a:pt x="1616862" y="2140811"/>
                </a:lnTo>
                <a:lnTo>
                  <a:pt x="1576022" y="2159539"/>
                </a:lnTo>
                <a:lnTo>
                  <a:pt x="1534327" y="2176668"/>
                </a:lnTo>
                <a:lnTo>
                  <a:pt x="1491814" y="2192161"/>
                </a:lnTo>
                <a:lnTo>
                  <a:pt x="1448524" y="2205977"/>
                </a:lnTo>
                <a:lnTo>
                  <a:pt x="1404495" y="2218078"/>
                </a:lnTo>
                <a:lnTo>
                  <a:pt x="1359766" y="2228424"/>
                </a:lnTo>
                <a:lnTo>
                  <a:pt x="1314377" y="2236977"/>
                </a:lnTo>
                <a:lnTo>
                  <a:pt x="1268366" y="2243697"/>
                </a:lnTo>
                <a:lnTo>
                  <a:pt x="1221774" y="2248546"/>
                </a:lnTo>
                <a:lnTo>
                  <a:pt x="1174638" y="2251484"/>
                </a:lnTo>
                <a:lnTo>
                  <a:pt x="1126998" y="2252472"/>
                </a:lnTo>
                <a:lnTo>
                  <a:pt x="1079357" y="2251484"/>
                </a:lnTo>
                <a:lnTo>
                  <a:pt x="1032221" y="2248546"/>
                </a:lnTo>
                <a:lnTo>
                  <a:pt x="985629" y="2243697"/>
                </a:lnTo>
                <a:lnTo>
                  <a:pt x="939618" y="2236977"/>
                </a:lnTo>
                <a:lnTo>
                  <a:pt x="894229" y="2228424"/>
                </a:lnTo>
                <a:lnTo>
                  <a:pt x="849500" y="2218078"/>
                </a:lnTo>
                <a:lnTo>
                  <a:pt x="805471" y="2205977"/>
                </a:lnTo>
                <a:lnTo>
                  <a:pt x="762181" y="2192161"/>
                </a:lnTo>
                <a:lnTo>
                  <a:pt x="719668" y="2176668"/>
                </a:lnTo>
                <a:lnTo>
                  <a:pt x="677973" y="2159539"/>
                </a:lnTo>
                <a:lnTo>
                  <a:pt x="637133" y="2140811"/>
                </a:lnTo>
                <a:lnTo>
                  <a:pt x="597189" y="2120524"/>
                </a:lnTo>
                <a:lnTo>
                  <a:pt x="558179" y="2098717"/>
                </a:lnTo>
                <a:lnTo>
                  <a:pt x="520142" y="2075429"/>
                </a:lnTo>
                <a:lnTo>
                  <a:pt x="483118" y="2050699"/>
                </a:lnTo>
                <a:lnTo>
                  <a:pt x="447145" y="2024567"/>
                </a:lnTo>
                <a:lnTo>
                  <a:pt x="412264" y="1997071"/>
                </a:lnTo>
                <a:lnTo>
                  <a:pt x="378512" y="1968250"/>
                </a:lnTo>
                <a:lnTo>
                  <a:pt x="345929" y="1938144"/>
                </a:lnTo>
                <a:lnTo>
                  <a:pt x="314554" y="1906791"/>
                </a:lnTo>
                <a:lnTo>
                  <a:pt x="284427" y="1874231"/>
                </a:lnTo>
                <a:lnTo>
                  <a:pt x="255586" y="1840503"/>
                </a:lnTo>
                <a:lnTo>
                  <a:pt x="228070" y="1805645"/>
                </a:lnTo>
                <a:lnTo>
                  <a:pt x="201919" y="1769697"/>
                </a:lnTo>
                <a:lnTo>
                  <a:pt x="177172" y="1732698"/>
                </a:lnTo>
                <a:lnTo>
                  <a:pt x="153867" y="1694687"/>
                </a:lnTo>
                <a:lnTo>
                  <a:pt x="132044" y="1655704"/>
                </a:lnTo>
                <a:lnTo>
                  <a:pt x="111743" y="1615786"/>
                </a:lnTo>
                <a:lnTo>
                  <a:pt x="93001" y="1574974"/>
                </a:lnTo>
                <a:lnTo>
                  <a:pt x="75859" y="1533306"/>
                </a:lnTo>
                <a:lnTo>
                  <a:pt x="60355" y="1490821"/>
                </a:lnTo>
                <a:lnTo>
                  <a:pt x="46529" y="1447559"/>
                </a:lnTo>
                <a:lnTo>
                  <a:pt x="34419" y="1403558"/>
                </a:lnTo>
                <a:lnTo>
                  <a:pt x="24065" y="1358858"/>
                </a:lnTo>
                <a:lnTo>
                  <a:pt x="15506" y="1313498"/>
                </a:lnTo>
                <a:lnTo>
                  <a:pt x="8780" y="1267517"/>
                </a:lnTo>
                <a:lnTo>
                  <a:pt x="3928" y="1220953"/>
                </a:lnTo>
                <a:lnTo>
                  <a:pt x="988" y="1173846"/>
                </a:lnTo>
                <a:lnTo>
                  <a:pt x="0" y="1126236"/>
                </a:lnTo>
                <a:close/>
              </a:path>
            </a:pathLst>
          </a:custGeom>
          <a:ln w="9143">
            <a:solidFill>
              <a:srgbClr val="497DBA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rgbClr val="0071BB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317223" y="128015"/>
            <a:ext cx="746759" cy="868679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163218" y="154050"/>
            <a:ext cx="9865563" cy="8788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4471C4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685" y="2187066"/>
            <a:ext cx="11120628" cy="362394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800" b="1" i="0">
                <a:solidFill>
                  <a:srgbClr val="2E5496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4/11/2022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576304" y="6490205"/>
            <a:ext cx="302259" cy="252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rgbClr val="0071BB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13" Type="http://schemas.openxmlformats.org/officeDocument/2006/relationships/image" Target="../media/image17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12" Type="http://schemas.openxmlformats.org/officeDocument/2006/relationships/image" Target="../media/image16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png"/><Relationship Id="rId4" Type="http://schemas.openxmlformats.org/officeDocument/2006/relationships/image" Target="../media/image8.png"/><Relationship Id="rId9" Type="http://schemas.openxmlformats.org/officeDocument/2006/relationships/image" Target="../media/image13.png"/><Relationship Id="rId1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jpg"/><Relationship Id="rId3" Type="http://schemas.openxmlformats.org/officeDocument/2006/relationships/image" Target="../media/image25.png"/><Relationship Id="rId7" Type="http://schemas.openxmlformats.org/officeDocument/2006/relationships/image" Target="../media/image28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youtube.com/watch?v=Y88g9kVijb0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5799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1117091"/>
              <a:ext cx="1858010" cy="0"/>
            </a:xfrm>
            <a:custGeom>
              <a:avLst/>
              <a:gdLst/>
              <a:ahLst/>
              <a:cxnLst/>
              <a:rect l="l" t="t" r="r" b="b"/>
              <a:pathLst>
                <a:path w="1858010">
                  <a:moveTo>
                    <a:pt x="0" y="0"/>
                  </a:moveTo>
                  <a:lnTo>
                    <a:pt x="1857883" y="0"/>
                  </a:lnTo>
                </a:path>
              </a:pathLst>
            </a:custGeom>
            <a:ln w="762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87740" y="1653539"/>
              <a:ext cx="1854707" cy="2151888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533806" y="2356230"/>
            <a:ext cx="7199630" cy="130484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800" b="1" spc="-25" dirty="0" err="1" smtClean="0">
                <a:solidFill>
                  <a:srgbClr val="FFFFFF"/>
                </a:solidFill>
                <a:latin typeface="Arial"/>
                <a:cs typeface="Arial"/>
              </a:rPr>
              <a:t>Методологическая</a:t>
            </a:r>
            <a:r>
              <a:rPr sz="2800" b="1" spc="8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20" dirty="0">
                <a:solidFill>
                  <a:srgbClr val="FFFFFF"/>
                </a:solidFill>
                <a:latin typeface="Arial"/>
                <a:cs typeface="Arial"/>
              </a:rPr>
              <a:t>основа</a:t>
            </a:r>
            <a:r>
              <a:rPr sz="2800" b="1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обновленных </a:t>
            </a:r>
            <a:r>
              <a:rPr sz="2800" b="1" spc="-7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ФГОС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Arial"/>
                <a:cs typeface="Arial"/>
              </a:rPr>
              <a:t>НОО,</a:t>
            </a:r>
            <a:r>
              <a:rPr sz="28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ФГОС</a:t>
            </a:r>
            <a:r>
              <a:rPr sz="28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Arial"/>
                <a:cs typeface="Arial"/>
              </a:rPr>
              <a:t>ООО</a:t>
            </a:r>
            <a:r>
              <a:rPr sz="28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28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требования</a:t>
            </a:r>
            <a:endParaRPr sz="2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800" b="1" spc="-5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28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40" dirty="0">
                <a:solidFill>
                  <a:srgbClr val="FFFFFF"/>
                </a:solidFill>
                <a:latin typeface="Arial"/>
                <a:cs typeface="Arial"/>
              </a:rPr>
              <a:t>результатам</a:t>
            </a:r>
            <a:r>
              <a:rPr sz="2800" b="1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освоения</a:t>
            </a:r>
            <a:r>
              <a:rPr sz="2800" b="1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Arial"/>
                <a:cs typeface="Arial"/>
              </a:rPr>
              <a:t>программ</a:t>
            </a:r>
            <a:endParaRPr sz="28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2110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117091"/>
            <a:ext cx="1858010" cy="0"/>
          </a:xfrm>
          <a:custGeom>
            <a:avLst/>
            <a:gdLst/>
            <a:ahLst/>
            <a:cxnLst/>
            <a:rect l="l" t="t" r="r" b="b"/>
            <a:pathLst>
              <a:path w="1858010">
                <a:moveTo>
                  <a:pt x="0" y="0"/>
                </a:moveTo>
                <a:lnTo>
                  <a:pt x="1857883" y="0"/>
                </a:lnTo>
              </a:path>
            </a:pathLst>
          </a:custGeom>
          <a:ln w="76200">
            <a:solidFill>
              <a:srgbClr val="0071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406778" y="94233"/>
            <a:ext cx="7990205" cy="10013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3200" spc="-10" dirty="0"/>
              <a:t>Гарантия</a:t>
            </a:r>
            <a:r>
              <a:rPr sz="3200" spc="-60" dirty="0"/>
              <a:t> </a:t>
            </a:r>
            <a:r>
              <a:rPr sz="3200" spc="-10" dirty="0"/>
              <a:t>равенства</a:t>
            </a:r>
            <a:r>
              <a:rPr sz="3200" spc="-60" dirty="0"/>
              <a:t> </a:t>
            </a:r>
            <a:r>
              <a:rPr sz="3200" spc="-10" dirty="0"/>
              <a:t>ресурсов,</a:t>
            </a:r>
            <a:r>
              <a:rPr sz="3200" spc="-55" dirty="0"/>
              <a:t> </a:t>
            </a:r>
            <a:r>
              <a:rPr sz="3200" spc="-20" dirty="0"/>
              <a:t>условий </a:t>
            </a:r>
            <a:r>
              <a:rPr sz="3200" spc="-875" dirty="0"/>
              <a:t> </a:t>
            </a:r>
            <a:r>
              <a:rPr sz="3200" dirty="0"/>
              <a:t>и</a:t>
            </a:r>
            <a:r>
              <a:rPr sz="3200" spc="-20" dirty="0"/>
              <a:t> </a:t>
            </a:r>
            <a:r>
              <a:rPr sz="3200" spc="-30" dirty="0"/>
              <a:t>возможностей</a:t>
            </a:r>
            <a:endParaRPr sz="3200"/>
          </a:p>
        </p:txBody>
      </p:sp>
      <p:grpSp>
        <p:nvGrpSpPr>
          <p:cNvPr id="4" name="object 4"/>
          <p:cNvGrpSpPr/>
          <p:nvPr/>
        </p:nvGrpSpPr>
        <p:grpSpPr>
          <a:xfrm>
            <a:off x="4323588" y="1380744"/>
            <a:ext cx="3785870" cy="2966085"/>
            <a:chOff x="4323588" y="1380744"/>
            <a:chExt cx="3785870" cy="2966085"/>
          </a:xfrm>
        </p:grpSpPr>
        <p:pic>
          <p:nvPicPr>
            <p:cNvPr id="5" name="object 5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4349458" y="1398994"/>
              <a:ext cx="3668343" cy="2947472"/>
            </a:xfrm>
            <a:prstGeom prst="rect">
              <a:avLst/>
            </a:prstGeom>
          </p:spPr>
        </p:pic>
        <p:pic>
          <p:nvPicPr>
            <p:cNvPr id="6" name="object 6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323588" y="1933956"/>
              <a:ext cx="3785616" cy="1930908"/>
            </a:xfrm>
            <a:prstGeom prst="rect">
              <a:avLst/>
            </a:prstGeom>
          </p:spPr>
        </p:pic>
        <p:sp>
          <p:nvSpPr>
            <p:cNvPr id="7" name="object 7"/>
            <p:cNvSpPr/>
            <p:nvPr/>
          </p:nvSpPr>
          <p:spPr>
            <a:xfrm>
              <a:off x="4367784" y="1412748"/>
              <a:ext cx="3527425" cy="2807970"/>
            </a:xfrm>
            <a:custGeom>
              <a:avLst/>
              <a:gdLst/>
              <a:ahLst/>
              <a:cxnLst/>
              <a:rect l="l" t="t" r="r" b="b"/>
              <a:pathLst>
                <a:path w="3527425" h="2807970">
                  <a:moveTo>
                    <a:pt x="2645410" y="0"/>
                  </a:moveTo>
                  <a:lnTo>
                    <a:pt x="881761" y="0"/>
                  </a:lnTo>
                  <a:lnTo>
                    <a:pt x="0" y="1403857"/>
                  </a:lnTo>
                  <a:lnTo>
                    <a:pt x="881761" y="2807716"/>
                  </a:lnTo>
                  <a:lnTo>
                    <a:pt x="2645410" y="2807716"/>
                  </a:lnTo>
                  <a:lnTo>
                    <a:pt x="3527297" y="1403857"/>
                  </a:lnTo>
                  <a:lnTo>
                    <a:pt x="2645410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8" name="object 8"/>
            <p:cNvPicPr/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329938" y="1380744"/>
              <a:ext cx="3602862" cy="2871723"/>
            </a:xfrm>
            <a:prstGeom prst="rect">
              <a:avLst/>
            </a:prstGeom>
          </p:spPr>
        </p:pic>
      </p:grpSp>
      <p:sp>
        <p:nvSpPr>
          <p:cNvPr id="9" name="object 9"/>
          <p:cNvSpPr txBox="1"/>
          <p:nvPr/>
        </p:nvSpPr>
        <p:spPr>
          <a:xfrm>
            <a:off x="4463541" y="2004821"/>
            <a:ext cx="3338195" cy="16116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2D75B6"/>
                </a:solidFill>
                <a:latin typeface="Arial"/>
                <a:cs typeface="Arial"/>
              </a:rPr>
              <a:t>Единые</a:t>
            </a:r>
            <a:r>
              <a:rPr sz="2400" b="1" spc="-50" dirty="0">
                <a:solidFill>
                  <a:srgbClr val="2D75B6"/>
                </a:solidFill>
                <a:latin typeface="Arial"/>
                <a:cs typeface="Arial"/>
              </a:rPr>
              <a:t> </a:t>
            </a:r>
            <a:r>
              <a:rPr sz="2400" b="1" spc="-20" dirty="0">
                <a:solidFill>
                  <a:srgbClr val="2D75B6"/>
                </a:solidFill>
                <a:latin typeface="Arial"/>
                <a:cs typeface="Arial"/>
              </a:rPr>
              <a:t>подходы</a:t>
            </a:r>
            <a:endParaRPr sz="2400">
              <a:latin typeface="Arial"/>
              <a:cs typeface="Arial"/>
            </a:endParaRPr>
          </a:p>
          <a:p>
            <a:pPr marL="12700" marR="5080" indent="-1270" algn="ctr">
              <a:lnSpc>
                <a:spcPct val="100000"/>
              </a:lnSpc>
              <a:spcBef>
                <a:spcPts val="5"/>
              </a:spcBef>
            </a:pPr>
            <a:r>
              <a:rPr sz="2000" b="1" dirty="0">
                <a:solidFill>
                  <a:srgbClr val="404040"/>
                </a:solidFill>
                <a:latin typeface="Arial"/>
                <a:cs typeface="Arial"/>
              </a:rPr>
              <a:t>к </a:t>
            </a:r>
            <a:r>
              <a:rPr sz="2000" b="1" spc="-10" dirty="0">
                <a:solidFill>
                  <a:srgbClr val="404040"/>
                </a:solidFill>
                <a:latin typeface="Arial"/>
                <a:cs typeface="Arial"/>
              </a:rPr>
              <a:t>формированию </a:t>
            </a:r>
            <a:r>
              <a:rPr sz="2000" b="1" spc="-5" dirty="0">
                <a:solidFill>
                  <a:srgbClr val="404040"/>
                </a:solidFill>
                <a:latin typeface="Arial"/>
                <a:cs typeface="Arial"/>
              </a:rPr>
              <a:t> содержания</a:t>
            </a:r>
            <a:r>
              <a:rPr sz="2000" b="1" spc="-9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404040"/>
                </a:solidFill>
                <a:latin typeface="Arial"/>
                <a:cs typeface="Arial"/>
              </a:rPr>
              <a:t>образования, </a:t>
            </a:r>
            <a:r>
              <a:rPr sz="2000" b="1" spc="-54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404040"/>
                </a:solidFill>
                <a:latin typeface="Arial"/>
                <a:cs typeface="Arial"/>
              </a:rPr>
              <a:t>воспитания</a:t>
            </a:r>
            <a:endParaRPr sz="200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2000" b="1" spc="-15" dirty="0">
                <a:solidFill>
                  <a:srgbClr val="404040"/>
                </a:solidFill>
                <a:latin typeface="Arial"/>
                <a:cs typeface="Arial"/>
              </a:rPr>
              <a:t>детей </a:t>
            </a:r>
            <a:r>
              <a:rPr sz="2000" b="1" dirty="0">
                <a:solidFill>
                  <a:srgbClr val="404040"/>
                </a:solidFill>
                <a:latin typeface="Arial"/>
                <a:cs typeface="Arial"/>
              </a:rPr>
              <a:t>и</a:t>
            </a:r>
            <a:r>
              <a:rPr sz="2000" b="1" spc="-30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b="1" spc="-20" dirty="0">
                <a:solidFill>
                  <a:srgbClr val="404040"/>
                </a:solidFill>
                <a:latin typeface="Arial"/>
                <a:cs typeface="Arial"/>
              </a:rPr>
              <a:t>молодежи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0" name="object 10"/>
          <p:cNvGrpSpPr/>
          <p:nvPr/>
        </p:nvGrpSpPr>
        <p:grpSpPr>
          <a:xfrm>
            <a:off x="873823" y="2532888"/>
            <a:ext cx="3705860" cy="3046730"/>
            <a:chOff x="873823" y="2532888"/>
            <a:chExt cx="3705860" cy="3046730"/>
          </a:xfrm>
        </p:grpSpPr>
        <p:pic>
          <p:nvPicPr>
            <p:cNvPr id="11" name="object 11"/>
            <p:cNvPicPr/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874776" y="2532888"/>
              <a:ext cx="3704844" cy="3046476"/>
            </a:xfrm>
            <a:prstGeom prst="rect">
              <a:avLst/>
            </a:prstGeom>
          </p:spPr>
        </p:pic>
        <p:pic>
          <p:nvPicPr>
            <p:cNvPr id="12" name="object 12"/>
            <p:cNvPicPr/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1042416" y="3273552"/>
              <a:ext cx="3371088" cy="1321308"/>
            </a:xfrm>
            <a:prstGeom prst="rect">
              <a:avLst/>
            </a:prstGeom>
          </p:spPr>
        </p:pic>
        <p:sp>
          <p:nvSpPr>
            <p:cNvPr id="13" name="object 13"/>
            <p:cNvSpPr/>
            <p:nvPr/>
          </p:nvSpPr>
          <p:spPr>
            <a:xfrm>
              <a:off x="911352" y="2564892"/>
              <a:ext cx="3528695" cy="2879725"/>
            </a:xfrm>
            <a:custGeom>
              <a:avLst/>
              <a:gdLst/>
              <a:ahLst/>
              <a:cxnLst/>
              <a:rect l="l" t="t" r="r" b="b"/>
              <a:pathLst>
                <a:path w="3528695" h="2879725">
                  <a:moveTo>
                    <a:pt x="2646553" y="0"/>
                  </a:moveTo>
                  <a:lnTo>
                    <a:pt x="882141" y="0"/>
                  </a:lnTo>
                  <a:lnTo>
                    <a:pt x="0" y="1439672"/>
                  </a:lnTo>
                  <a:lnTo>
                    <a:pt x="882141" y="2879344"/>
                  </a:lnTo>
                  <a:lnTo>
                    <a:pt x="2646553" y="2879344"/>
                  </a:lnTo>
                  <a:lnTo>
                    <a:pt x="3528695" y="1439672"/>
                  </a:lnTo>
                  <a:lnTo>
                    <a:pt x="26465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14" name="object 14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873823" y="2532888"/>
              <a:ext cx="3603815" cy="2943352"/>
            </a:xfrm>
            <a:prstGeom prst="rect">
              <a:avLst/>
            </a:prstGeom>
          </p:spPr>
        </p:pic>
      </p:grpSp>
      <p:sp>
        <p:nvSpPr>
          <p:cNvPr id="15" name="object 15"/>
          <p:cNvSpPr txBox="1"/>
          <p:nvPr/>
        </p:nvSpPr>
        <p:spPr>
          <a:xfrm>
            <a:off x="1212596" y="3345560"/>
            <a:ext cx="2927985" cy="10013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2D75B6"/>
                </a:solidFill>
                <a:latin typeface="Arial"/>
                <a:cs typeface="Arial"/>
              </a:rPr>
              <a:t>Единые</a:t>
            </a:r>
            <a:r>
              <a:rPr sz="2400" b="1" spc="-85" dirty="0">
                <a:solidFill>
                  <a:srgbClr val="2D75B6"/>
                </a:solidFill>
                <a:latin typeface="Arial"/>
                <a:cs typeface="Arial"/>
              </a:rPr>
              <a:t> </a:t>
            </a:r>
            <a:r>
              <a:rPr sz="2400" b="1" spc="-15" dirty="0">
                <a:solidFill>
                  <a:srgbClr val="2D75B6"/>
                </a:solidFill>
                <a:latin typeface="Arial"/>
                <a:cs typeface="Arial"/>
              </a:rPr>
              <a:t>стандарты </a:t>
            </a:r>
            <a:r>
              <a:rPr sz="2400" b="1" spc="-650" dirty="0">
                <a:solidFill>
                  <a:srgbClr val="2D75B6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404040"/>
                </a:solidFill>
                <a:latin typeface="Arial"/>
                <a:cs typeface="Arial"/>
              </a:rPr>
              <a:t>образовательного </a:t>
            </a:r>
            <a:r>
              <a:rPr sz="2000" b="1" spc="-5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404040"/>
                </a:solidFill>
                <a:latin typeface="Arial"/>
                <a:cs typeface="Arial"/>
              </a:rPr>
              <a:t>пространства</a:t>
            </a:r>
            <a:r>
              <a:rPr sz="2000" b="1" spc="-5" dirty="0">
                <a:solidFill>
                  <a:srgbClr val="404040"/>
                </a:solidFill>
                <a:latin typeface="Arial"/>
                <a:cs typeface="Arial"/>
              </a:rPr>
              <a:t> страны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16" name="object 16"/>
          <p:cNvGrpSpPr/>
          <p:nvPr/>
        </p:nvGrpSpPr>
        <p:grpSpPr>
          <a:xfrm>
            <a:off x="7641590" y="2677667"/>
            <a:ext cx="3707765" cy="2973705"/>
            <a:chOff x="7641590" y="2677667"/>
            <a:chExt cx="3707765" cy="2973705"/>
          </a:xfrm>
        </p:grpSpPr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7642860" y="2677667"/>
              <a:ext cx="3706367" cy="2973324"/>
            </a:xfrm>
            <a:prstGeom prst="rect">
              <a:avLst/>
            </a:prstGeom>
          </p:spPr>
        </p:pic>
        <p:pic>
          <p:nvPicPr>
            <p:cNvPr id="18" name="object 18"/>
            <p:cNvPicPr/>
            <p:nvPr/>
          </p:nvPicPr>
          <p:blipFill>
            <a:blip r:embed="rId9" cstate="print"/>
            <a:stretch>
              <a:fillRect/>
            </a:stretch>
          </p:blipFill>
          <p:spPr>
            <a:xfrm>
              <a:off x="8049768" y="3076955"/>
              <a:ext cx="2894076" cy="2235708"/>
            </a:xfrm>
            <a:prstGeom prst="rect">
              <a:avLst/>
            </a:prstGeom>
          </p:spPr>
        </p:pic>
        <p:sp>
          <p:nvSpPr>
            <p:cNvPr id="19" name="object 19"/>
            <p:cNvSpPr/>
            <p:nvPr/>
          </p:nvSpPr>
          <p:spPr>
            <a:xfrm>
              <a:off x="7679436" y="2709671"/>
              <a:ext cx="3528695" cy="2806700"/>
            </a:xfrm>
            <a:custGeom>
              <a:avLst/>
              <a:gdLst/>
              <a:ahLst/>
              <a:cxnLst/>
              <a:rect l="l" t="t" r="r" b="b"/>
              <a:pathLst>
                <a:path w="3528695" h="2806700">
                  <a:moveTo>
                    <a:pt x="2646553" y="0"/>
                  </a:moveTo>
                  <a:lnTo>
                    <a:pt x="882142" y="0"/>
                  </a:lnTo>
                  <a:lnTo>
                    <a:pt x="0" y="1403095"/>
                  </a:lnTo>
                  <a:lnTo>
                    <a:pt x="882142" y="2806191"/>
                  </a:lnTo>
                  <a:lnTo>
                    <a:pt x="2646553" y="2806191"/>
                  </a:lnTo>
                  <a:lnTo>
                    <a:pt x="3528695" y="1403095"/>
                  </a:lnTo>
                  <a:lnTo>
                    <a:pt x="2646553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0" name="object 20"/>
            <p:cNvPicPr/>
            <p:nvPr/>
          </p:nvPicPr>
          <p:blipFill>
            <a:blip r:embed="rId10" cstate="print"/>
            <a:stretch>
              <a:fillRect/>
            </a:stretch>
          </p:blipFill>
          <p:spPr>
            <a:xfrm>
              <a:off x="7641590" y="2677667"/>
              <a:ext cx="3604386" cy="2870200"/>
            </a:xfrm>
            <a:prstGeom prst="rect">
              <a:avLst/>
            </a:prstGeom>
          </p:spPr>
        </p:pic>
      </p:grpSp>
      <p:sp>
        <p:nvSpPr>
          <p:cNvPr id="21" name="object 21"/>
          <p:cNvSpPr txBox="1"/>
          <p:nvPr/>
        </p:nvSpPr>
        <p:spPr>
          <a:xfrm>
            <a:off x="8219947" y="3148710"/>
            <a:ext cx="2452370" cy="19164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</a:pPr>
            <a:r>
              <a:rPr sz="2400" b="1" dirty="0">
                <a:solidFill>
                  <a:srgbClr val="2D75B6"/>
                </a:solidFill>
                <a:latin typeface="Arial"/>
                <a:cs typeface="Arial"/>
              </a:rPr>
              <a:t>Единая</a:t>
            </a:r>
            <a:r>
              <a:rPr sz="2400" b="1" spc="-80" dirty="0">
                <a:solidFill>
                  <a:srgbClr val="2D75B6"/>
                </a:solidFill>
                <a:latin typeface="Arial"/>
                <a:cs typeface="Arial"/>
              </a:rPr>
              <a:t> </a:t>
            </a:r>
            <a:r>
              <a:rPr sz="2400" b="1" spc="-20" dirty="0">
                <a:solidFill>
                  <a:srgbClr val="2D75B6"/>
                </a:solidFill>
                <a:latin typeface="Arial"/>
                <a:cs typeface="Arial"/>
              </a:rPr>
              <a:t>система </a:t>
            </a:r>
            <a:r>
              <a:rPr sz="2400" b="1" spc="-650" dirty="0">
                <a:solidFill>
                  <a:srgbClr val="2D75B6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404040"/>
                </a:solidFill>
                <a:latin typeface="Arial"/>
                <a:cs typeface="Arial"/>
              </a:rPr>
              <a:t>мониторинга </a:t>
            </a:r>
            <a:r>
              <a:rPr sz="2000" b="1" dirty="0">
                <a:solidFill>
                  <a:srgbClr val="404040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404040"/>
                </a:solidFill>
                <a:latin typeface="Arial"/>
                <a:cs typeface="Arial"/>
              </a:rPr>
              <a:t>эффективности </a:t>
            </a:r>
            <a:r>
              <a:rPr sz="2000" b="1" spc="-10" dirty="0">
                <a:solidFill>
                  <a:srgbClr val="404040"/>
                </a:solidFill>
                <a:latin typeface="Arial"/>
                <a:cs typeface="Arial"/>
              </a:rPr>
              <a:t> деятельности </a:t>
            </a:r>
            <a:r>
              <a:rPr sz="2000" b="1" spc="-5" dirty="0">
                <a:solidFill>
                  <a:srgbClr val="404040"/>
                </a:solidFill>
                <a:latin typeface="Arial"/>
                <a:cs typeface="Arial"/>
              </a:rPr>
              <a:t> образовательных </a:t>
            </a:r>
            <a:r>
              <a:rPr sz="2000" b="1" dirty="0">
                <a:solidFill>
                  <a:srgbClr val="404040"/>
                </a:solidFill>
                <a:latin typeface="Arial"/>
                <a:cs typeface="Arial"/>
              </a:rPr>
              <a:t> организаций</a:t>
            </a:r>
            <a:endParaRPr sz="2000">
              <a:latin typeface="Arial"/>
              <a:cs typeface="Arial"/>
            </a:endParaRPr>
          </a:p>
        </p:txBody>
      </p:sp>
      <p:grpSp>
        <p:nvGrpSpPr>
          <p:cNvPr id="22" name="object 22"/>
          <p:cNvGrpSpPr/>
          <p:nvPr/>
        </p:nvGrpSpPr>
        <p:grpSpPr>
          <a:xfrm>
            <a:off x="0" y="256031"/>
            <a:ext cx="5304155" cy="948055"/>
            <a:chOff x="0" y="256031"/>
            <a:chExt cx="5304155" cy="948055"/>
          </a:xfrm>
        </p:grpSpPr>
        <p:sp>
          <p:nvSpPr>
            <p:cNvPr id="23" name="object 23"/>
            <p:cNvSpPr/>
            <p:nvPr/>
          </p:nvSpPr>
          <p:spPr>
            <a:xfrm>
              <a:off x="0" y="1196340"/>
              <a:ext cx="5304155" cy="0"/>
            </a:xfrm>
            <a:custGeom>
              <a:avLst/>
              <a:gdLst/>
              <a:ahLst/>
              <a:cxnLst/>
              <a:rect l="l" t="t" r="r" b="b"/>
              <a:pathLst>
                <a:path w="5304155">
                  <a:moveTo>
                    <a:pt x="0" y="0"/>
                  </a:moveTo>
                  <a:lnTo>
                    <a:pt x="5303901" y="0"/>
                  </a:lnTo>
                </a:path>
              </a:pathLst>
            </a:custGeom>
            <a:ln w="15240">
              <a:solidFill>
                <a:srgbClr val="396D8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24" name="object 24"/>
            <p:cNvPicPr/>
            <p:nvPr/>
          </p:nvPicPr>
          <p:blipFill>
            <a:blip r:embed="rId11" cstate="print"/>
            <a:stretch>
              <a:fillRect/>
            </a:stretch>
          </p:blipFill>
          <p:spPr>
            <a:xfrm>
              <a:off x="266700" y="256031"/>
              <a:ext cx="948504" cy="803656"/>
            </a:xfrm>
            <a:prstGeom prst="rect">
              <a:avLst/>
            </a:prstGeom>
          </p:spPr>
        </p:pic>
      </p:grpSp>
      <p:grpSp>
        <p:nvGrpSpPr>
          <p:cNvPr id="25" name="object 25"/>
          <p:cNvGrpSpPr/>
          <p:nvPr/>
        </p:nvGrpSpPr>
        <p:grpSpPr>
          <a:xfrm>
            <a:off x="2334767" y="1673351"/>
            <a:ext cx="7507605" cy="3627120"/>
            <a:chOff x="2334767" y="1673351"/>
            <a:chExt cx="7507605" cy="3627120"/>
          </a:xfrm>
        </p:grpSpPr>
        <p:pic>
          <p:nvPicPr>
            <p:cNvPr id="26" name="object 26"/>
            <p:cNvPicPr/>
            <p:nvPr/>
          </p:nvPicPr>
          <p:blipFill>
            <a:blip r:embed="rId12" cstate="print"/>
            <a:stretch>
              <a:fillRect/>
            </a:stretch>
          </p:blipFill>
          <p:spPr>
            <a:xfrm>
              <a:off x="2334767" y="1673351"/>
              <a:ext cx="952500" cy="810768"/>
            </a:xfrm>
            <a:prstGeom prst="rect">
              <a:avLst/>
            </a:prstGeom>
          </p:spPr>
        </p:pic>
        <p:pic>
          <p:nvPicPr>
            <p:cNvPr id="27" name="object 27"/>
            <p:cNvPicPr/>
            <p:nvPr/>
          </p:nvPicPr>
          <p:blipFill>
            <a:blip r:embed="rId13" cstate="print"/>
            <a:stretch>
              <a:fillRect/>
            </a:stretch>
          </p:blipFill>
          <p:spPr>
            <a:xfrm>
              <a:off x="5649467" y="4593335"/>
              <a:ext cx="981456" cy="707135"/>
            </a:xfrm>
            <a:prstGeom prst="rect">
              <a:avLst/>
            </a:prstGeom>
          </p:spPr>
        </p:pic>
        <p:pic>
          <p:nvPicPr>
            <p:cNvPr id="28" name="object 28"/>
            <p:cNvPicPr/>
            <p:nvPr/>
          </p:nvPicPr>
          <p:blipFill>
            <a:blip r:embed="rId14" cstate="print"/>
            <a:stretch>
              <a:fillRect/>
            </a:stretch>
          </p:blipFill>
          <p:spPr>
            <a:xfrm>
              <a:off x="8787383" y="1845563"/>
              <a:ext cx="1054607" cy="707136"/>
            </a:xfrm>
            <a:prstGeom prst="rect">
              <a:avLst/>
            </a:prstGeom>
          </p:spPr>
        </p:pic>
      </p:grpSp>
      <p:sp>
        <p:nvSpPr>
          <p:cNvPr id="29" name="object 29"/>
          <p:cNvSpPr txBox="1"/>
          <p:nvPr/>
        </p:nvSpPr>
        <p:spPr>
          <a:xfrm>
            <a:off x="11632692" y="6490205"/>
            <a:ext cx="189230" cy="252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64"/>
              </a:lnSpc>
            </a:pPr>
            <a:fld id="{81D60167-4931-47E6-BA6A-407CBD079E47}" type="slidenum">
              <a:rPr sz="1600" spc="-5" dirty="0">
                <a:solidFill>
                  <a:srgbClr val="0071BB"/>
                </a:solidFill>
                <a:latin typeface="Microsoft Sans Serif"/>
                <a:cs typeface="Microsoft Sans Serif"/>
              </a:rPr>
              <a:t>2</a:t>
            </a:fld>
            <a:endParaRPr sz="1600">
              <a:latin typeface="Microsoft Sans Serif"/>
              <a:cs typeface="Microsoft Sans Serif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117091"/>
            <a:ext cx="1858010" cy="0"/>
          </a:xfrm>
          <a:custGeom>
            <a:avLst/>
            <a:gdLst/>
            <a:ahLst/>
            <a:cxnLst/>
            <a:rect l="l" t="t" r="r" b="b"/>
            <a:pathLst>
              <a:path w="1858010">
                <a:moveTo>
                  <a:pt x="0" y="0"/>
                </a:moveTo>
                <a:lnTo>
                  <a:pt x="1857883" y="0"/>
                </a:lnTo>
              </a:path>
            </a:pathLst>
          </a:custGeom>
          <a:ln w="76200">
            <a:solidFill>
              <a:srgbClr val="0071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984503" y="3721608"/>
            <a:ext cx="656844" cy="598932"/>
          </a:xfrm>
          <a:prstGeom prst="rect">
            <a:avLst/>
          </a:prstGeom>
        </p:spPr>
      </p:pic>
      <p:grpSp>
        <p:nvGrpSpPr>
          <p:cNvPr id="4" name="object 4"/>
          <p:cNvGrpSpPr/>
          <p:nvPr/>
        </p:nvGrpSpPr>
        <p:grpSpPr>
          <a:xfrm>
            <a:off x="473709" y="1694433"/>
            <a:ext cx="5270500" cy="2611120"/>
            <a:chOff x="473709" y="1694433"/>
            <a:chExt cx="5270500" cy="2611120"/>
          </a:xfrm>
        </p:grpSpPr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4601244" y="3706523"/>
              <a:ext cx="659736" cy="598752"/>
            </a:xfrm>
            <a:prstGeom prst="rect">
              <a:avLst/>
            </a:prstGeom>
          </p:spPr>
        </p:pic>
        <p:sp>
          <p:nvSpPr>
            <p:cNvPr id="6" name="object 6"/>
            <p:cNvSpPr/>
            <p:nvPr/>
          </p:nvSpPr>
          <p:spPr>
            <a:xfrm>
              <a:off x="480059" y="1700783"/>
              <a:ext cx="5257800" cy="2174875"/>
            </a:xfrm>
            <a:custGeom>
              <a:avLst/>
              <a:gdLst/>
              <a:ahLst/>
              <a:cxnLst/>
              <a:rect l="l" t="t" r="r" b="b"/>
              <a:pathLst>
                <a:path w="5257800" h="2174875">
                  <a:moveTo>
                    <a:pt x="5257800" y="0"/>
                  </a:moveTo>
                  <a:lnTo>
                    <a:pt x="362458" y="0"/>
                  </a:lnTo>
                  <a:lnTo>
                    <a:pt x="313275" y="3309"/>
                  </a:lnTo>
                  <a:lnTo>
                    <a:pt x="266103" y="12949"/>
                  </a:lnTo>
                  <a:lnTo>
                    <a:pt x="221374" y="28487"/>
                  </a:lnTo>
                  <a:lnTo>
                    <a:pt x="179519" y="49492"/>
                  </a:lnTo>
                  <a:lnTo>
                    <a:pt x="140971" y="75531"/>
                  </a:lnTo>
                  <a:lnTo>
                    <a:pt x="106162" y="106172"/>
                  </a:lnTo>
                  <a:lnTo>
                    <a:pt x="75523" y="140982"/>
                  </a:lnTo>
                  <a:lnTo>
                    <a:pt x="49486" y="179530"/>
                  </a:lnTo>
                  <a:lnTo>
                    <a:pt x="28484" y="221384"/>
                  </a:lnTo>
                  <a:lnTo>
                    <a:pt x="12947" y="266112"/>
                  </a:lnTo>
                  <a:lnTo>
                    <a:pt x="3308" y="313280"/>
                  </a:lnTo>
                  <a:lnTo>
                    <a:pt x="0" y="362457"/>
                  </a:lnTo>
                  <a:lnTo>
                    <a:pt x="0" y="2174747"/>
                  </a:lnTo>
                  <a:lnTo>
                    <a:pt x="5257800" y="2174747"/>
                  </a:lnTo>
                  <a:lnTo>
                    <a:pt x="5257800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480059" y="1700783"/>
              <a:ext cx="5257800" cy="2174875"/>
            </a:xfrm>
            <a:custGeom>
              <a:avLst/>
              <a:gdLst/>
              <a:ahLst/>
              <a:cxnLst/>
              <a:rect l="l" t="t" r="r" b="b"/>
              <a:pathLst>
                <a:path w="5257800" h="2174875">
                  <a:moveTo>
                    <a:pt x="0" y="2174747"/>
                  </a:moveTo>
                  <a:lnTo>
                    <a:pt x="0" y="362457"/>
                  </a:lnTo>
                  <a:lnTo>
                    <a:pt x="3308" y="313280"/>
                  </a:lnTo>
                  <a:lnTo>
                    <a:pt x="12947" y="266112"/>
                  </a:lnTo>
                  <a:lnTo>
                    <a:pt x="28484" y="221384"/>
                  </a:lnTo>
                  <a:lnTo>
                    <a:pt x="49486" y="179530"/>
                  </a:lnTo>
                  <a:lnTo>
                    <a:pt x="75523" y="140982"/>
                  </a:lnTo>
                  <a:lnTo>
                    <a:pt x="106162" y="106172"/>
                  </a:lnTo>
                  <a:lnTo>
                    <a:pt x="140971" y="75531"/>
                  </a:lnTo>
                  <a:lnTo>
                    <a:pt x="179519" y="49492"/>
                  </a:lnTo>
                  <a:lnTo>
                    <a:pt x="221374" y="28487"/>
                  </a:lnTo>
                  <a:lnTo>
                    <a:pt x="266103" y="12949"/>
                  </a:lnTo>
                  <a:lnTo>
                    <a:pt x="313275" y="3309"/>
                  </a:lnTo>
                  <a:lnTo>
                    <a:pt x="362458" y="0"/>
                  </a:lnTo>
                  <a:lnTo>
                    <a:pt x="5257800" y="0"/>
                  </a:lnTo>
                  <a:lnTo>
                    <a:pt x="5257800" y="2174747"/>
                  </a:lnTo>
                  <a:lnTo>
                    <a:pt x="0" y="2174747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8" name="object 8"/>
          <p:cNvSpPr txBox="1"/>
          <p:nvPr/>
        </p:nvSpPr>
        <p:spPr>
          <a:xfrm>
            <a:off x="709066" y="2265934"/>
            <a:ext cx="4798060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Образовательные</a:t>
            </a:r>
            <a:r>
              <a:rPr sz="27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2700" spc="-25" dirty="0">
                <a:solidFill>
                  <a:srgbClr val="FFFFFF"/>
                </a:solidFill>
                <a:latin typeface="Microsoft Sans Serif"/>
                <a:cs typeface="Microsoft Sans Serif"/>
              </a:rPr>
              <a:t>программы</a:t>
            </a:r>
            <a:endParaRPr sz="2700">
              <a:latin typeface="Microsoft Sans Serif"/>
              <a:cs typeface="Microsoft Sans Serif"/>
            </a:endParaRPr>
          </a:p>
        </p:txBody>
      </p:sp>
      <p:grpSp>
        <p:nvGrpSpPr>
          <p:cNvPr id="9" name="object 9"/>
          <p:cNvGrpSpPr/>
          <p:nvPr/>
        </p:nvGrpSpPr>
        <p:grpSpPr>
          <a:xfrm>
            <a:off x="5731509" y="1694433"/>
            <a:ext cx="5270500" cy="2187575"/>
            <a:chOff x="5731509" y="1694433"/>
            <a:chExt cx="5270500" cy="2187575"/>
          </a:xfrm>
        </p:grpSpPr>
        <p:sp>
          <p:nvSpPr>
            <p:cNvPr id="10" name="object 10"/>
            <p:cNvSpPr/>
            <p:nvPr/>
          </p:nvSpPr>
          <p:spPr>
            <a:xfrm>
              <a:off x="5737859" y="1700783"/>
              <a:ext cx="5257800" cy="2174875"/>
            </a:xfrm>
            <a:custGeom>
              <a:avLst/>
              <a:gdLst/>
              <a:ahLst/>
              <a:cxnLst/>
              <a:rect l="l" t="t" r="r" b="b"/>
              <a:pathLst>
                <a:path w="5257800" h="2174875">
                  <a:moveTo>
                    <a:pt x="4895342" y="0"/>
                  </a:moveTo>
                  <a:lnTo>
                    <a:pt x="0" y="0"/>
                  </a:lnTo>
                  <a:lnTo>
                    <a:pt x="0" y="2174747"/>
                  </a:lnTo>
                  <a:lnTo>
                    <a:pt x="5257799" y="2174747"/>
                  </a:lnTo>
                  <a:lnTo>
                    <a:pt x="5257799" y="362457"/>
                  </a:lnTo>
                  <a:lnTo>
                    <a:pt x="5254490" y="313280"/>
                  </a:lnTo>
                  <a:lnTo>
                    <a:pt x="5244850" y="266112"/>
                  </a:lnTo>
                  <a:lnTo>
                    <a:pt x="5229312" y="221384"/>
                  </a:lnTo>
                  <a:lnTo>
                    <a:pt x="5208307" y="179530"/>
                  </a:lnTo>
                  <a:lnTo>
                    <a:pt x="5182268" y="140982"/>
                  </a:lnTo>
                  <a:lnTo>
                    <a:pt x="5151627" y="106171"/>
                  </a:lnTo>
                  <a:lnTo>
                    <a:pt x="5116817" y="75531"/>
                  </a:lnTo>
                  <a:lnTo>
                    <a:pt x="5078269" y="49492"/>
                  </a:lnTo>
                  <a:lnTo>
                    <a:pt x="5036415" y="28487"/>
                  </a:lnTo>
                  <a:lnTo>
                    <a:pt x="4991687" y="12949"/>
                  </a:lnTo>
                  <a:lnTo>
                    <a:pt x="4944519" y="3309"/>
                  </a:lnTo>
                  <a:lnTo>
                    <a:pt x="4895342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1" name="object 11"/>
            <p:cNvSpPr/>
            <p:nvPr/>
          </p:nvSpPr>
          <p:spPr>
            <a:xfrm>
              <a:off x="5737859" y="1700783"/>
              <a:ext cx="5257800" cy="2174875"/>
            </a:xfrm>
            <a:custGeom>
              <a:avLst/>
              <a:gdLst/>
              <a:ahLst/>
              <a:cxnLst/>
              <a:rect l="l" t="t" r="r" b="b"/>
              <a:pathLst>
                <a:path w="5257800" h="2174875">
                  <a:moveTo>
                    <a:pt x="0" y="0"/>
                  </a:moveTo>
                  <a:lnTo>
                    <a:pt x="4895342" y="0"/>
                  </a:lnTo>
                  <a:lnTo>
                    <a:pt x="4944519" y="3309"/>
                  </a:lnTo>
                  <a:lnTo>
                    <a:pt x="4991687" y="12949"/>
                  </a:lnTo>
                  <a:lnTo>
                    <a:pt x="5036415" y="28487"/>
                  </a:lnTo>
                  <a:lnTo>
                    <a:pt x="5078269" y="49492"/>
                  </a:lnTo>
                  <a:lnTo>
                    <a:pt x="5116817" y="75531"/>
                  </a:lnTo>
                  <a:lnTo>
                    <a:pt x="5151627" y="106171"/>
                  </a:lnTo>
                  <a:lnTo>
                    <a:pt x="5182268" y="140982"/>
                  </a:lnTo>
                  <a:lnTo>
                    <a:pt x="5208307" y="179530"/>
                  </a:lnTo>
                  <a:lnTo>
                    <a:pt x="5229312" y="221384"/>
                  </a:lnTo>
                  <a:lnTo>
                    <a:pt x="5244850" y="266112"/>
                  </a:lnTo>
                  <a:lnTo>
                    <a:pt x="5254490" y="313280"/>
                  </a:lnTo>
                  <a:lnTo>
                    <a:pt x="5257799" y="362457"/>
                  </a:lnTo>
                  <a:lnTo>
                    <a:pt x="5257799" y="2174747"/>
                  </a:lnTo>
                  <a:lnTo>
                    <a:pt x="0" y="2174747"/>
                  </a:lnTo>
                  <a:lnTo>
                    <a:pt x="0" y="0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2" name="object 12"/>
          <p:cNvSpPr txBox="1"/>
          <p:nvPr/>
        </p:nvSpPr>
        <p:spPr>
          <a:xfrm>
            <a:off x="6001003" y="1910841"/>
            <a:ext cx="4732020" cy="11474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ctr">
              <a:lnSpc>
                <a:spcPts val="3020"/>
              </a:lnSpc>
              <a:spcBef>
                <a:spcPts val="100"/>
              </a:spcBef>
            </a:pPr>
            <a:r>
              <a:rPr sz="2700" spc="-35" dirty="0">
                <a:solidFill>
                  <a:srgbClr val="FFFFFF"/>
                </a:solidFill>
                <a:latin typeface="Microsoft Sans Serif"/>
                <a:cs typeface="Microsoft Sans Serif"/>
              </a:rPr>
              <a:t>Учебно-методические</a:t>
            </a:r>
            <a:endParaRPr sz="2700">
              <a:latin typeface="Microsoft Sans Serif"/>
              <a:cs typeface="Microsoft Sans Serif"/>
            </a:endParaRPr>
          </a:p>
          <a:p>
            <a:pPr marL="12065" marR="5080" algn="ctr">
              <a:lnSpc>
                <a:spcPts val="2800"/>
              </a:lnSpc>
              <a:spcBef>
                <a:spcPts val="235"/>
              </a:spcBef>
            </a:pPr>
            <a:r>
              <a:rPr sz="270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издания</a:t>
            </a:r>
            <a:r>
              <a:rPr sz="2700" spc="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270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(учебники</a:t>
            </a:r>
            <a:r>
              <a:rPr sz="2700" spc="1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2700" dirty="0">
                <a:solidFill>
                  <a:srgbClr val="FFFFFF"/>
                </a:solidFill>
                <a:latin typeface="Microsoft Sans Serif"/>
                <a:cs typeface="Microsoft Sans Serif"/>
              </a:rPr>
              <a:t>и </a:t>
            </a:r>
            <a:r>
              <a:rPr sz="27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учебные </a:t>
            </a:r>
            <a:r>
              <a:rPr sz="2700" spc="-70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2700" spc="-5" dirty="0">
                <a:solidFill>
                  <a:srgbClr val="FFFFFF"/>
                </a:solidFill>
                <a:latin typeface="Microsoft Sans Serif"/>
                <a:cs typeface="Microsoft Sans Serif"/>
              </a:rPr>
              <a:t>пособия)</a:t>
            </a:r>
            <a:endParaRPr sz="2700">
              <a:latin typeface="Microsoft Sans Serif"/>
              <a:cs typeface="Microsoft Sans Serif"/>
            </a:endParaRPr>
          </a:p>
        </p:txBody>
      </p:sp>
      <p:grpSp>
        <p:nvGrpSpPr>
          <p:cNvPr id="13" name="object 13"/>
          <p:cNvGrpSpPr/>
          <p:nvPr/>
        </p:nvGrpSpPr>
        <p:grpSpPr>
          <a:xfrm>
            <a:off x="473709" y="3869182"/>
            <a:ext cx="5270500" cy="2187575"/>
            <a:chOff x="473709" y="3869182"/>
            <a:chExt cx="5270500" cy="2187575"/>
          </a:xfrm>
        </p:grpSpPr>
        <p:sp>
          <p:nvSpPr>
            <p:cNvPr id="14" name="object 14"/>
            <p:cNvSpPr/>
            <p:nvPr/>
          </p:nvSpPr>
          <p:spPr>
            <a:xfrm>
              <a:off x="480059" y="3875532"/>
              <a:ext cx="5257800" cy="2174875"/>
            </a:xfrm>
            <a:custGeom>
              <a:avLst/>
              <a:gdLst/>
              <a:ahLst/>
              <a:cxnLst/>
              <a:rect l="l" t="t" r="r" b="b"/>
              <a:pathLst>
                <a:path w="5257800" h="2174875">
                  <a:moveTo>
                    <a:pt x="5257800" y="0"/>
                  </a:moveTo>
                  <a:lnTo>
                    <a:pt x="0" y="0"/>
                  </a:lnTo>
                  <a:lnTo>
                    <a:pt x="0" y="1812290"/>
                  </a:lnTo>
                  <a:lnTo>
                    <a:pt x="3308" y="1861472"/>
                  </a:lnTo>
                  <a:lnTo>
                    <a:pt x="12947" y="1908644"/>
                  </a:lnTo>
                  <a:lnTo>
                    <a:pt x="28484" y="1953373"/>
                  </a:lnTo>
                  <a:lnTo>
                    <a:pt x="49486" y="1995228"/>
                  </a:lnTo>
                  <a:lnTo>
                    <a:pt x="75523" y="2033776"/>
                  </a:lnTo>
                  <a:lnTo>
                    <a:pt x="106162" y="2068585"/>
                  </a:lnTo>
                  <a:lnTo>
                    <a:pt x="140971" y="2099224"/>
                  </a:lnTo>
                  <a:lnTo>
                    <a:pt x="179519" y="2125261"/>
                  </a:lnTo>
                  <a:lnTo>
                    <a:pt x="221374" y="2146263"/>
                  </a:lnTo>
                  <a:lnTo>
                    <a:pt x="266103" y="2161800"/>
                  </a:lnTo>
                  <a:lnTo>
                    <a:pt x="313275" y="2171439"/>
                  </a:lnTo>
                  <a:lnTo>
                    <a:pt x="362458" y="2174748"/>
                  </a:lnTo>
                  <a:lnTo>
                    <a:pt x="5257800" y="2174748"/>
                  </a:lnTo>
                  <a:lnTo>
                    <a:pt x="5257800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5" name="object 15"/>
            <p:cNvSpPr/>
            <p:nvPr/>
          </p:nvSpPr>
          <p:spPr>
            <a:xfrm>
              <a:off x="480059" y="3875532"/>
              <a:ext cx="5257800" cy="2174875"/>
            </a:xfrm>
            <a:custGeom>
              <a:avLst/>
              <a:gdLst/>
              <a:ahLst/>
              <a:cxnLst/>
              <a:rect l="l" t="t" r="r" b="b"/>
              <a:pathLst>
                <a:path w="5257800" h="2174875">
                  <a:moveTo>
                    <a:pt x="5257800" y="2174748"/>
                  </a:moveTo>
                  <a:lnTo>
                    <a:pt x="362458" y="2174748"/>
                  </a:lnTo>
                  <a:lnTo>
                    <a:pt x="313275" y="2171439"/>
                  </a:lnTo>
                  <a:lnTo>
                    <a:pt x="266103" y="2161800"/>
                  </a:lnTo>
                  <a:lnTo>
                    <a:pt x="221374" y="2146263"/>
                  </a:lnTo>
                  <a:lnTo>
                    <a:pt x="179519" y="2125261"/>
                  </a:lnTo>
                  <a:lnTo>
                    <a:pt x="140971" y="2099224"/>
                  </a:lnTo>
                  <a:lnTo>
                    <a:pt x="106162" y="2068585"/>
                  </a:lnTo>
                  <a:lnTo>
                    <a:pt x="75523" y="2033776"/>
                  </a:lnTo>
                  <a:lnTo>
                    <a:pt x="49486" y="1995228"/>
                  </a:lnTo>
                  <a:lnTo>
                    <a:pt x="28484" y="1953373"/>
                  </a:lnTo>
                  <a:lnTo>
                    <a:pt x="12947" y="1908644"/>
                  </a:lnTo>
                  <a:lnTo>
                    <a:pt x="3308" y="1861472"/>
                  </a:lnTo>
                  <a:lnTo>
                    <a:pt x="0" y="1812290"/>
                  </a:lnTo>
                  <a:lnTo>
                    <a:pt x="0" y="0"/>
                  </a:lnTo>
                  <a:lnTo>
                    <a:pt x="5257800" y="0"/>
                  </a:lnTo>
                  <a:lnTo>
                    <a:pt x="5257800" y="2174748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6" name="object 16"/>
          <p:cNvSpPr txBox="1"/>
          <p:nvPr/>
        </p:nvSpPr>
        <p:spPr>
          <a:xfrm>
            <a:off x="806602" y="4629734"/>
            <a:ext cx="4601210" cy="1148080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12700" marR="5080" indent="2540" algn="ctr">
              <a:lnSpc>
                <a:spcPts val="2800"/>
              </a:lnSpc>
              <a:spcBef>
                <a:spcPts val="560"/>
              </a:spcBef>
            </a:pPr>
            <a:r>
              <a:rPr sz="270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Контрольно-измерительные </a:t>
            </a:r>
            <a:r>
              <a:rPr sz="2700" spc="-2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2700" spc="-20" dirty="0">
                <a:solidFill>
                  <a:srgbClr val="FFFFFF"/>
                </a:solidFill>
                <a:latin typeface="Microsoft Sans Serif"/>
                <a:cs typeface="Microsoft Sans Serif"/>
              </a:rPr>
              <a:t>материалы</a:t>
            </a:r>
            <a:r>
              <a:rPr sz="2700" spc="1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2700" spc="-25" dirty="0">
                <a:solidFill>
                  <a:srgbClr val="FFFFFF"/>
                </a:solidFill>
                <a:latin typeface="Microsoft Sans Serif"/>
                <a:cs typeface="Microsoft Sans Serif"/>
              </a:rPr>
              <a:t>процедур</a:t>
            </a:r>
            <a:r>
              <a:rPr sz="2700" spc="1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2700" spc="-45" dirty="0">
                <a:solidFill>
                  <a:srgbClr val="FFFFFF"/>
                </a:solidFill>
                <a:latin typeface="Microsoft Sans Serif"/>
                <a:cs typeface="Microsoft Sans Serif"/>
              </a:rPr>
              <a:t>оценки </a:t>
            </a:r>
            <a:r>
              <a:rPr sz="2700" spc="-70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2700" spc="-35" dirty="0">
                <a:solidFill>
                  <a:srgbClr val="FFFFFF"/>
                </a:solidFill>
                <a:latin typeface="Microsoft Sans Serif"/>
                <a:cs typeface="Microsoft Sans Serif"/>
              </a:rPr>
              <a:t>качества</a:t>
            </a:r>
            <a:r>
              <a:rPr sz="2700" spc="2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270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образования</a:t>
            </a:r>
            <a:endParaRPr sz="2700">
              <a:latin typeface="Microsoft Sans Serif"/>
              <a:cs typeface="Microsoft Sans Serif"/>
            </a:endParaRPr>
          </a:p>
        </p:txBody>
      </p:sp>
      <p:grpSp>
        <p:nvGrpSpPr>
          <p:cNvPr id="17" name="object 17"/>
          <p:cNvGrpSpPr/>
          <p:nvPr/>
        </p:nvGrpSpPr>
        <p:grpSpPr>
          <a:xfrm>
            <a:off x="5731509" y="3869182"/>
            <a:ext cx="5270500" cy="2187575"/>
            <a:chOff x="5731509" y="3869182"/>
            <a:chExt cx="5270500" cy="2187575"/>
          </a:xfrm>
        </p:grpSpPr>
        <p:sp>
          <p:nvSpPr>
            <p:cNvPr id="18" name="object 18"/>
            <p:cNvSpPr/>
            <p:nvPr/>
          </p:nvSpPr>
          <p:spPr>
            <a:xfrm>
              <a:off x="5737859" y="3875532"/>
              <a:ext cx="5257800" cy="2174875"/>
            </a:xfrm>
            <a:custGeom>
              <a:avLst/>
              <a:gdLst/>
              <a:ahLst/>
              <a:cxnLst/>
              <a:rect l="l" t="t" r="r" b="b"/>
              <a:pathLst>
                <a:path w="5257800" h="2174875">
                  <a:moveTo>
                    <a:pt x="5257799" y="0"/>
                  </a:moveTo>
                  <a:lnTo>
                    <a:pt x="0" y="0"/>
                  </a:lnTo>
                  <a:lnTo>
                    <a:pt x="0" y="2174748"/>
                  </a:lnTo>
                  <a:lnTo>
                    <a:pt x="4895342" y="2174748"/>
                  </a:lnTo>
                  <a:lnTo>
                    <a:pt x="4944519" y="2171439"/>
                  </a:lnTo>
                  <a:lnTo>
                    <a:pt x="4991687" y="2161800"/>
                  </a:lnTo>
                  <a:lnTo>
                    <a:pt x="5036415" y="2146263"/>
                  </a:lnTo>
                  <a:lnTo>
                    <a:pt x="5078269" y="2125261"/>
                  </a:lnTo>
                  <a:lnTo>
                    <a:pt x="5116817" y="2099224"/>
                  </a:lnTo>
                  <a:lnTo>
                    <a:pt x="5151627" y="2068585"/>
                  </a:lnTo>
                  <a:lnTo>
                    <a:pt x="5182268" y="2033776"/>
                  </a:lnTo>
                  <a:lnTo>
                    <a:pt x="5208307" y="1995228"/>
                  </a:lnTo>
                  <a:lnTo>
                    <a:pt x="5229312" y="1953373"/>
                  </a:lnTo>
                  <a:lnTo>
                    <a:pt x="5244850" y="1908644"/>
                  </a:lnTo>
                  <a:lnTo>
                    <a:pt x="5254490" y="1861472"/>
                  </a:lnTo>
                  <a:lnTo>
                    <a:pt x="5257799" y="1812290"/>
                  </a:lnTo>
                  <a:lnTo>
                    <a:pt x="5257799" y="0"/>
                  </a:lnTo>
                  <a:close/>
                </a:path>
              </a:pathLst>
            </a:custGeom>
            <a:solidFill>
              <a:srgbClr val="2E549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19" name="object 19"/>
            <p:cNvSpPr/>
            <p:nvPr/>
          </p:nvSpPr>
          <p:spPr>
            <a:xfrm>
              <a:off x="5737859" y="3875532"/>
              <a:ext cx="5257800" cy="2174875"/>
            </a:xfrm>
            <a:custGeom>
              <a:avLst/>
              <a:gdLst/>
              <a:ahLst/>
              <a:cxnLst/>
              <a:rect l="l" t="t" r="r" b="b"/>
              <a:pathLst>
                <a:path w="5257800" h="2174875">
                  <a:moveTo>
                    <a:pt x="5257799" y="0"/>
                  </a:moveTo>
                  <a:lnTo>
                    <a:pt x="5257799" y="1812290"/>
                  </a:lnTo>
                  <a:lnTo>
                    <a:pt x="5254490" y="1861472"/>
                  </a:lnTo>
                  <a:lnTo>
                    <a:pt x="5244850" y="1908644"/>
                  </a:lnTo>
                  <a:lnTo>
                    <a:pt x="5229312" y="1953373"/>
                  </a:lnTo>
                  <a:lnTo>
                    <a:pt x="5208307" y="1995228"/>
                  </a:lnTo>
                  <a:lnTo>
                    <a:pt x="5182268" y="2033776"/>
                  </a:lnTo>
                  <a:lnTo>
                    <a:pt x="5151627" y="2068585"/>
                  </a:lnTo>
                  <a:lnTo>
                    <a:pt x="5116817" y="2099224"/>
                  </a:lnTo>
                  <a:lnTo>
                    <a:pt x="5078269" y="2125261"/>
                  </a:lnTo>
                  <a:lnTo>
                    <a:pt x="5036415" y="2146263"/>
                  </a:lnTo>
                  <a:lnTo>
                    <a:pt x="4991687" y="2161800"/>
                  </a:lnTo>
                  <a:lnTo>
                    <a:pt x="4944519" y="2171439"/>
                  </a:lnTo>
                  <a:lnTo>
                    <a:pt x="4895342" y="2174748"/>
                  </a:lnTo>
                  <a:lnTo>
                    <a:pt x="0" y="2174748"/>
                  </a:lnTo>
                  <a:lnTo>
                    <a:pt x="0" y="0"/>
                  </a:lnTo>
                  <a:lnTo>
                    <a:pt x="5257799" y="0"/>
                  </a:lnTo>
                  <a:close/>
                </a:path>
              </a:pathLst>
            </a:custGeom>
            <a:ln w="12191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0" name="object 20"/>
          <p:cNvSpPr txBox="1"/>
          <p:nvPr/>
        </p:nvSpPr>
        <p:spPr>
          <a:xfrm>
            <a:off x="6011671" y="4629734"/>
            <a:ext cx="4709795" cy="1148080"/>
          </a:xfrm>
          <a:prstGeom prst="rect">
            <a:avLst/>
          </a:prstGeom>
        </p:spPr>
        <p:txBody>
          <a:bodyPr vert="horz" wrap="square" lIns="0" tIns="71120" rIns="0" bIns="0" rtlCol="0">
            <a:spAutoFit/>
          </a:bodyPr>
          <a:lstStyle/>
          <a:p>
            <a:pPr marL="12700" marR="5080" algn="ctr">
              <a:lnSpc>
                <a:spcPts val="2800"/>
              </a:lnSpc>
              <a:spcBef>
                <a:spcPts val="560"/>
              </a:spcBef>
            </a:pPr>
            <a:r>
              <a:rPr sz="2700" spc="-25" dirty="0">
                <a:solidFill>
                  <a:srgbClr val="FFFFFF"/>
                </a:solidFill>
                <a:latin typeface="Microsoft Sans Serif"/>
                <a:cs typeface="Microsoft Sans Serif"/>
              </a:rPr>
              <a:t>Программы дополнительного </a:t>
            </a:r>
            <a:r>
              <a:rPr sz="2700" spc="-705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2700" spc="-15" dirty="0">
                <a:solidFill>
                  <a:srgbClr val="FFFFFF"/>
                </a:solidFill>
                <a:latin typeface="Microsoft Sans Serif"/>
                <a:cs typeface="Microsoft Sans Serif"/>
              </a:rPr>
              <a:t>профессионального </a:t>
            </a:r>
            <a:r>
              <a:rPr sz="2700" spc="-10" dirty="0">
                <a:solidFill>
                  <a:srgbClr val="FFFFFF"/>
                </a:solidFill>
                <a:latin typeface="Microsoft Sans Serif"/>
                <a:cs typeface="Microsoft Sans Serif"/>
              </a:rPr>
              <a:t> </a:t>
            </a:r>
            <a:r>
              <a:rPr sz="2700" spc="-30" dirty="0">
                <a:solidFill>
                  <a:srgbClr val="FFFFFF"/>
                </a:solidFill>
                <a:latin typeface="Microsoft Sans Serif"/>
                <a:cs typeface="Microsoft Sans Serif"/>
              </a:rPr>
              <a:t>образования</a:t>
            </a:r>
            <a:endParaRPr sz="2700">
              <a:latin typeface="Microsoft Sans Serif"/>
              <a:cs typeface="Microsoft Sans Serif"/>
            </a:endParaRPr>
          </a:p>
        </p:txBody>
      </p:sp>
      <p:grpSp>
        <p:nvGrpSpPr>
          <p:cNvPr id="21" name="object 21"/>
          <p:cNvGrpSpPr/>
          <p:nvPr/>
        </p:nvGrpSpPr>
        <p:grpSpPr>
          <a:xfrm>
            <a:off x="4154423" y="3325367"/>
            <a:ext cx="3167380" cy="1100455"/>
            <a:chOff x="4154423" y="3325367"/>
            <a:chExt cx="3167380" cy="1100455"/>
          </a:xfrm>
        </p:grpSpPr>
        <p:sp>
          <p:nvSpPr>
            <p:cNvPr id="22" name="object 22"/>
            <p:cNvSpPr/>
            <p:nvPr/>
          </p:nvSpPr>
          <p:spPr>
            <a:xfrm>
              <a:off x="4160519" y="3331463"/>
              <a:ext cx="3154680" cy="1088390"/>
            </a:xfrm>
            <a:custGeom>
              <a:avLst/>
              <a:gdLst/>
              <a:ahLst/>
              <a:cxnLst/>
              <a:rect l="l" t="t" r="r" b="b"/>
              <a:pathLst>
                <a:path w="3154679" h="1088389">
                  <a:moveTo>
                    <a:pt x="2973324" y="0"/>
                  </a:moveTo>
                  <a:lnTo>
                    <a:pt x="181355" y="0"/>
                  </a:lnTo>
                  <a:lnTo>
                    <a:pt x="133129" y="6475"/>
                  </a:lnTo>
                  <a:lnTo>
                    <a:pt x="89803" y="24750"/>
                  </a:lnTo>
                  <a:lnTo>
                    <a:pt x="53101" y="53101"/>
                  </a:lnTo>
                  <a:lnTo>
                    <a:pt x="24750" y="89803"/>
                  </a:lnTo>
                  <a:lnTo>
                    <a:pt x="6475" y="133129"/>
                  </a:lnTo>
                  <a:lnTo>
                    <a:pt x="0" y="181356"/>
                  </a:lnTo>
                  <a:lnTo>
                    <a:pt x="0" y="906780"/>
                  </a:lnTo>
                  <a:lnTo>
                    <a:pt x="6475" y="955006"/>
                  </a:lnTo>
                  <a:lnTo>
                    <a:pt x="24750" y="998332"/>
                  </a:lnTo>
                  <a:lnTo>
                    <a:pt x="53101" y="1035034"/>
                  </a:lnTo>
                  <a:lnTo>
                    <a:pt x="89803" y="1063385"/>
                  </a:lnTo>
                  <a:lnTo>
                    <a:pt x="133129" y="1081660"/>
                  </a:lnTo>
                  <a:lnTo>
                    <a:pt x="181355" y="1088136"/>
                  </a:lnTo>
                  <a:lnTo>
                    <a:pt x="2973324" y="1088136"/>
                  </a:lnTo>
                  <a:lnTo>
                    <a:pt x="3021550" y="1081660"/>
                  </a:lnTo>
                  <a:lnTo>
                    <a:pt x="3064876" y="1063385"/>
                  </a:lnTo>
                  <a:lnTo>
                    <a:pt x="3101578" y="1035034"/>
                  </a:lnTo>
                  <a:lnTo>
                    <a:pt x="3129929" y="998332"/>
                  </a:lnTo>
                  <a:lnTo>
                    <a:pt x="3148204" y="955006"/>
                  </a:lnTo>
                  <a:lnTo>
                    <a:pt x="3154679" y="906780"/>
                  </a:lnTo>
                  <a:lnTo>
                    <a:pt x="3154679" y="181356"/>
                  </a:lnTo>
                  <a:lnTo>
                    <a:pt x="3148204" y="133129"/>
                  </a:lnTo>
                  <a:lnTo>
                    <a:pt x="3129929" y="89803"/>
                  </a:lnTo>
                  <a:lnTo>
                    <a:pt x="3101578" y="53101"/>
                  </a:lnTo>
                  <a:lnTo>
                    <a:pt x="3064876" y="24750"/>
                  </a:lnTo>
                  <a:lnTo>
                    <a:pt x="3021550" y="6475"/>
                  </a:lnTo>
                  <a:lnTo>
                    <a:pt x="2973324" y="0"/>
                  </a:lnTo>
                  <a:close/>
                </a:path>
              </a:pathLst>
            </a:custGeom>
            <a:solidFill>
              <a:srgbClr val="D2DEEE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23" name="object 23"/>
            <p:cNvSpPr/>
            <p:nvPr/>
          </p:nvSpPr>
          <p:spPr>
            <a:xfrm>
              <a:off x="4160519" y="3331463"/>
              <a:ext cx="3154680" cy="1088390"/>
            </a:xfrm>
            <a:custGeom>
              <a:avLst/>
              <a:gdLst/>
              <a:ahLst/>
              <a:cxnLst/>
              <a:rect l="l" t="t" r="r" b="b"/>
              <a:pathLst>
                <a:path w="3154679" h="1088389">
                  <a:moveTo>
                    <a:pt x="0" y="181356"/>
                  </a:moveTo>
                  <a:lnTo>
                    <a:pt x="6475" y="133129"/>
                  </a:lnTo>
                  <a:lnTo>
                    <a:pt x="24750" y="89803"/>
                  </a:lnTo>
                  <a:lnTo>
                    <a:pt x="53101" y="53101"/>
                  </a:lnTo>
                  <a:lnTo>
                    <a:pt x="89803" y="24750"/>
                  </a:lnTo>
                  <a:lnTo>
                    <a:pt x="133129" y="6475"/>
                  </a:lnTo>
                  <a:lnTo>
                    <a:pt x="181355" y="0"/>
                  </a:lnTo>
                  <a:lnTo>
                    <a:pt x="2973324" y="0"/>
                  </a:lnTo>
                  <a:lnTo>
                    <a:pt x="3021550" y="6475"/>
                  </a:lnTo>
                  <a:lnTo>
                    <a:pt x="3064876" y="24750"/>
                  </a:lnTo>
                  <a:lnTo>
                    <a:pt x="3101578" y="53101"/>
                  </a:lnTo>
                  <a:lnTo>
                    <a:pt x="3129929" y="89803"/>
                  </a:lnTo>
                  <a:lnTo>
                    <a:pt x="3148204" y="133129"/>
                  </a:lnTo>
                  <a:lnTo>
                    <a:pt x="3154679" y="181356"/>
                  </a:lnTo>
                  <a:lnTo>
                    <a:pt x="3154679" y="906780"/>
                  </a:lnTo>
                  <a:lnTo>
                    <a:pt x="3148204" y="955006"/>
                  </a:lnTo>
                  <a:lnTo>
                    <a:pt x="3129929" y="998332"/>
                  </a:lnTo>
                  <a:lnTo>
                    <a:pt x="3101578" y="1035034"/>
                  </a:lnTo>
                  <a:lnTo>
                    <a:pt x="3064876" y="1063385"/>
                  </a:lnTo>
                  <a:lnTo>
                    <a:pt x="3021550" y="1081660"/>
                  </a:lnTo>
                  <a:lnTo>
                    <a:pt x="2973324" y="1088136"/>
                  </a:lnTo>
                  <a:lnTo>
                    <a:pt x="181355" y="1088136"/>
                  </a:lnTo>
                  <a:lnTo>
                    <a:pt x="133129" y="1081660"/>
                  </a:lnTo>
                  <a:lnTo>
                    <a:pt x="89803" y="1063385"/>
                  </a:lnTo>
                  <a:lnTo>
                    <a:pt x="53101" y="1035034"/>
                  </a:lnTo>
                  <a:lnTo>
                    <a:pt x="24750" y="998332"/>
                  </a:lnTo>
                  <a:lnTo>
                    <a:pt x="6475" y="955006"/>
                  </a:lnTo>
                  <a:lnTo>
                    <a:pt x="0" y="906780"/>
                  </a:lnTo>
                  <a:lnTo>
                    <a:pt x="0" y="181356"/>
                  </a:lnTo>
                  <a:close/>
                </a:path>
              </a:pathLst>
            </a:custGeom>
            <a:ln w="12192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24" name="object 24"/>
          <p:cNvSpPr txBox="1"/>
          <p:nvPr/>
        </p:nvSpPr>
        <p:spPr>
          <a:xfrm>
            <a:off x="5225922" y="3625342"/>
            <a:ext cx="1023619" cy="43688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700" b="1" dirty="0">
                <a:solidFill>
                  <a:srgbClr val="4471C4"/>
                </a:solidFill>
                <a:latin typeface="Arial"/>
                <a:cs typeface="Arial"/>
              </a:rPr>
              <a:t>Ф</a:t>
            </a:r>
            <a:r>
              <a:rPr sz="2700" b="1" spc="-35" dirty="0">
                <a:solidFill>
                  <a:srgbClr val="4471C4"/>
                </a:solidFill>
                <a:latin typeface="Arial"/>
                <a:cs typeface="Arial"/>
              </a:rPr>
              <a:t>Г</a:t>
            </a:r>
            <a:r>
              <a:rPr sz="2700" b="1" dirty="0">
                <a:solidFill>
                  <a:srgbClr val="4471C4"/>
                </a:solidFill>
                <a:latin typeface="Arial"/>
                <a:cs typeface="Arial"/>
              </a:rPr>
              <a:t>ОС</a:t>
            </a:r>
            <a:endParaRPr sz="2700">
              <a:latin typeface="Arial"/>
              <a:cs typeface="Arial"/>
            </a:endParaRPr>
          </a:p>
        </p:txBody>
      </p:sp>
      <p:sp>
        <p:nvSpPr>
          <p:cNvPr id="26" name="object 26"/>
          <p:cNvSpPr txBox="1"/>
          <p:nvPr/>
        </p:nvSpPr>
        <p:spPr>
          <a:xfrm>
            <a:off x="11632692" y="6490205"/>
            <a:ext cx="189230" cy="252095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64"/>
              </a:lnSpc>
            </a:pPr>
            <a:fld id="{81D60167-4931-47E6-BA6A-407CBD079E47}" type="slidenum">
              <a:rPr sz="1600" spc="-5" dirty="0">
                <a:solidFill>
                  <a:srgbClr val="0071BB"/>
                </a:solidFill>
                <a:latin typeface="Microsoft Sans Serif"/>
                <a:cs typeface="Microsoft Sans Serif"/>
              </a:rPr>
              <a:t>3</a:t>
            </a:fld>
            <a:endParaRPr sz="1600">
              <a:latin typeface="Microsoft Sans Serif"/>
              <a:cs typeface="Microsoft Sans Serif"/>
            </a:endParaRPr>
          </a:p>
        </p:txBody>
      </p:sp>
      <p:sp>
        <p:nvSpPr>
          <p:cNvPr id="25" name="object 25"/>
          <p:cNvSpPr txBox="1">
            <a:spLocks noGrp="1"/>
          </p:cNvSpPr>
          <p:nvPr>
            <p:ph type="title"/>
          </p:nvPr>
        </p:nvSpPr>
        <p:spPr>
          <a:xfrm>
            <a:off x="114096" y="284480"/>
            <a:ext cx="11113135" cy="51371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10" dirty="0"/>
              <a:t>ФГОС</a:t>
            </a:r>
            <a:r>
              <a:rPr sz="3200" spc="-15" dirty="0"/>
              <a:t> </a:t>
            </a:r>
            <a:r>
              <a:rPr sz="3200" dirty="0"/>
              <a:t>–</a:t>
            </a:r>
            <a:r>
              <a:rPr sz="3200" spc="-10" dirty="0"/>
              <a:t> </a:t>
            </a:r>
            <a:r>
              <a:rPr sz="3200" spc="-15" dirty="0"/>
              <a:t>ключевой</a:t>
            </a:r>
            <a:r>
              <a:rPr sz="3200" spc="-40" dirty="0"/>
              <a:t> </a:t>
            </a:r>
            <a:r>
              <a:rPr sz="3200" spc="-10" dirty="0"/>
              <a:t>регулятор</a:t>
            </a:r>
            <a:r>
              <a:rPr sz="3200" spc="-55" dirty="0"/>
              <a:t> </a:t>
            </a:r>
            <a:r>
              <a:rPr sz="3200" spc="-10" dirty="0"/>
              <a:t>содержания</a:t>
            </a:r>
            <a:r>
              <a:rPr sz="3200" spc="-5" dirty="0"/>
              <a:t> </a:t>
            </a:r>
            <a:r>
              <a:rPr sz="3200" spc="-15" dirty="0"/>
              <a:t>образования</a:t>
            </a:r>
            <a:endParaRPr sz="32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117091"/>
            <a:ext cx="1858010" cy="0"/>
          </a:xfrm>
          <a:custGeom>
            <a:avLst/>
            <a:gdLst/>
            <a:ahLst/>
            <a:cxnLst/>
            <a:rect l="l" t="t" r="r" b="b"/>
            <a:pathLst>
              <a:path w="1858010">
                <a:moveTo>
                  <a:pt x="0" y="0"/>
                </a:moveTo>
                <a:lnTo>
                  <a:pt x="1857883" y="0"/>
                </a:lnTo>
              </a:path>
            </a:pathLst>
          </a:custGeom>
          <a:ln w="76200">
            <a:solidFill>
              <a:srgbClr val="0071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345183" y="63245"/>
            <a:ext cx="5512435" cy="100203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Детализация</a:t>
            </a:r>
            <a:r>
              <a:rPr sz="3200" spc="-75" dirty="0"/>
              <a:t> </a:t>
            </a:r>
            <a:r>
              <a:rPr sz="3200" spc="-15" dirty="0"/>
              <a:t>требований</a:t>
            </a:r>
            <a:endParaRPr sz="3200"/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3200" dirty="0"/>
              <a:t>к</a:t>
            </a:r>
            <a:r>
              <a:rPr sz="3200" spc="-25" dirty="0"/>
              <a:t> </a:t>
            </a:r>
            <a:r>
              <a:rPr sz="3200" spc="-40" dirty="0"/>
              <a:t>результатам</a:t>
            </a:r>
            <a:r>
              <a:rPr sz="3200" spc="-75" dirty="0"/>
              <a:t> </a:t>
            </a:r>
            <a:r>
              <a:rPr sz="3200" spc="-10" dirty="0"/>
              <a:t>личностным</a:t>
            </a:r>
            <a:endParaRPr sz="3200"/>
          </a:p>
        </p:txBody>
      </p:sp>
      <p:sp>
        <p:nvSpPr>
          <p:cNvPr id="4" name="object 4"/>
          <p:cNvSpPr txBox="1"/>
          <p:nvPr/>
        </p:nvSpPr>
        <p:spPr>
          <a:xfrm>
            <a:off x="654812" y="1473834"/>
            <a:ext cx="8869680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631180" algn="l"/>
              </a:tabLst>
            </a:pPr>
            <a:r>
              <a:rPr sz="2400" b="1" spc="-10" dirty="0">
                <a:solidFill>
                  <a:srgbClr val="2E5496"/>
                </a:solidFill>
                <a:latin typeface="Arial"/>
                <a:cs typeface="Arial"/>
              </a:rPr>
              <a:t>Действующий</a:t>
            </a:r>
            <a:r>
              <a:rPr sz="2400" b="1" spc="55" dirty="0">
                <a:solidFill>
                  <a:srgbClr val="2E5496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2E5496"/>
                </a:solidFill>
                <a:latin typeface="Arial"/>
                <a:cs typeface="Arial"/>
              </a:rPr>
              <a:t>ФГОС:	Обновленный</a:t>
            </a:r>
            <a:r>
              <a:rPr sz="2400" b="1" spc="-65" dirty="0">
                <a:solidFill>
                  <a:srgbClr val="2E5496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2E5496"/>
                </a:solidFill>
                <a:latin typeface="Arial"/>
                <a:cs typeface="Arial"/>
              </a:rPr>
              <a:t>ФГОС: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54812" y="2206878"/>
            <a:ext cx="5307330" cy="414147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«Личностные</a:t>
            </a:r>
            <a:r>
              <a:rPr sz="1800" spc="4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45" dirty="0">
                <a:solidFill>
                  <a:srgbClr val="2E5496"/>
                </a:solidFill>
                <a:latin typeface="Microsoft Sans Serif"/>
                <a:cs typeface="Microsoft Sans Serif"/>
              </a:rPr>
              <a:t>результаты</a:t>
            </a:r>
            <a:r>
              <a:rPr sz="1800" spc="5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должны</a:t>
            </a:r>
            <a:r>
              <a:rPr sz="18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отражать:</a:t>
            </a:r>
            <a:endParaRPr sz="1800">
              <a:latin typeface="Microsoft Sans Serif"/>
              <a:cs typeface="Microsoft Sans Serif"/>
            </a:endParaRPr>
          </a:p>
          <a:p>
            <a:pPr marL="12700" marR="49530">
              <a:lnSpc>
                <a:spcPct val="100000"/>
              </a:lnSpc>
            </a:pPr>
            <a:r>
              <a:rPr sz="18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1)</a:t>
            </a:r>
            <a:r>
              <a:rPr sz="18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формирование</a:t>
            </a:r>
            <a:r>
              <a:rPr sz="1800" spc="3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основ</a:t>
            </a:r>
            <a:r>
              <a:rPr sz="1800" spc="3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российской</a:t>
            </a:r>
            <a:r>
              <a:rPr sz="180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гражданской </a:t>
            </a:r>
            <a:r>
              <a:rPr sz="1800" spc="-46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идентичности,</a:t>
            </a:r>
            <a:r>
              <a:rPr sz="1800" spc="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чувства</a:t>
            </a:r>
            <a:r>
              <a:rPr sz="1800" spc="5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гордости</a:t>
            </a:r>
            <a:r>
              <a:rPr sz="180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40" dirty="0">
                <a:solidFill>
                  <a:srgbClr val="2E5496"/>
                </a:solidFill>
                <a:latin typeface="Microsoft Sans Serif"/>
                <a:cs typeface="Microsoft Sans Serif"/>
              </a:rPr>
              <a:t>за</a:t>
            </a:r>
            <a:r>
              <a:rPr sz="18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свою</a:t>
            </a:r>
            <a:r>
              <a:rPr sz="18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50" dirty="0">
                <a:solidFill>
                  <a:srgbClr val="2E5496"/>
                </a:solidFill>
                <a:latin typeface="Microsoft Sans Serif"/>
                <a:cs typeface="Microsoft Sans Serif"/>
              </a:rPr>
              <a:t>Родину, </a:t>
            </a:r>
            <a:r>
              <a:rPr sz="1800" spc="-4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российский народ</a:t>
            </a:r>
            <a:r>
              <a:rPr sz="1800" spc="3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и</a:t>
            </a:r>
            <a:r>
              <a:rPr sz="18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историю</a:t>
            </a:r>
            <a:r>
              <a:rPr sz="180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России,</a:t>
            </a:r>
            <a:r>
              <a:rPr sz="18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осознание </a:t>
            </a: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 своей</a:t>
            </a:r>
            <a:r>
              <a:rPr sz="18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этнической </a:t>
            </a:r>
            <a:r>
              <a:rPr sz="18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и</a:t>
            </a:r>
            <a:r>
              <a:rPr sz="18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национальной</a:t>
            </a:r>
            <a:endParaRPr sz="1800">
              <a:latin typeface="Microsoft Sans Serif"/>
              <a:cs typeface="Microsoft Sans Serif"/>
            </a:endParaRPr>
          </a:p>
          <a:p>
            <a:pPr marL="12700" marR="553085">
              <a:lnSpc>
                <a:spcPct val="100000"/>
              </a:lnSpc>
            </a:pP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принадлежности;</a:t>
            </a:r>
            <a:r>
              <a:rPr sz="18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формирование</a:t>
            </a:r>
            <a:r>
              <a:rPr sz="1800" spc="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ценностей </a:t>
            </a: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многонационального</a:t>
            </a:r>
            <a:r>
              <a:rPr sz="1800" spc="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российского</a:t>
            </a:r>
            <a:r>
              <a:rPr sz="180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общества;</a:t>
            </a:r>
            <a:endParaRPr sz="1800">
              <a:latin typeface="Microsoft Sans Serif"/>
              <a:cs typeface="Microsoft Sans Serif"/>
            </a:endParaRPr>
          </a:p>
          <a:p>
            <a:pPr marL="12700" marR="5080">
              <a:lnSpc>
                <a:spcPct val="100000"/>
              </a:lnSpc>
            </a:pP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становление</a:t>
            </a:r>
            <a:r>
              <a:rPr sz="1800" spc="1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гуманистических</a:t>
            </a:r>
            <a:r>
              <a:rPr sz="1800" spc="4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и</a:t>
            </a:r>
            <a:r>
              <a:rPr sz="1800" spc="1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2E5496"/>
                </a:solidFill>
                <a:latin typeface="Microsoft Sans Serif"/>
                <a:cs typeface="Microsoft Sans Serif"/>
              </a:rPr>
              <a:t>демократических </a:t>
            </a:r>
            <a:r>
              <a:rPr sz="1800" spc="-46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ценностных</a:t>
            </a:r>
            <a:r>
              <a:rPr sz="1800" spc="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ориентаций;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1800" spc="780" dirty="0">
                <a:solidFill>
                  <a:srgbClr val="2E5496"/>
                </a:solidFill>
                <a:latin typeface="Microsoft Sans Serif"/>
                <a:cs typeface="Microsoft Sans Serif"/>
              </a:rPr>
              <a:t>…</a:t>
            </a:r>
            <a:endParaRPr sz="1800">
              <a:latin typeface="Microsoft Sans Serif"/>
              <a:cs typeface="Microsoft Sans Serif"/>
            </a:endParaRPr>
          </a:p>
          <a:p>
            <a:pPr marL="12700" marR="459105">
              <a:lnSpc>
                <a:spcPct val="100000"/>
              </a:lnSpc>
            </a:pPr>
            <a:r>
              <a:rPr sz="18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10)</a:t>
            </a:r>
            <a:r>
              <a:rPr sz="1800" spc="1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формирование</a:t>
            </a:r>
            <a:r>
              <a:rPr sz="1800" spc="4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установки</a:t>
            </a:r>
            <a:r>
              <a:rPr sz="1800" spc="5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на</a:t>
            </a:r>
            <a:r>
              <a:rPr sz="18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безопасный, </a:t>
            </a:r>
            <a:r>
              <a:rPr sz="1800" spc="-459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здоровый</a:t>
            </a:r>
            <a:r>
              <a:rPr sz="18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2E5496"/>
                </a:solidFill>
                <a:latin typeface="Microsoft Sans Serif"/>
                <a:cs typeface="Microsoft Sans Serif"/>
              </a:rPr>
              <a:t>образ</a:t>
            </a:r>
            <a:r>
              <a:rPr sz="1800" spc="4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2E5496"/>
                </a:solidFill>
                <a:latin typeface="Microsoft Sans Serif"/>
                <a:cs typeface="Microsoft Sans Serif"/>
              </a:rPr>
              <a:t>жизни,</a:t>
            </a:r>
            <a:r>
              <a:rPr sz="18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наличие</a:t>
            </a:r>
            <a:r>
              <a:rPr sz="18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мотивации</a:t>
            </a:r>
            <a:r>
              <a:rPr sz="1800" spc="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14" dirty="0">
                <a:solidFill>
                  <a:srgbClr val="2E5496"/>
                </a:solidFill>
                <a:latin typeface="Microsoft Sans Serif"/>
                <a:cs typeface="Microsoft Sans Serif"/>
              </a:rPr>
              <a:t>к </a:t>
            </a:r>
            <a:r>
              <a:rPr sz="1800" spc="-1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творческому</a:t>
            </a:r>
            <a:r>
              <a:rPr sz="18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55" dirty="0">
                <a:solidFill>
                  <a:srgbClr val="2E5496"/>
                </a:solidFill>
                <a:latin typeface="Microsoft Sans Serif"/>
                <a:cs typeface="Microsoft Sans Serif"/>
              </a:rPr>
              <a:t>труду,</a:t>
            </a:r>
            <a:r>
              <a:rPr sz="1800" spc="6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работе</a:t>
            </a:r>
            <a:r>
              <a:rPr sz="1800" spc="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на</a:t>
            </a:r>
            <a:r>
              <a:rPr sz="18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65" dirty="0">
                <a:solidFill>
                  <a:srgbClr val="2E5496"/>
                </a:solidFill>
                <a:latin typeface="Microsoft Sans Serif"/>
                <a:cs typeface="Microsoft Sans Serif"/>
              </a:rPr>
              <a:t>результат, </a:t>
            </a:r>
            <a:r>
              <a:rPr sz="1800" spc="-6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бережному </a:t>
            </a: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отношению </a:t>
            </a:r>
            <a:r>
              <a:rPr sz="1800" spc="-114" dirty="0">
                <a:solidFill>
                  <a:srgbClr val="2E5496"/>
                </a:solidFill>
                <a:latin typeface="Microsoft Sans Serif"/>
                <a:cs typeface="Microsoft Sans Serif"/>
              </a:rPr>
              <a:t>к</a:t>
            </a:r>
            <a:r>
              <a:rPr sz="1800" spc="-1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материальным </a:t>
            </a:r>
            <a:r>
              <a:rPr sz="1800" dirty="0">
                <a:solidFill>
                  <a:srgbClr val="2E5496"/>
                </a:solidFill>
                <a:latin typeface="Microsoft Sans Serif"/>
                <a:cs typeface="Microsoft Sans Serif"/>
              </a:rPr>
              <a:t>и </a:t>
            </a:r>
            <a:r>
              <a:rPr sz="1800" spc="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духовным</a:t>
            </a:r>
            <a:r>
              <a:rPr sz="1800" spc="6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ценностям.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6273800" y="2205355"/>
            <a:ext cx="4977130" cy="426402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 marR="208279">
              <a:lnSpc>
                <a:spcPct val="100000"/>
              </a:lnSpc>
              <a:spcBef>
                <a:spcPts val="105"/>
              </a:spcBef>
            </a:pPr>
            <a:r>
              <a:rPr sz="2000" spc="-45" dirty="0">
                <a:solidFill>
                  <a:srgbClr val="2E5496"/>
                </a:solidFill>
                <a:latin typeface="Microsoft Sans Serif"/>
                <a:cs typeface="Microsoft Sans Serif"/>
              </a:rPr>
              <a:t>Группы</a:t>
            </a:r>
            <a:r>
              <a:rPr sz="20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20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личностных</a:t>
            </a:r>
            <a:r>
              <a:rPr sz="20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2000" spc="-45" dirty="0">
                <a:solidFill>
                  <a:srgbClr val="2E5496"/>
                </a:solidFill>
                <a:latin typeface="Microsoft Sans Serif"/>
                <a:cs typeface="Microsoft Sans Serif"/>
              </a:rPr>
              <a:t>результатов</a:t>
            </a:r>
            <a:r>
              <a:rPr sz="2000" spc="1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(по </a:t>
            </a:r>
            <a:r>
              <a:rPr sz="20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20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направлениям</a:t>
            </a:r>
            <a:r>
              <a:rPr sz="20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20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воспитательной</a:t>
            </a:r>
            <a:r>
              <a:rPr sz="20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20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работы):</a:t>
            </a:r>
            <a:endParaRPr sz="2000">
              <a:latin typeface="Microsoft Sans Serif"/>
              <a:cs typeface="Microsoft Sans Serif"/>
            </a:endParaRPr>
          </a:p>
          <a:p>
            <a:pPr marL="266700" indent="-25463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267335" algn="l"/>
              </a:tabLst>
            </a:pP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Патриотическое</a:t>
            </a:r>
            <a:r>
              <a:rPr sz="1800" spc="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воспитание</a:t>
            </a:r>
            <a:r>
              <a:rPr sz="18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(4)</a:t>
            </a:r>
            <a:endParaRPr sz="1800">
              <a:latin typeface="Microsoft Sans Serif"/>
              <a:cs typeface="Microsoft Sans Serif"/>
            </a:endParaRPr>
          </a:p>
          <a:p>
            <a:pPr marL="266700" indent="-254635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267335" algn="l"/>
              </a:tabLst>
            </a:pPr>
            <a:r>
              <a:rPr sz="1800" spc="-30" dirty="0">
                <a:solidFill>
                  <a:srgbClr val="2E5496"/>
                </a:solidFill>
                <a:latin typeface="Microsoft Sans Serif"/>
                <a:cs typeface="Microsoft Sans Serif"/>
              </a:rPr>
              <a:t>Гражданское</a:t>
            </a: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воспитание</a:t>
            </a:r>
            <a:r>
              <a:rPr sz="18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2E5496"/>
                </a:solidFill>
                <a:latin typeface="Microsoft Sans Serif"/>
                <a:cs typeface="Microsoft Sans Serif"/>
              </a:rPr>
              <a:t>(8)</a:t>
            </a:r>
            <a:endParaRPr sz="1800">
              <a:latin typeface="Microsoft Sans Serif"/>
              <a:cs typeface="Microsoft Sans Serif"/>
            </a:endParaRPr>
          </a:p>
          <a:p>
            <a:pPr marL="266700" indent="-254635">
              <a:lnSpc>
                <a:spcPct val="100000"/>
              </a:lnSpc>
              <a:buAutoNum type="arabicPeriod"/>
              <a:tabLst>
                <a:tab pos="267335" algn="l"/>
              </a:tabLst>
            </a:pP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Духовно-нравственное</a:t>
            </a:r>
            <a:r>
              <a:rPr sz="1800" spc="5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воспитание</a:t>
            </a:r>
            <a:r>
              <a:rPr sz="18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2E5496"/>
                </a:solidFill>
                <a:latin typeface="Microsoft Sans Serif"/>
                <a:cs typeface="Microsoft Sans Serif"/>
              </a:rPr>
              <a:t>(3)</a:t>
            </a:r>
            <a:endParaRPr sz="1800">
              <a:latin typeface="Microsoft Sans Serif"/>
              <a:cs typeface="Microsoft Sans Serif"/>
            </a:endParaRPr>
          </a:p>
          <a:p>
            <a:pPr marL="266700" indent="-254635">
              <a:lnSpc>
                <a:spcPct val="100000"/>
              </a:lnSpc>
              <a:buAutoNum type="arabicPeriod"/>
              <a:tabLst>
                <a:tab pos="267335" algn="l"/>
              </a:tabLst>
            </a:pP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Эстетическое</a:t>
            </a:r>
            <a:r>
              <a:rPr sz="180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воспитание</a:t>
            </a:r>
            <a:r>
              <a:rPr sz="1800" spc="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2E5496"/>
                </a:solidFill>
                <a:latin typeface="Microsoft Sans Serif"/>
                <a:cs typeface="Microsoft Sans Serif"/>
              </a:rPr>
              <a:t>(3)</a:t>
            </a:r>
            <a:endParaRPr sz="1800">
              <a:latin typeface="Microsoft Sans Serif"/>
              <a:cs typeface="Microsoft Sans Serif"/>
            </a:endParaRPr>
          </a:p>
          <a:p>
            <a:pPr marL="266700" indent="-254635">
              <a:lnSpc>
                <a:spcPct val="100000"/>
              </a:lnSpc>
              <a:buAutoNum type="arabicPeriod"/>
              <a:tabLst>
                <a:tab pos="267335" algn="l"/>
              </a:tabLst>
            </a:pP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Воспитание</a:t>
            </a:r>
            <a:r>
              <a:rPr sz="1800" spc="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ценности</a:t>
            </a:r>
            <a:r>
              <a:rPr sz="18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научного</a:t>
            </a:r>
            <a:r>
              <a:rPr sz="1800" spc="4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познания</a:t>
            </a:r>
            <a:r>
              <a:rPr sz="1800" spc="2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2E5496"/>
                </a:solidFill>
                <a:latin typeface="Microsoft Sans Serif"/>
                <a:cs typeface="Microsoft Sans Serif"/>
              </a:rPr>
              <a:t>(3)</a:t>
            </a:r>
            <a:endParaRPr sz="1800">
              <a:latin typeface="Microsoft Sans Serif"/>
              <a:cs typeface="Microsoft Sans Serif"/>
            </a:endParaRPr>
          </a:p>
          <a:p>
            <a:pPr marL="12700" marR="449580">
              <a:lnSpc>
                <a:spcPct val="100000"/>
              </a:lnSpc>
              <a:buAutoNum type="arabicPeriod"/>
              <a:tabLst>
                <a:tab pos="267335" algn="l"/>
              </a:tabLst>
            </a:pPr>
            <a:r>
              <a:rPr sz="1800" spc="-40" dirty="0">
                <a:solidFill>
                  <a:srgbClr val="2E5496"/>
                </a:solidFill>
                <a:latin typeface="Microsoft Sans Serif"/>
                <a:cs typeface="Microsoft Sans Serif"/>
              </a:rPr>
              <a:t>Физическое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воспитание.</a:t>
            </a:r>
            <a:r>
              <a:rPr sz="1800" spc="1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Формирование </a:t>
            </a:r>
            <a:r>
              <a:rPr sz="1800" spc="-46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40" dirty="0">
                <a:solidFill>
                  <a:srgbClr val="2E5496"/>
                </a:solidFill>
                <a:latin typeface="Microsoft Sans Serif"/>
                <a:cs typeface="Microsoft Sans Serif"/>
              </a:rPr>
              <a:t>культуры</a:t>
            </a:r>
            <a:r>
              <a:rPr sz="1800" spc="5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здоровья</a:t>
            </a:r>
            <a:r>
              <a:rPr sz="18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и</a:t>
            </a:r>
            <a:r>
              <a:rPr sz="1800" spc="1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эмоционального </a:t>
            </a:r>
            <a:r>
              <a:rPr sz="18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благополучия</a:t>
            </a:r>
            <a:r>
              <a:rPr sz="1800" spc="2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2E5496"/>
                </a:solidFill>
                <a:latin typeface="Microsoft Sans Serif"/>
                <a:cs typeface="Microsoft Sans Serif"/>
              </a:rPr>
              <a:t>(5)</a:t>
            </a:r>
            <a:endParaRPr sz="1800">
              <a:latin typeface="Microsoft Sans Serif"/>
              <a:cs typeface="Microsoft Sans Serif"/>
            </a:endParaRPr>
          </a:p>
          <a:p>
            <a:pPr marL="266700" indent="-254635">
              <a:lnSpc>
                <a:spcPct val="100000"/>
              </a:lnSpc>
              <a:buAutoNum type="arabicPeriod"/>
              <a:tabLst>
                <a:tab pos="267335" algn="l"/>
              </a:tabLst>
            </a:pPr>
            <a:r>
              <a:rPr sz="1800" spc="-30" dirty="0">
                <a:solidFill>
                  <a:srgbClr val="2E5496"/>
                </a:solidFill>
                <a:latin typeface="Microsoft Sans Serif"/>
                <a:cs typeface="Microsoft Sans Serif"/>
              </a:rPr>
              <a:t>Трудовое</a:t>
            </a:r>
            <a:r>
              <a:rPr sz="1800" spc="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воспитание</a:t>
            </a:r>
            <a:r>
              <a:rPr sz="18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2E5496"/>
                </a:solidFill>
                <a:latin typeface="Microsoft Sans Serif"/>
                <a:cs typeface="Microsoft Sans Serif"/>
              </a:rPr>
              <a:t>(5)</a:t>
            </a:r>
            <a:endParaRPr sz="1800">
              <a:latin typeface="Microsoft Sans Serif"/>
              <a:cs typeface="Microsoft Sans Serif"/>
            </a:endParaRPr>
          </a:p>
          <a:p>
            <a:pPr marL="266700" indent="-254635">
              <a:lnSpc>
                <a:spcPct val="100000"/>
              </a:lnSpc>
              <a:buAutoNum type="arabicPeriod"/>
              <a:tabLst>
                <a:tab pos="267335" algn="l"/>
              </a:tabLst>
            </a:pP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Экологическое</a:t>
            </a:r>
            <a:r>
              <a:rPr sz="1800" spc="-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воспитание</a:t>
            </a:r>
            <a:r>
              <a:rPr sz="18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dirty="0">
                <a:solidFill>
                  <a:srgbClr val="2E5496"/>
                </a:solidFill>
                <a:latin typeface="Microsoft Sans Serif"/>
                <a:cs typeface="Microsoft Sans Serif"/>
              </a:rPr>
              <a:t>(5)</a:t>
            </a:r>
            <a:endParaRPr sz="1800">
              <a:latin typeface="Microsoft Sans Serif"/>
              <a:cs typeface="Microsoft Sans Serif"/>
            </a:endParaRPr>
          </a:p>
          <a:p>
            <a:pPr marL="12700">
              <a:lnSpc>
                <a:spcPts val="2155"/>
              </a:lnSpc>
            </a:pPr>
            <a:r>
              <a:rPr sz="1800" spc="780" dirty="0">
                <a:solidFill>
                  <a:srgbClr val="2E5496"/>
                </a:solidFill>
                <a:latin typeface="Microsoft Sans Serif"/>
                <a:cs typeface="Microsoft Sans Serif"/>
              </a:rPr>
              <a:t>…</a:t>
            </a:r>
            <a:endParaRPr sz="1800">
              <a:latin typeface="Microsoft Sans Serif"/>
              <a:cs typeface="Microsoft Sans Serif"/>
            </a:endParaRPr>
          </a:p>
          <a:p>
            <a:pPr marL="12700" marR="123825">
              <a:lnSpc>
                <a:spcPts val="2400"/>
              </a:lnSpc>
              <a:spcBef>
                <a:spcPts val="80"/>
              </a:spcBef>
            </a:pPr>
            <a:r>
              <a:rPr sz="2000" b="1" spc="-5" dirty="0">
                <a:solidFill>
                  <a:srgbClr val="4471C4"/>
                </a:solidFill>
                <a:latin typeface="Arial"/>
                <a:cs typeface="Arial"/>
              </a:rPr>
              <a:t>Всего</a:t>
            </a:r>
            <a:r>
              <a:rPr sz="2000" b="1" spc="-30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4471C4"/>
                </a:solidFill>
                <a:latin typeface="Arial"/>
                <a:cs typeface="Arial"/>
              </a:rPr>
              <a:t>=</a:t>
            </a:r>
            <a:r>
              <a:rPr sz="2000" b="1" spc="-35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4471C4"/>
                </a:solidFill>
                <a:latin typeface="Arial"/>
                <a:cs typeface="Arial"/>
              </a:rPr>
              <a:t>36</a:t>
            </a:r>
            <a:r>
              <a:rPr sz="2000" b="1" spc="-10" dirty="0">
                <a:solidFill>
                  <a:srgbClr val="4471C4"/>
                </a:solidFill>
                <a:latin typeface="Arial"/>
                <a:cs typeface="Arial"/>
              </a:rPr>
              <a:t> конкретных</a:t>
            </a:r>
            <a:r>
              <a:rPr sz="2000" b="1" spc="-30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2000" b="1" spc="-15" dirty="0">
                <a:solidFill>
                  <a:srgbClr val="4471C4"/>
                </a:solidFill>
                <a:latin typeface="Arial"/>
                <a:cs typeface="Arial"/>
              </a:rPr>
              <a:t>формулировок </a:t>
            </a:r>
            <a:r>
              <a:rPr sz="2000" b="1" spc="-540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4471C4"/>
                </a:solidFill>
                <a:latin typeface="Arial"/>
                <a:cs typeface="Arial"/>
              </a:rPr>
              <a:t>личностных</a:t>
            </a:r>
            <a:r>
              <a:rPr sz="2000" b="1" spc="-5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2000" b="1" spc="-35" dirty="0">
                <a:solidFill>
                  <a:srgbClr val="4471C4"/>
                </a:solidFill>
                <a:latin typeface="Arial"/>
                <a:cs typeface="Arial"/>
              </a:rPr>
              <a:t>результатов</a:t>
            </a:r>
            <a:endParaRPr sz="2000">
              <a:latin typeface="Arial"/>
              <a:cs typeface="Arial"/>
            </a:endParaRPr>
          </a:p>
        </p:txBody>
      </p:sp>
      <p:pic>
        <p:nvPicPr>
          <p:cNvPr id="7" name="object 7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13782" y="77040"/>
            <a:ext cx="686503" cy="945142"/>
          </a:xfrm>
          <a:prstGeom prst="rect">
            <a:avLst/>
          </a:prstGeom>
        </p:spPr>
      </p:pic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4</a:t>
            </a:fld>
            <a:endParaRPr spc="-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117091"/>
            <a:ext cx="1858010" cy="0"/>
          </a:xfrm>
          <a:custGeom>
            <a:avLst/>
            <a:gdLst/>
            <a:ahLst/>
            <a:cxnLst/>
            <a:rect l="l" t="t" r="r" b="b"/>
            <a:pathLst>
              <a:path w="1858010">
                <a:moveTo>
                  <a:pt x="0" y="0"/>
                </a:moveTo>
                <a:lnTo>
                  <a:pt x="1857883" y="0"/>
                </a:lnTo>
              </a:path>
            </a:pathLst>
          </a:custGeom>
          <a:ln w="76200">
            <a:solidFill>
              <a:srgbClr val="0071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773683" y="1453337"/>
            <a:ext cx="8669020" cy="391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5429250" algn="l"/>
              </a:tabLst>
            </a:pPr>
            <a:r>
              <a:rPr sz="2400" b="1" spc="-10" dirty="0">
                <a:solidFill>
                  <a:srgbClr val="2E5496"/>
                </a:solidFill>
                <a:latin typeface="Arial"/>
                <a:cs typeface="Arial"/>
              </a:rPr>
              <a:t>Действующий</a:t>
            </a:r>
            <a:r>
              <a:rPr sz="2400" b="1" spc="65" dirty="0">
                <a:solidFill>
                  <a:srgbClr val="2E5496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2E5496"/>
                </a:solidFill>
                <a:latin typeface="Arial"/>
                <a:cs typeface="Arial"/>
              </a:rPr>
              <a:t>ФГОС:	Обновленный</a:t>
            </a:r>
            <a:r>
              <a:rPr sz="2400" b="1" spc="-55" dirty="0">
                <a:solidFill>
                  <a:srgbClr val="2E5496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2E5496"/>
                </a:solidFill>
                <a:latin typeface="Arial"/>
                <a:cs typeface="Arial"/>
              </a:rPr>
              <a:t>ФГОС:</a:t>
            </a:r>
            <a:endParaRPr sz="240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773683" y="2187066"/>
            <a:ext cx="3493770" cy="13976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«Метапредметные</a:t>
            </a:r>
            <a:r>
              <a:rPr sz="1800" spc="3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45" dirty="0">
                <a:solidFill>
                  <a:srgbClr val="2E5496"/>
                </a:solidFill>
                <a:latin typeface="Microsoft Sans Serif"/>
                <a:cs typeface="Microsoft Sans Serif"/>
              </a:rPr>
              <a:t>результаты </a:t>
            </a:r>
            <a:r>
              <a:rPr sz="1800" spc="-4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освоения</a:t>
            </a:r>
            <a:r>
              <a:rPr sz="1800" spc="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основной </a:t>
            </a:r>
            <a:r>
              <a:rPr sz="18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образовательной</a:t>
            </a:r>
            <a:r>
              <a:rPr sz="1800" spc="2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программы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 начального</a:t>
            </a:r>
            <a:r>
              <a:rPr sz="1800" spc="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общего</a:t>
            </a:r>
            <a:r>
              <a:rPr sz="18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образования </a:t>
            </a:r>
            <a:r>
              <a:rPr sz="1800" spc="-459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должны</a:t>
            </a:r>
            <a:r>
              <a:rPr sz="18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8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отражать: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73683" y="3831716"/>
            <a:ext cx="2189480" cy="94106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4471C4"/>
                </a:solidFill>
                <a:latin typeface="Arial"/>
                <a:cs typeface="Arial"/>
              </a:rPr>
              <a:t>Всего </a:t>
            </a:r>
            <a:r>
              <a:rPr sz="2000" b="1" dirty="0">
                <a:solidFill>
                  <a:srgbClr val="4471C4"/>
                </a:solidFill>
                <a:latin typeface="Arial"/>
                <a:cs typeface="Arial"/>
              </a:rPr>
              <a:t>= </a:t>
            </a:r>
            <a:r>
              <a:rPr sz="2000" b="1" spc="-5" dirty="0">
                <a:solidFill>
                  <a:srgbClr val="4471C4"/>
                </a:solidFill>
                <a:latin typeface="Arial"/>
                <a:cs typeface="Arial"/>
              </a:rPr>
              <a:t>16 </a:t>
            </a:r>
            <a:r>
              <a:rPr sz="2000" b="1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2000" b="1" spc="5" dirty="0">
                <a:solidFill>
                  <a:srgbClr val="4471C4"/>
                </a:solidFill>
                <a:latin typeface="Arial"/>
                <a:cs typeface="Arial"/>
              </a:rPr>
              <a:t>м</a:t>
            </a:r>
            <a:r>
              <a:rPr sz="2000" b="1" spc="-25" dirty="0">
                <a:solidFill>
                  <a:srgbClr val="4471C4"/>
                </a:solidFill>
                <a:latin typeface="Arial"/>
                <a:cs typeface="Arial"/>
              </a:rPr>
              <a:t>е</a:t>
            </a:r>
            <a:r>
              <a:rPr sz="2000" b="1" spc="-35" dirty="0">
                <a:solidFill>
                  <a:srgbClr val="4471C4"/>
                </a:solidFill>
                <a:latin typeface="Arial"/>
                <a:cs typeface="Arial"/>
              </a:rPr>
              <a:t>т</a:t>
            </a:r>
            <a:r>
              <a:rPr sz="2000" b="1" spc="-5" dirty="0">
                <a:solidFill>
                  <a:srgbClr val="4471C4"/>
                </a:solidFill>
                <a:latin typeface="Arial"/>
                <a:cs typeface="Arial"/>
              </a:rPr>
              <a:t>апред</a:t>
            </a:r>
            <a:r>
              <a:rPr sz="2000" b="1" spc="5" dirty="0">
                <a:solidFill>
                  <a:srgbClr val="4471C4"/>
                </a:solidFill>
                <a:latin typeface="Arial"/>
                <a:cs typeface="Arial"/>
              </a:rPr>
              <a:t>м</a:t>
            </a:r>
            <a:r>
              <a:rPr sz="2000" b="1" spc="-25" dirty="0">
                <a:solidFill>
                  <a:srgbClr val="4471C4"/>
                </a:solidFill>
                <a:latin typeface="Arial"/>
                <a:cs typeface="Arial"/>
              </a:rPr>
              <a:t>е</a:t>
            </a:r>
            <a:r>
              <a:rPr sz="2000" b="1" spc="-35" dirty="0">
                <a:solidFill>
                  <a:srgbClr val="4471C4"/>
                </a:solidFill>
                <a:latin typeface="Arial"/>
                <a:cs typeface="Arial"/>
              </a:rPr>
              <a:t>т</a:t>
            </a:r>
            <a:r>
              <a:rPr sz="2000" b="1" dirty="0">
                <a:solidFill>
                  <a:srgbClr val="4471C4"/>
                </a:solidFill>
                <a:latin typeface="Arial"/>
                <a:cs typeface="Arial"/>
              </a:rPr>
              <a:t>н</a:t>
            </a:r>
            <a:r>
              <a:rPr sz="2000" b="1" spc="5" dirty="0">
                <a:solidFill>
                  <a:srgbClr val="4471C4"/>
                </a:solidFill>
                <a:latin typeface="Arial"/>
                <a:cs typeface="Arial"/>
              </a:rPr>
              <a:t>ы</a:t>
            </a:r>
            <a:r>
              <a:rPr sz="2000" b="1" dirty="0">
                <a:solidFill>
                  <a:srgbClr val="4471C4"/>
                </a:solidFill>
                <a:latin typeface="Arial"/>
                <a:cs typeface="Arial"/>
              </a:rPr>
              <a:t>х  </a:t>
            </a:r>
            <a:r>
              <a:rPr sz="2000" b="1" spc="-35" dirty="0">
                <a:solidFill>
                  <a:srgbClr val="4471C4"/>
                </a:solidFill>
                <a:latin typeface="Arial"/>
                <a:cs typeface="Arial"/>
              </a:rPr>
              <a:t>результатов</a:t>
            </a:r>
            <a:endParaRPr sz="2000">
              <a:latin typeface="Arial"/>
              <a:cs typeface="Arial"/>
            </a:endParaRPr>
          </a:p>
        </p:txBody>
      </p:sp>
      <p:sp>
        <p:nvSpPr>
          <p:cNvPr id="6" name="object 6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5667375" marR="633095">
              <a:lnSpc>
                <a:spcPct val="100000"/>
              </a:lnSpc>
              <a:spcBef>
                <a:spcPts val="100"/>
              </a:spcBef>
              <a:buAutoNum type="arabicPeriod"/>
              <a:tabLst>
                <a:tab pos="5922645" algn="l"/>
              </a:tabLst>
            </a:pPr>
            <a:r>
              <a:rPr spc="-10" dirty="0"/>
              <a:t>Овладение</a:t>
            </a:r>
            <a:r>
              <a:rPr dirty="0"/>
              <a:t> </a:t>
            </a:r>
            <a:r>
              <a:rPr spc="-5" dirty="0"/>
              <a:t>универсальными</a:t>
            </a:r>
            <a:r>
              <a:rPr spc="35" dirty="0"/>
              <a:t> </a:t>
            </a:r>
            <a:r>
              <a:rPr spc="-10" dirty="0"/>
              <a:t>учебными </a:t>
            </a:r>
            <a:r>
              <a:rPr spc="-484" dirty="0"/>
              <a:t> </a:t>
            </a:r>
            <a:r>
              <a:rPr spc="-10" dirty="0"/>
              <a:t>познавательными</a:t>
            </a:r>
            <a:r>
              <a:rPr spc="55" dirty="0"/>
              <a:t> </a:t>
            </a:r>
            <a:r>
              <a:rPr spc="-5" dirty="0"/>
              <a:t>действиями</a:t>
            </a:r>
          </a:p>
          <a:p>
            <a:pPr marL="6062980" lvl="1" indent="-396240">
              <a:lnSpc>
                <a:spcPct val="100000"/>
              </a:lnSpc>
              <a:spcBef>
                <a:spcPts val="5"/>
              </a:spcBef>
              <a:buAutoNum type="arabicPeriod"/>
              <a:tabLst>
                <a:tab pos="6064250" algn="l"/>
              </a:tabLst>
            </a:pP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Базовые</a:t>
            </a:r>
            <a:r>
              <a:rPr sz="16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логические</a:t>
            </a:r>
            <a:r>
              <a:rPr sz="1600" spc="6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действия</a:t>
            </a:r>
            <a:r>
              <a:rPr sz="1600" spc="4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(НОО</a:t>
            </a:r>
            <a:r>
              <a:rPr sz="1600" spc="7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415" dirty="0">
                <a:solidFill>
                  <a:srgbClr val="2E5496"/>
                </a:solidFill>
                <a:latin typeface="Microsoft Sans Serif"/>
                <a:cs typeface="Microsoft Sans Serif"/>
              </a:rPr>
              <a:t>–</a:t>
            </a:r>
            <a:r>
              <a:rPr sz="1600" spc="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5,</a:t>
            </a:r>
            <a:r>
              <a:rPr sz="1600" spc="1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ООО</a:t>
            </a:r>
            <a:r>
              <a:rPr sz="1600" spc="6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415" dirty="0">
                <a:solidFill>
                  <a:srgbClr val="2E5496"/>
                </a:solidFill>
                <a:latin typeface="Microsoft Sans Serif"/>
                <a:cs typeface="Microsoft Sans Serif"/>
              </a:rPr>
              <a:t>–</a:t>
            </a:r>
            <a:r>
              <a:rPr sz="1600" spc="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6)</a:t>
            </a:r>
            <a:endParaRPr sz="1600">
              <a:latin typeface="Microsoft Sans Serif"/>
              <a:cs typeface="Microsoft Sans Serif"/>
            </a:endParaRPr>
          </a:p>
          <a:p>
            <a:pPr marL="5667375" marR="372110" lvl="1">
              <a:lnSpc>
                <a:spcPct val="100000"/>
              </a:lnSpc>
              <a:buAutoNum type="arabicPeriod"/>
              <a:tabLst>
                <a:tab pos="6064250" algn="l"/>
              </a:tabLst>
            </a:pP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Базовые</a:t>
            </a:r>
            <a:r>
              <a:rPr sz="1600" spc="6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исследовательские</a:t>
            </a:r>
            <a:r>
              <a:rPr sz="1600" spc="2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действия</a:t>
            </a:r>
            <a:r>
              <a:rPr sz="1600" spc="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(НОО</a:t>
            </a:r>
            <a:r>
              <a:rPr sz="1600" spc="8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415" dirty="0">
                <a:solidFill>
                  <a:srgbClr val="2E5496"/>
                </a:solidFill>
                <a:latin typeface="Microsoft Sans Serif"/>
                <a:cs typeface="Microsoft Sans Serif"/>
              </a:rPr>
              <a:t>–</a:t>
            </a:r>
            <a:r>
              <a:rPr sz="16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6, </a:t>
            </a:r>
            <a:r>
              <a:rPr sz="1600" spc="-409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ООО</a:t>
            </a:r>
            <a:r>
              <a:rPr sz="1600" spc="5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-</a:t>
            </a:r>
            <a:r>
              <a:rPr sz="1600" spc="2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4)</a:t>
            </a:r>
            <a:endParaRPr sz="1600">
              <a:latin typeface="Microsoft Sans Serif"/>
              <a:cs typeface="Microsoft Sans Serif"/>
            </a:endParaRPr>
          </a:p>
          <a:p>
            <a:pPr marL="6062980" lvl="1" indent="-396240">
              <a:lnSpc>
                <a:spcPts val="1914"/>
              </a:lnSpc>
              <a:spcBef>
                <a:spcPts val="5"/>
              </a:spcBef>
              <a:buAutoNum type="arabicPeriod"/>
              <a:tabLst>
                <a:tab pos="6064250" algn="l"/>
              </a:tabLst>
            </a:pPr>
            <a:r>
              <a:rPr sz="16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Работа</a:t>
            </a:r>
            <a:r>
              <a:rPr sz="16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с</a:t>
            </a:r>
            <a:r>
              <a:rPr sz="16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информацией</a:t>
            </a:r>
            <a:r>
              <a:rPr sz="1600" spc="8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(НОО</a:t>
            </a:r>
            <a:r>
              <a:rPr sz="1600" spc="6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415" dirty="0">
                <a:solidFill>
                  <a:srgbClr val="2E5496"/>
                </a:solidFill>
                <a:latin typeface="Microsoft Sans Serif"/>
                <a:cs typeface="Microsoft Sans Serif"/>
              </a:rPr>
              <a:t>–</a:t>
            </a:r>
            <a:r>
              <a:rPr sz="1600" spc="1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6,</a:t>
            </a:r>
            <a:r>
              <a:rPr sz="1600" spc="2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ООО</a:t>
            </a:r>
            <a:r>
              <a:rPr sz="1600" spc="6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415" dirty="0">
                <a:solidFill>
                  <a:srgbClr val="2E5496"/>
                </a:solidFill>
                <a:latin typeface="Microsoft Sans Serif"/>
                <a:cs typeface="Microsoft Sans Serif"/>
              </a:rPr>
              <a:t>–</a:t>
            </a:r>
            <a:r>
              <a:rPr sz="1600" spc="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5)</a:t>
            </a:r>
            <a:endParaRPr sz="1600">
              <a:latin typeface="Microsoft Sans Serif"/>
              <a:cs typeface="Microsoft Sans Serif"/>
            </a:endParaRPr>
          </a:p>
          <a:p>
            <a:pPr marL="5667375" marR="633730">
              <a:lnSpc>
                <a:spcPts val="2160"/>
              </a:lnSpc>
              <a:spcBef>
                <a:spcPts val="65"/>
              </a:spcBef>
              <a:buAutoNum type="arabicPeriod" startAt="2"/>
              <a:tabLst>
                <a:tab pos="5922645" algn="l"/>
              </a:tabLst>
            </a:pPr>
            <a:r>
              <a:rPr spc="-10" dirty="0"/>
              <a:t>Овладение</a:t>
            </a:r>
            <a:r>
              <a:rPr dirty="0"/>
              <a:t> </a:t>
            </a:r>
            <a:r>
              <a:rPr spc="-5" dirty="0"/>
              <a:t>универсальными</a:t>
            </a:r>
            <a:r>
              <a:rPr spc="35" dirty="0"/>
              <a:t> </a:t>
            </a:r>
            <a:r>
              <a:rPr spc="-10" dirty="0"/>
              <a:t>учебными </a:t>
            </a:r>
            <a:r>
              <a:rPr spc="-484" dirty="0"/>
              <a:t> </a:t>
            </a:r>
            <a:r>
              <a:rPr spc="-10" dirty="0"/>
              <a:t>коммуникативными</a:t>
            </a:r>
            <a:r>
              <a:rPr spc="55" dirty="0"/>
              <a:t> </a:t>
            </a:r>
            <a:r>
              <a:rPr spc="-5" dirty="0"/>
              <a:t>действиями</a:t>
            </a:r>
          </a:p>
          <a:p>
            <a:pPr marL="6062980" lvl="1" indent="-396240">
              <a:lnSpc>
                <a:spcPts val="1855"/>
              </a:lnSpc>
              <a:buAutoNum type="arabicPeriod"/>
              <a:tabLst>
                <a:tab pos="6064250" algn="l"/>
              </a:tabLst>
            </a:pP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Общение</a:t>
            </a:r>
            <a:r>
              <a:rPr sz="1600" spc="5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(НОО</a:t>
            </a:r>
            <a:r>
              <a:rPr sz="1600" spc="5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415" dirty="0">
                <a:solidFill>
                  <a:srgbClr val="2E5496"/>
                </a:solidFill>
                <a:latin typeface="Microsoft Sans Serif"/>
                <a:cs typeface="Microsoft Sans Serif"/>
              </a:rPr>
              <a:t>–</a:t>
            </a:r>
            <a:r>
              <a:rPr sz="1600" spc="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8,</a:t>
            </a:r>
            <a:r>
              <a:rPr sz="16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ООО</a:t>
            </a:r>
            <a:r>
              <a:rPr sz="1600" spc="6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-</a:t>
            </a:r>
            <a:r>
              <a:rPr sz="16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6)</a:t>
            </a:r>
            <a:endParaRPr sz="1600">
              <a:latin typeface="Microsoft Sans Serif"/>
              <a:cs typeface="Microsoft Sans Serif"/>
            </a:endParaRPr>
          </a:p>
          <a:p>
            <a:pPr marL="6062980" lvl="1" indent="-396240">
              <a:lnSpc>
                <a:spcPts val="1914"/>
              </a:lnSpc>
              <a:buAutoNum type="arabicPeriod"/>
              <a:tabLst>
                <a:tab pos="6064250" algn="l"/>
              </a:tabLst>
            </a:pP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Совместная</a:t>
            </a:r>
            <a:r>
              <a:rPr sz="1600" spc="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деятельность</a:t>
            </a:r>
            <a:r>
              <a:rPr sz="1600" spc="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(НОО</a:t>
            </a:r>
            <a:r>
              <a:rPr sz="1600" spc="7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420" dirty="0">
                <a:solidFill>
                  <a:srgbClr val="2E5496"/>
                </a:solidFill>
                <a:latin typeface="Microsoft Sans Serif"/>
                <a:cs typeface="Microsoft Sans Serif"/>
              </a:rPr>
              <a:t>–</a:t>
            </a:r>
            <a:r>
              <a:rPr sz="16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4,</a:t>
            </a:r>
            <a:r>
              <a:rPr sz="16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ООО</a:t>
            </a:r>
            <a:r>
              <a:rPr sz="1600" spc="6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-</a:t>
            </a:r>
            <a:r>
              <a:rPr sz="16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4)</a:t>
            </a:r>
            <a:endParaRPr sz="1600">
              <a:latin typeface="Microsoft Sans Serif"/>
              <a:cs typeface="Microsoft Sans Serif"/>
            </a:endParaRPr>
          </a:p>
          <a:p>
            <a:pPr marL="5667375" marR="5080">
              <a:lnSpc>
                <a:spcPts val="2160"/>
              </a:lnSpc>
              <a:spcBef>
                <a:spcPts val="70"/>
              </a:spcBef>
              <a:buAutoNum type="arabicPeriod" startAt="3"/>
              <a:tabLst>
                <a:tab pos="5922645" algn="l"/>
              </a:tabLst>
            </a:pPr>
            <a:r>
              <a:rPr spc="-10" dirty="0"/>
              <a:t>Овладение</a:t>
            </a:r>
            <a:r>
              <a:rPr dirty="0"/>
              <a:t> </a:t>
            </a:r>
            <a:r>
              <a:rPr spc="-5" dirty="0"/>
              <a:t>универсальными</a:t>
            </a:r>
            <a:r>
              <a:rPr spc="40" dirty="0"/>
              <a:t> </a:t>
            </a:r>
            <a:r>
              <a:rPr spc="-10" dirty="0"/>
              <a:t>регулятивными </a:t>
            </a:r>
            <a:r>
              <a:rPr spc="-484" dirty="0"/>
              <a:t> </a:t>
            </a:r>
            <a:r>
              <a:rPr spc="-5" dirty="0"/>
              <a:t>действиями</a:t>
            </a:r>
          </a:p>
          <a:p>
            <a:pPr marL="6062980" lvl="1" indent="-396240">
              <a:lnSpc>
                <a:spcPts val="1855"/>
              </a:lnSpc>
              <a:buAutoNum type="arabicPeriod"/>
              <a:tabLst>
                <a:tab pos="6064250" algn="l"/>
              </a:tabLst>
            </a:pP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Самоорганизация</a:t>
            </a:r>
            <a:r>
              <a:rPr sz="1600" spc="6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(НОО</a:t>
            </a:r>
            <a:r>
              <a:rPr sz="1600" spc="7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415" dirty="0">
                <a:solidFill>
                  <a:srgbClr val="2E5496"/>
                </a:solidFill>
                <a:latin typeface="Microsoft Sans Serif"/>
                <a:cs typeface="Microsoft Sans Serif"/>
              </a:rPr>
              <a:t>–</a:t>
            </a:r>
            <a:r>
              <a:rPr sz="1600" spc="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2,</a:t>
            </a:r>
            <a:r>
              <a:rPr sz="16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ООО</a:t>
            </a:r>
            <a:r>
              <a:rPr sz="1600" spc="6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-</a:t>
            </a:r>
            <a:r>
              <a:rPr sz="16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2)</a:t>
            </a:r>
            <a:endParaRPr sz="1600">
              <a:latin typeface="Microsoft Sans Serif"/>
              <a:cs typeface="Microsoft Sans Serif"/>
            </a:endParaRPr>
          </a:p>
          <a:p>
            <a:pPr marL="6062980" lvl="1" indent="-396240">
              <a:lnSpc>
                <a:spcPct val="100000"/>
              </a:lnSpc>
              <a:buAutoNum type="arabicPeriod"/>
              <a:tabLst>
                <a:tab pos="6064250" algn="l"/>
              </a:tabLst>
            </a:pP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Самоконтроль</a:t>
            </a:r>
            <a:r>
              <a:rPr sz="1600" spc="6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(НОО</a:t>
            </a:r>
            <a:r>
              <a:rPr sz="1600" spc="5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415" dirty="0">
                <a:solidFill>
                  <a:srgbClr val="2E5496"/>
                </a:solidFill>
                <a:latin typeface="Microsoft Sans Serif"/>
                <a:cs typeface="Microsoft Sans Serif"/>
              </a:rPr>
              <a:t>–</a:t>
            </a:r>
            <a:r>
              <a:rPr sz="16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2,</a:t>
            </a:r>
            <a:r>
              <a:rPr sz="16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ООО</a:t>
            </a:r>
            <a:r>
              <a:rPr sz="1600" spc="6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-</a:t>
            </a:r>
            <a:r>
              <a:rPr sz="16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3)</a:t>
            </a:r>
            <a:endParaRPr sz="1600">
              <a:latin typeface="Microsoft Sans Serif"/>
              <a:cs typeface="Microsoft Sans Serif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190869" y="6026911"/>
            <a:ext cx="4844415" cy="33083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000" b="1" spc="-5" dirty="0">
                <a:solidFill>
                  <a:srgbClr val="4471C4"/>
                </a:solidFill>
                <a:latin typeface="Arial"/>
                <a:cs typeface="Arial"/>
              </a:rPr>
              <a:t>Всего</a:t>
            </a:r>
            <a:r>
              <a:rPr sz="2000" b="1" spc="-20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2000" b="1" dirty="0">
                <a:solidFill>
                  <a:srgbClr val="4471C4"/>
                </a:solidFill>
                <a:latin typeface="Arial"/>
                <a:cs typeface="Arial"/>
              </a:rPr>
              <a:t>=</a:t>
            </a:r>
            <a:r>
              <a:rPr sz="2000" b="1" spc="-25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2000" b="1" spc="-5" dirty="0">
                <a:solidFill>
                  <a:srgbClr val="4471C4"/>
                </a:solidFill>
                <a:latin typeface="Arial"/>
                <a:cs typeface="Arial"/>
              </a:rPr>
              <a:t>33/30</a:t>
            </a:r>
            <a:r>
              <a:rPr sz="2000" b="1" spc="-20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2000" b="1" spc="-10" dirty="0">
                <a:solidFill>
                  <a:srgbClr val="4471C4"/>
                </a:solidFill>
                <a:latin typeface="Arial"/>
                <a:cs typeface="Arial"/>
              </a:rPr>
              <a:t>конкретных</a:t>
            </a:r>
            <a:r>
              <a:rPr sz="2000" b="1" spc="5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2000" b="1" spc="-35" dirty="0">
                <a:solidFill>
                  <a:srgbClr val="4471C4"/>
                </a:solidFill>
                <a:latin typeface="Arial"/>
                <a:cs typeface="Arial"/>
              </a:rPr>
              <a:t>результатов</a:t>
            </a:r>
            <a:endParaRPr sz="2000">
              <a:latin typeface="Arial"/>
              <a:cs typeface="Arial"/>
            </a:endParaRPr>
          </a:p>
        </p:txBody>
      </p:sp>
      <p:pic>
        <p:nvPicPr>
          <p:cNvPr id="8" name="object 8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32070" y="63324"/>
            <a:ext cx="686503" cy="945142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title"/>
          </p:nvPr>
        </p:nvSpPr>
        <p:spPr>
          <a:xfrm>
            <a:off x="1350391" y="49733"/>
            <a:ext cx="6499225" cy="100266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3200" spc="-5" dirty="0"/>
              <a:t>Детализация</a:t>
            </a:r>
            <a:r>
              <a:rPr sz="3200" spc="-95" dirty="0"/>
              <a:t> </a:t>
            </a:r>
            <a:r>
              <a:rPr sz="3200" spc="-10" dirty="0"/>
              <a:t>требований</a:t>
            </a:r>
            <a:endParaRPr sz="3200"/>
          </a:p>
          <a:p>
            <a:pPr marL="12700">
              <a:lnSpc>
                <a:spcPct val="100000"/>
              </a:lnSpc>
              <a:spcBef>
                <a:spcPts val="5"/>
              </a:spcBef>
            </a:pPr>
            <a:r>
              <a:rPr sz="3200" dirty="0"/>
              <a:t>к</a:t>
            </a:r>
            <a:r>
              <a:rPr sz="3200" spc="-20" dirty="0"/>
              <a:t> </a:t>
            </a:r>
            <a:r>
              <a:rPr sz="3200" spc="-40" dirty="0"/>
              <a:t>результатам</a:t>
            </a:r>
            <a:r>
              <a:rPr sz="3200" spc="-60" dirty="0"/>
              <a:t> </a:t>
            </a:r>
            <a:r>
              <a:rPr sz="3200" spc="-10" dirty="0"/>
              <a:t>метапредметным</a:t>
            </a:r>
            <a:endParaRPr sz="3200"/>
          </a:p>
        </p:txBody>
      </p:sp>
      <p:sp>
        <p:nvSpPr>
          <p:cNvPr id="10" name="object 1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5</a:t>
            </a:fld>
            <a:endParaRPr spc="-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84682" y="1701165"/>
            <a:ext cx="323532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2E5496"/>
                </a:solidFill>
                <a:latin typeface="Arial"/>
                <a:cs typeface="Arial"/>
              </a:rPr>
              <a:t>Действующий</a:t>
            </a:r>
            <a:r>
              <a:rPr sz="2400" b="1" spc="-25" dirty="0">
                <a:solidFill>
                  <a:srgbClr val="2E5496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2E5496"/>
                </a:solidFill>
                <a:latin typeface="Arial"/>
                <a:cs typeface="Arial"/>
              </a:rPr>
              <a:t>ФГОС:</a:t>
            </a:r>
            <a:endParaRPr sz="2400">
              <a:latin typeface="Arial"/>
              <a:cs typeface="Arial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49554" indent="-237490">
              <a:lnSpc>
                <a:spcPct val="100000"/>
              </a:lnSpc>
              <a:spcBef>
                <a:spcPts val="95"/>
              </a:spcBef>
              <a:buAutoNum type="arabicParenR"/>
              <a:tabLst>
                <a:tab pos="250190" algn="l"/>
              </a:tabLst>
            </a:pPr>
            <a:r>
              <a:rPr spc="-15" dirty="0"/>
              <a:t>формирование</a:t>
            </a:r>
            <a:r>
              <a:rPr spc="60" dirty="0"/>
              <a:t> </a:t>
            </a:r>
            <a:r>
              <a:rPr spc="-15" dirty="0"/>
              <a:t>системы</a:t>
            </a:r>
            <a:r>
              <a:rPr spc="35" dirty="0"/>
              <a:t> </a:t>
            </a:r>
            <a:r>
              <a:rPr spc="-15" dirty="0"/>
              <a:t>научных</a:t>
            </a:r>
            <a:r>
              <a:rPr spc="75" dirty="0"/>
              <a:t> </a:t>
            </a:r>
            <a:r>
              <a:rPr spc="-20" dirty="0"/>
              <a:t>знаний;</a:t>
            </a:r>
          </a:p>
          <a:p>
            <a:pPr marL="249554" indent="-237490">
              <a:lnSpc>
                <a:spcPct val="100000"/>
              </a:lnSpc>
              <a:buAutoNum type="arabicParenR"/>
              <a:tabLst>
                <a:tab pos="250190" algn="l"/>
              </a:tabLst>
            </a:pPr>
            <a:r>
              <a:rPr spc="-15" dirty="0"/>
              <a:t>формирование</a:t>
            </a:r>
            <a:r>
              <a:rPr spc="35" dirty="0"/>
              <a:t> </a:t>
            </a:r>
            <a:r>
              <a:rPr spc="-10" dirty="0"/>
              <a:t>первоначальных</a:t>
            </a:r>
          </a:p>
          <a:p>
            <a:pPr marL="12700">
              <a:lnSpc>
                <a:spcPct val="100000"/>
              </a:lnSpc>
            </a:pPr>
            <a:r>
              <a:rPr spc="-15" dirty="0"/>
              <a:t>систематизированных</a:t>
            </a:r>
            <a:r>
              <a:rPr spc="65" dirty="0"/>
              <a:t> </a:t>
            </a:r>
            <a:r>
              <a:rPr spc="-15" dirty="0"/>
              <a:t>представлений;</a:t>
            </a:r>
          </a:p>
          <a:p>
            <a:pPr marL="12700" marR="53340">
              <a:lnSpc>
                <a:spcPct val="100000"/>
              </a:lnSpc>
              <a:buAutoNum type="arabicParenR" startAt="3"/>
              <a:tabLst>
                <a:tab pos="250190" algn="l"/>
              </a:tabLst>
            </a:pPr>
            <a:r>
              <a:rPr spc="-15" dirty="0"/>
              <a:t>приобретение</a:t>
            </a:r>
            <a:r>
              <a:rPr spc="40" dirty="0"/>
              <a:t> </a:t>
            </a:r>
            <a:r>
              <a:rPr spc="-15" dirty="0"/>
              <a:t>опыта</a:t>
            </a:r>
            <a:r>
              <a:rPr spc="5" dirty="0"/>
              <a:t> </a:t>
            </a:r>
            <a:r>
              <a:rPr spc="-15" dirty="0"/>
              <a:t>использования</a:t>
            </a:r>
            <a:r>
              <a:rPr spc="40" dirty="0"/>
              <a:t> </a:t>
            </a:r>
            <a:r>
              <a:rPr spc="-30" dirty="0"/>
              <a:t>методов </a:t>
            </a:r>
            <a:r>
              <a:rPr spc="-409" dirty="0"/>
              <a:t> </a:t>
            </a:r>
            <a:r>
              <a:rPr spc="-20" dirty="0"/>
              <a:t>биологической</a:t>
            </a:r>
            <a:r>
              <a:rPr spc="65" dirty="0"/>
              <a:t> </a:t>
            </a:r>
            <a:r>
              <a:rPr spc="-35" dirty="0"/>
              <a:t>науки</a:t>
            </a:r>
            <a:r>
              <a:rPr spc="55" dirty="0"/>
              <a:t> </a:t>
            </a:r>
            <a:r>
              <a:rPr spc="-5" dirty="0"/>
              <a:t>и</a:t>
            </a:r>
            <a:r>
              <a:rPr spc="35" dirty="0"/>
              <a:t> </a:t>
            </a:r>
            <a:r>
              <a:rPr spc="-15" dirty="0"/>
              <a:t>проведения</a:t>
            </a:r>
            <a:r>
              <a:rPr spc="20" dirty="0"/>
              <a:t> </a:t>
            </a:r>
            <a:r>
              <a:rPr spc="-10" dirty="0"/>
              <a:t>несложных </a:t>
            </a:r>
            <a:r>
              <a:rPr spc="-5" dirty="0"/>
              <a:t> </a:t>
            </a:r>
            <a:r>
              <a:rPr spc="-20" dirty="0"/>
              <a:t>биологических</a:t>
            </a:r>
            <a:r>
              <a:rPr spc="80" dirty="0"/>
              <a:t> </a:t>
            </a:r>
            <a:r>
              <a:rPr spc="-20" dirty="0"/>
              <a:t>экспериментов;</a:t>
            </a:r>
          </a:p>
          <a:p>
            <a:pPr marL="12700" marR="878205">
              <a:lnSpc>
                <a:spcPct val="100000"/>
              </a:lnSpc>
              <a:buAutoNum type="arabicParenR" startAt="3"/>
              <a:tabLst>
                <a:tab pos="250190" algn="l"/>
              </a:tabLst>
            </a:pPr>
            <a:r>
              <a:rPr spc="-15" dirty="0"/>
              <a:t>формирование</a:t>
            </a:r>
            <a:r>
              <a:rPr spc="60" dirty="0"/>
              <a:t> </a:t>
            </a:r>
            <a:r>
              <a:rPr spc="-10" dirty="0"/>
              <a:t>основ</a:t>
            </a:r>
            <a:r>
              <a:rPr spc="25" dirty="0"/>
              <a:t> </a:t>
            </a:r>
            <a:r>
              <a:rPr spc="-25" dirty="0"/>
              <a:t>экологической </a:t>
            </a:r>
            <a:r>
              <a:rPr spc="-409" dirty="0"/>
              <a:t> </a:t>
            </a:r>
            <a:r>
              <a:rPr spc="-15" dirty="0"/>
              <a:t>грамотности:</a:t>
            </a:r>
            <a:r>
              <a:rPr spc="55" dirty="0"/>
              <a:t> </a:t>
            </a:r>
            <a:r>
              <a:rPr spc="-10" dirty="0"/>
              <a:t>способности</a:t>
            </a:r>
            <a:r>
              <a:rPr spc="30" dirty="0"/>
              <a:t> </a:t>
            </a:r>
            <a:r>
              <a:rPr spc="-15" dirty="0"/>
              <a:t>оценивать</a:t>
            </a:r>
          </a:p>
          <a:p>
            <a:pPr marL="12700">
              <a:lnSpc>
                <a:spcPct val="100000"/>
              </a:lnSpc>
            </a:pPr>
            <a:r>
              <a:rPr spc="-10" dirty="0"/>
              <a:t>последствия</a:t>
            </a:r>
            <a:r>
              <a:rPr spc="25" dirty="0"/>
              <a:t> </a:t>
            </a:r>
            <a:r>
              <a:rPr spc="-10" dirty="0"/>
              <a:t>деятельности</a:t>
            </a:r>
            <a:r>
              <a:rPr spc="50" dirty="0"/>
              <a:t> </a:t>
            </a:r>
            <a:r>
              <a:rPr spc="-20" dirty="0"/>
              <a:t>человека</a:t>
            </a:r>
            <a:r>
              <a:rPr spc="30" dirty="0"/>
              <a:t> </a:t>
            </a:r>
            <a:r>
              <a:rPr spc="-5" dirty="0"/>
              <a:t>в</a:t>
            </a:r>
            <a:r>
              <a:rPr spc="45" dirty="0"/>
              <a:t> </a:t>
            </a:r>
            <a:r>
              <a:rPr spc="-15" dirty="0"/>
              <a:t>природе;</a:t>
            </a:r>
          </a:p>
          <a:p>
            <a:pPr marL="12700" marR="314325">
              <a:lnSpc>
                <a:spcPct val="100000"/>
              </a:lnSpc>
              <a:buAutoNum type="arabicParenR" startAt="5"/>
              <a:tabLst>
                <a:tab pos="250190" algn="l"/>
              </a:tabLst>
            </a:pPr>
            <a:r>
              <a:rPr spc="-15" dirty="0"/>
              <a:t>формирование</a:t>
            </a:r>
            <a:r>
              <a:rPr spc="70" dirty="0"/>
              <a:t> </a:t>
            </a:r>
            <a:r>
              <a:rPr spc="-15" dirty="0"/>
              <a:t>представлений</a:t>
            </a:r>
            <a:r>
              <a:rPr spc="55" dirty="0"/>
              <a:t> </a:t>
            </a:r>
            <a:r>
              <a:rPr spc="-5" dirty="0"/>
              <a:t>о</a:t>
            </a:r>
            <a:r>
              <a:rPr spc="20" dirty="0"/>
              <a:t> </a:t>
            </a:r>
            <a:r>
              <a:rPr spc="-25" dirty="0"/>
              <a:t>значении </a:t>
            </a:r>
            <a:r>
              <a:rPr spc="-409" dirty="0"/>
              <a:t> </a:t>
            </a:r>
            <a:r>
              <a:rPr spc="-20" dirty="0"/>
              <a:t>биологических</a:t>
            </a:r>
            <a:r>
              <a:rPr spc="85" dirty="0"/>
              <a:t> </a:t>
            </a:r>
            <a:r>
              <a:rPr spc="-35" dirty="0"/>
              <a:t>наук;</a:t>
            </a:r>
          </a:p>
          <a:p>
            <a:pPr marL="12700" marR="5080">
              <a:lnSpc>
                <a:spcPct val="100000"/>
              </a:lnSpc>
              <a:buAutoNum type="arabicParenR" startAt="5"/>
              <a:tabLst>
                <a:tab pos="250190" algn="l"/>
              </a:tabLst>
            </a:pPr>
            <a:r>
              <a:rPr spc="-10" dirty="0"/>
              <a:t>освоение</a:t>
            </a:r>
            <a:r>
              <a:rPr spc="25" dirty="0"/>
              <a:t> </a:t>
            </a:r>
            <a:r>
              <a:rPr spc="-15" dirty="0"/>
              <a:t>приемов</a:t>
            </a:r>
            <a:r>
              <a:rPr spc="20" dirty="0"/>
              <a:t> </a:t>
            </a:r>
            <a:r>
              <a:rPr spc="-25" dirty="0"/>
              <a:t>оказания</a:t>
            </a:r>
            <a:r>
              <a:rPr spc="35" dirty="0"/>
              <a:t> </a:t>
            </a:r>
            <a:r>
              <a:rPr spc="-10" dirty="0"/>
              <a:t>первой</a:t>
            </a:r>
            <a:r>
              <a:rPr spc="5" dirty="0"/>
              <a:t> </a:t>
            </a:r>
            <a:r>
              <a:rPr spc="-15" dirty="0"/>
              <a:t>помощи, </a:t>
            </a:r>
            <a:r>
              <a:rPr spc="-10" dirty="0"/>
              <a:t> рациональной</a:t>
            </a:r>
            <a:r>
              <a:rPr spc="65" dirty="0"/>
              <a:t> </a:t>
            </a:r>
            <a:r>
              <a:rPr spc="-20" dirty="0"/>
              <a:t>организации</a:t>
            </a:r>
            <a:r>
              <a:rPr spc="65" dirty="0"/>
              <a:t> </a:t>
            </a:r>
            <a:r>
              <a:rPr spc="-20" dirty="0"/>
              <a:t>труда</a:t>
            </a:r>
            <a:r>
              <a:rPr spc="40" dirty="0"/>
              <a:t> </a:t>
            </a:r>
            <a:r>
              <a:rPr spc="-5" dirty="0"/>
              <a:t>и</a:t>
            </a:r>
            <a:r>
              <a:rPr spc="20" dirty="0"/>
              <a:t> </a:t>
            </a:r>
            <a:r>
              <a:rPr spc="-20" dirty="0"/>
              <a:t>отдыха, </a:t>
            </a:r>
            <a:r>
              <a:rPr spc="-15" dirty="0"/>
              <a:t> </a:t>
            </a:r>
            <a:r>
              <a:rPr spc="-10" dirty="0"/>
              <a:t>выращивания</a:t>
            </a:r>
            <a:r>
              <a:rPr spc="45" dirty="0"/>
              <a:t> </a:t>
            </a:r>
            <a:r>
              <a:rPr spc="-5" dirty="0"/>
              <a:t>и</a:t>
            </a:r>
            <a:r>
              <a:rPr spc="25" dirty="0"/>
              <a:t> </a:t>
            </a:r>
            <a:r>
              <a:rPr spc="-30" dirty="0"/>
              <a:t>размножения</a:t>
            </a:r>
            <a:r>
              <a:rPr spc="65" dirty="0"/>
              <a:t> </a:t>
            </a:r>
            <a:r>
              <a:rPr spc="-30" dirty="0"/>
              <a:t>культурных </a:t>
            </a:r>
            <a:r>
              <a:rPr spc="-25" dirty="0"/>
              <a:t> </a:t>
            </a:r>
            <a:r>
              <a:rPr spc="-10" dirty="0"/>
              <a:t>растений</a:t>
            </a:r>
            <a:r>
              <a:rPr spc="50" dirty="0"/>
              <a:t> </a:t>
            </a:r>
            <a:r>
              <a:rPr spc="-5" dirty="0"/>
              <a:t>и</a:t>
            </a:r>
            <a:r>
              <a:rPr spc="25" dirty="0"/>
              <a:t> </a:t>
            </a:r>
            <a:r>
              <a:rPr spc="-15" dirty="0"/>
              <a:t>домашних</a:t>
            </a:r>
            <a:r>
              <a:rPr spc="65" dirty="0"/>
              <a:t> </a:t>
            </a:r>
            <a:r>
              <a:rPr spc="-20" dirty="0"/>
              <a:t>животных,</a:t>
            </a:r>
            <a:r>
              <a:rPr spc="55" dirty="0"/>
              <a:t> </a:t>
            </a:r>
            <a:r>
              <a:rPr spc="-20" dirty="0"/>
              <a:t>ухода</a:t>
            </a:r>
            <a:r>
              <a:rPr spc="50" dirty="0"/>
              <a:t> </a:t>
            </a:r>
            <a:r>
              <a:rPr spc="-40" dirty="0"/>
              <a:t>за</a:t>
            </a:r>
            <a:r>
              <a:rPr spc="25" dirty="0"/>
              <a:t> </a:t>
            </a:r>
            <a:r>
              <a:rPr spc="-20" dirty="0"/>
              <a:t>ними.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6350634" y="1701165"/>
            <a:ext cx="3250565" cy="3911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2400" b="1" spc="-10" dirty="0">
                <a:solidFill>
                  <a:srgbClr val="2E5496"/>
                </a:solidFill>
                <a:latin typeface="Arial"/>
                <a:cs typeface="Arial"/>
              </a:rPr>
              <a:t>Обновленный</a:t>
            </a:r>
            <a:r>
              <a:rPr sz="2400" b="1" spc="-70" dirty="0">
                <a:solidFill>
                  <a:srgbClr val="2E5496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2E5496"/>
                </a:solidFill>
                <a:latin typeface="Arial"/>
                <a:cs typeface="Arial"/>
              </a:rPr>
              <a:t>ФГОС:</a:t>
            </a:r>
            <a:endParaRPr sz="2400">
              <a:latin typeface="Arial"/>
              <a:cs typeface="Arial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350634" y="2436113"/>
            <a:ext cx="5498465" cy="404876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299085" marR="5080" indent="-287020">
              <a:lnSpc>
                <a:spcPct val="100000"/>
              </a:lnSpc>
              <a:spcBef>
                <a:spcPts val="95"/>
              </a:spcBef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характеризовать</a:t>
            </a:r>
            <a:r>
              <a:rPr sz="1600" spc="6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биологию</a:t>
            </a:r>
            <a:r>
              <a:rPr sz="1600" spc="5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65" dirty="0">
                <a:solidFill>
                  <a:srgbClr val="2E5496"/>
                </a:solidFill>
                <a:latin typeface="Microsoft Sans Serif"/>
                <a:cs typeface="Microsoft Sans Serif"/>
              </a:rPr>
              <a:t>как</a:t>
            </a:r>
            <a:r>
              <a:rPr sz="1600" spc="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35" dirty="0">
                <a:solidFill>
                  <a:srgbClr val="2E5496"/>
                </a:solidFill>
                <a:latin typeface="Microsoft Sans Serif"/>
                <a:cs typeface="Microsoft Sans Serif"/>
              </a:rPr>
              <a:t>науку</a:t>
            </a:r>
            <a:r>
              <a:rPr sz="1600" spc="6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о</a:t>
            </a:r>
            <a:r>
              <a:rPr sz="1600" spc="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живой</a:t>
            </a:r>
            <a:r>
              <a:rPr sz="1600" spc="4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природе; </a:t>
            </a:r>
            <a:r>
              <a:rPr sz="1600" spc="-409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называть</a:t>
            </a:r>
            <a:r>
              <a:rPr sz="1600" spc="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2E5496"/>
                </a:solidFill>
                <a:latin typeface="Microsoft Sans Serif"/>
                <a:cs typeface="Microsoft Sans Serif"/>
              </a:rPr>
              <a:t>признаки</a:t>
            </a:r>
            <a:r>
              <a:rPr sz="1600" spc="5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живого,</a:t>
            </a:r>
            <a:r>
              <a:rPr sz="1600" spc="4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сравнивать</a:t>
            </a:r>
            <a:r>
              <a:rPr sz="1600" spc="3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живое</a:t>
            </a:r>
            <a:r>
              <a:rPr sz="1600" spc="4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и</a:t>
            </a:r>
            <a:endParaRPr sz="1600">
              <a:latin typeface="Microsoft Sans Serif"/>
              <a:cs typeface="Microsoft Sans Serif"/>
            </a:endParaRPr>
          </a:p>
          <a:p>
            <a:pPr marL="299085">
              <a:lnSpc>
                <a:spcPct val="100000"/>
              </a:lnSpc>
            </a:pP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неживое;</a:t>
            </a:r>
            <a:endParaRPr sz="1600">
              <a:latin typeface="Microsoft Sans Serif"/>
              <a:cs typeface="Microsoft Sans Serif"/>
            </a:endParaRPr>
          </a:p>
          <a:p>
            <a:pPr marL="299085" marR="118110" indent="-287020">
              <a:lnSpc>
                <a:spcPct val="100000"/>
              </a:lnSpc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перечислять</a:t>
            </a:r>
            <a:r>
              <a:rPr sz="1600" spc="5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источники</a:t>
            </a:r>
            <a:r>
              <a:rPr sz="1600" spc="7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биологических</a:t>
            </a:r>
            <a:r>
              <a:rPr sz="1600" spc="7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знаний;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характеризовать</a:t>
            </a:r>
            <a:r>
              <a:rPr sz="1600" spc="5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значение</a:t>
            </a:r>
            <a:r>
              <a:rPr sz="1600" spc="6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биологических</a:t>
            </a:r>
            <a:r>
              <a:rPr sz="1600" spc="8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знаний</a:t>
            </a:r>
            <a:r>
              <a:rPr sz="1600" spc="7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2E5496"/>
                </a:solidFill>
                <a:latin typeface="Microsoft Sans Serif"/>
                <a:cs typeface="Microsoft Sans Serif"/>
              </a:rPr>
              <a:t>для </a:t>
            </a:r>
            <a:r>
              <a:rPr sz="1600" spc="-409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современного</a:t>
            </a:r>
            <a:r>
              <a:rPr sz="1600" spc="4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человека</a:t>
            </a:r>
            <a:endParaRPr sz="1600">
              <a:latin typeface="Microsoft Sans Serif"/>
              <a:cs typeface="Microsoft Sans Serif"/>
            </a:endParaRPr>
          </a:p>
          <a:p>
            <a:pPr marL="299085" marR="185420" indent="-287020">
              <a:lnSpc>
                <a:spcPct val="100000"/>
              </a:lnSpc>
              <a:buFont typeface="Wingdings"/>
              <a:buChar char=""/>
              <a:tabLst>
                <a:tab pos="299085" algn="l"/>
                <a:tab pos="299720" algn="l"/>
              </a:tabLst>
            </a:pP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применять</a:t>
            </a:r>
            <a:r>
              <a:rPr sz="1600" spc="6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биологические</a:t>
            </a:r>
            <a:r>
              <a:rPr sz="1600" spc="7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термины</a:t>
            </a:r>
            <a:r>
              <a:rPr sz="1600" spc="5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и</a:t>
            </a:r>
            <a:r>
              <a:rPr sz="1600" spc="2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понятия</a:t>
            </a:r>
            <a:r>
              <a:rPr sz="1600" spc="4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(в</a:t>
            </a:r>
            <a:r>
              <a:rPr sz="16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том </a:t>
            </a:r>
            <a:r>
              <a:rPr sz="1600" spc="-409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числе:</a:t>
            </a:r>
            <a:r>
              <a:rPr sz="1600" spc="4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живые</a:t>
            </a:r>
            <a:r>
              <a:rPr sz="16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тела,</a:t>
            </a:r>
            <a:r>
              <a:rPr sz="1600" spc="2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биология,</a:t>
            </a:r>
            <a:r>
              <a:rPr sz="1600" spc="4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экология,</a:t>
            </a:r>
            <a:r>
              <a:rPr sz="1600" spc="5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цитология,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анатомия,</a:t>
            </a:r>
            <a:r>
              <a:rPr sz="1600" spc="4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физиология,</a:t>
            </a:r>
            <a:r>
              <a:rPr sz="1600" spc="11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биологическая</a:t>
            </a:r>
            <a:r>
              <a:rPr sz="1600" spc="5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систематика, </a:t>
            </a:r>
            <a:r>
              <a:rPr sz="1600" spc="-409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35" dirty="0">
                <a:solidFill>
                  <a:srgbClr val="2E5496"/>
                </a:solidFill>
                <a:latin typeface="Microsoft Sans Serif"/>
                <a:cs typeface="Microsoft Sans Serif"/>
              </a:rPr>
              <a:t>клетка,</a:t>
            </a:r>
            <a:r>
              <a:rPr sz="1600" spc="4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ткань,</a:t>
            </a:r>
            <a:r>
              <a:rPr sz="1600" spc="7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орган,</a:t>
            </a:r>
            <a:r>
              <a:rPr sz="1600" spc="2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система</a:t>
            </a:r>
            <a:r>
              <a:rPr sz="1600" spc="4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органов,</a:t>
            </a:r>
            <a:r>
              <a:rPr sz="1600" spc="4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2E5496"/>
                </a:solidFill>
                <a:latin typeface="Microsoft Sans Serif"/>
                <a:cs typeface="Microsoft Sans Serif"/>
              </a:rPr>
              <a:t>организм,</a:t>
            </a:r>
            <a:endParaRPr sz="1600">
              <a:latin typeface="Microsoft Sans Serif"/>
              <a:cs typeface="Microsoft Sans Serif"/>
            </a:endParaRPr>
          </a:p>
          <a:p>
            <a:pPr marL="299085" marR="15875">
              <a:lnSpc>
                <a:spcPct val="100000"/>
              </a:lnSpc>
            </a:pP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движение,</a:t>
            </a:r>
            <a:r>
              <a:rPr sz="1600" spc="6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питание,</a:t>
            </a:r>
            <a:r>
              <a:rPr sz="1600" spc="7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фотосинтез,</a:t>
            </a:r>
            <a:r>
              <a:rPr sz="1600" spc="6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дыхание,</a:t>
            </a:r>
            <a:r>
              <a:rPr sz="1600" spc="5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выделение, </a:t>
            </a:r>
            <a:r>
              <a:rPr sz="1600" spc="-409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раздражимость,</a:t>
            </a:r>
            <a:r>
              <a:rPr sz="1600" spc="5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40" dirty="0">
                <a:solidFill>
                  <a:srgbClr val="2E5496"/>
                </a:solidFill>
                <a:latin typeface="Microsoft Sans Serif"/>
                <a:cs typeface="Microsoft Sans Serif"/>
              </a:rPr>
              <a:t>рост,</a:t>
            </a:r>
            <a:r>
              <a:rPr sz="1600" spc="2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размножение,</a:t>
            </a:r>
            <a:r>
              <a:rPr sz="1600" spc="7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развитие,</a:t>
            </a:r>
            <a:r>
              <a:rPr sz="1600" spc="5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среда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 обитания,</a:t>
            </a:r>
            <a:r>
              <a:rPr sz="1600" spc="6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природное</a:t>
            </a:r>
            <a:r>
              <a:rPr sz="1600" spc="4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сообщество)</a:t>
            </a:r>
            <a:r>
              <a:rPr sz="1600" spc="3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в</a:t>
            </a:r>
            <a:r>
              <a:rPr sz="1600" spc="2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соответствии</a:t>
            </a:r>
            <a:r>
              <a:rPr sz="1600" spc="3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с</a:t>
            </a:r>
            <a:endParaRPr sz="1600">
              <a:latin typeface="Microsoft Sans Serif"/>
              <a:cs typeface="Microsoft Sans Serif"/>
            </a:endParaRPr>
          </a:p>
          <a:p>
            <a:pPr marL="299085">
              <a:lnSpc>
                <a:spcPct val="100000"/>
              </a:lnSpc>
              <a:spcBef>
                <a:spcPts val="5"/>
              </a:spcBef>
            </a:pP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поставленной</a:t>
            </a:r>
            <a:r>
              <a:rPr sz="1600" spc="4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задачей</a:t>
            </a:r>
            <a:r>
              <a:rPr sz="1600" spc="4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и</a:t>
            </a:r>
            <a:r>
              <a:rPr sz="1600" spc="1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в</a:t>
            </a:r>
            <a:r>
              <a:rPr sz="1600" spc="1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30" dirty="0">
                <a:solidFill>
                  <a:srgbClr val="2E5496"/>
                </a:solidFill>
                <a:latin typeface="Microsoft Sans Serif"/>
                <a:cs typeface="Microsoft Sans Serif"/>
              </a:rPr>
              <a:t>контексте;</a:t>
            </a:r>
            <a:endParaRPr sz="1600">
              <a:latin typeface="Microsoft Sans Serif"/>
              <a:cs typeface="Microsoft Sans Serif"/>
            </a:endParaRPr>
          </a:p>
          <a:p>
            <a:pPr marL="12700" marR="187960">
              <a:lnSpc>
                <a:spcPct val="104200"/>
              </a:lnSpc>
              <a:spcBef>
                <a:spcPts val="280"/>
              </a:spcBef>
            </a:pPr>
            <a:r>
              <a:rPr sz="1600" spc="-5" dirty="0">
                <a:solidFill>
                  <a:srgbClr val="2E5496"/>
                </a:solidFill>
                <a:latin typeface="Microsoft Sans Serif"/>
                <a:cs typeface="Microsoft Sans Serif"/>
              </a:rPr>
              <a:t>и</a:t>
            </a:r>
            <a:r>
              <a:rPr sz="1600" spc="2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40" dirty="0">
                <a:solidFill>
                  <a:srgbClr val="2E5496"/>
                </a:solidFill>
                <a:latin typeface="Microsoft Sans Serif"/>
                <a:cs typeface="Microsoft Sans Serif"/>
              </a:rPr>
              <a:t>т.д.,</a:t>
            </a:r>
            <a:r>
              <a:rPr sz="1600" spc="5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всего</a:t>
            </a:r>
            <a:r>
              <a:rPr sz="1600" spc="2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2000" b="1" dirty="0">
                <a:solidFill>
                  <a:srgbClr val="4471C4"/>
                </a:solidFill>
                <a:latin typeface="Arial"/>
                <a:cs typeface="Arial"/>
              </a:rPr>
              <a:t>15-20</a:t>
            </a:r>
            <a:r>
              <a:rPr sz="2000" b="1" spc="85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1600" spc="-25" dirty="0">
                <a:solidFill>
                  <a:srgbClr val="4471C4"/>
                </a:solidFill>
                <a:latin typeface="Microsoft Sans Serif"/>
                <a:cs typeface="Microsoft Sans Serif"/>
              </a:rPr>
              <a:t>конкретизированных</a:t>
            </a:r>
            <a:r>
              <a:rPr sz="1600" spc="9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4471C4"/>
                </a:solidFill>
                <a:latin typeface="Microsoft Sans Serif"/>
                <a:cs typeface="Microsoft Sans Serif"/>
              </a:rPr>
              <a:t>формулировок </a:t>
            </a:r>
            <a:r>
              <a:rPr sz="1600" spc="-409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2E5496"/>
                </a:solidFill>
                <a:latin typeface="Microsoft Sans Serif"/>
                <a:cs typeface="Microsoft Sans Serif"/>
              </a:rPr>
              <a:t>привязанных</a:t>
            </a:r>
            <a:r>
              <a:rPr sz="1600" spc="4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5" dirty="0">
                <a:solidFill>
                  <a:srgbClr val="2E5496"/>
                </a:solidFill>
                <a:latin typeface="Microsoft Sans Serif"/>
                <a:cs typeface="Microsoft Sans Serif"/>
              </a:rPr>
              <a:t>к</a:t>
            </a:r>
            <a:r>
              <a:rPr sz="1600" spc="2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2E5496"/>
                </a:solidFill>
                <a:latin typeface="Microsoft Sans Serif"/>
                <a:cs typeface="Microsoft Sans Serif"/>
              </a:rPr>
              <a:t>части</a:t>
            </a:r>
            <a:r>
              <a:rPr sz="1600" spc="45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(году)</a:t>
            </a:r>
            <a:r>
              <a:rPr sz="1600" spc="6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2E5496"/>
                </a:solidFill>
                <a:latin typeface="Microsoft Sans Serif"/>
                <a:cs typeface="Microsoft Sans Serif"/>
              </a:rPr>
              <a:t>изучения</a:t>
            </a:r>
            <a:r>
              <a:rPr sz="1600" spc="70" dirty="0">
                <a:solidFill>
                  <a:srgbClr val="2E5496"/>
                </a:solidFill>
                <a:latin typeface="Microsoft Sans Serif"/>
                <a:cs typeface="Microsoft Sans Serif"/>
              </a:rPr>
              <a:t> </a:t>
            </a:r>
            <a:r>
              <a:rPr sz="1600" spc="-25" dirty="0">
                <a:solidFill>
                  <a:srgbClr val="2E5496"/>
                </a:solidFill>
                <a:latin typeface="Microsoft Sans Serif"/>
                <a:cs typeface="Microsoft Sans Serif"/>
              </a:rPr>
              <a:t>предмета</a:t>
            </a:r>
            <a:endParaRPr sz="1600">
              <a:latin typeface="Microsoft Sans Serif"/>
              <a:cs typeface="Microsoft Sans Serif"/>
            </a:endParaRPr>
          </a:p>
        </p:txBody>
      </p:sp>
      <p:pic>
        <p:nvPicPr>
          <p:cNvPr id="6" name="object 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42820" y="34368"/>
            <a:ext cx="687910" cy="945142"/>
          </a:xfrm>
          <a:prstGeom prst="rect">
            <a:avLst/>
          </a:prstGeom>
        </p:spPr>
      </p:pic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1278382" y="65658"/>
            <a:ext cx="9595485" cy="10013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200" spc="-5" dirty="0"/>
              <a:t>Детализация</a:t>
            </a:r>
            <a:r>
              <a:rPr sz="3200" spc="-75" dirty="0"/>
              <a:t> </a:t>
            </a:r>
            <a:r>
              <a:rPr sz="3200" spc="-15" dirty="0"/>
              <a:t>требований</a:t>
            </a:r>
            <a:endParaRPr sz="3200"/>
          </a:p>
          <a:p>
            <a:pPr marL="12700">
              <a:lnSpc>
                <a:spcPct val="100000"/>
              </a:lnSpc>
            </a:pPr>
            <a:r>
              <a:rPr sz="3200" dirty="0"/>
              <a:t>к</a:t>
            </a:r>
            <a:r>
              <a:rPr sz="3200" spc="-10" dirty="0"/>
              <a:t> </a:t>
            </a:r>
            <a:r>
              <a:rPr sz="3200" spc="-40" dirty="0"/>
              <a:t>результатам</a:t>
            </a:r>
            <a:r>
              <a:rPr sz="3200" spc="-55" dirty="0"/>
              <a:t> </a:t>
            </a:r>
            <a:r>
              <a:rPr sz="3200" spc="-5" dirty="0"/>
              <a:t>предметным</a:t>
            </a:r>
            <a:r>
              <a:rPr sz="3200" spc="-40" dirty="0"/>
              <a:t> </a:t>
            </a:r>
            <a:r>
              <a:rPr sz="3200" spc="-5" dirty="0"/>
              <a:t>(пример:</a:t>
            </a:r>
            <a:r>
              <a:rPr sz="3200" spc="-45" dirty="0"/>
              <a:t> </a:t>
            </a:r>
            <a:r>
              <a:rPr sz="3200" spc="-15" dirty="0"/>
              <a:t>биология)</a:t>
            </a:r>
            <a:endParaRPr sz="3200"/>
          </a:p>
        </p:txBody>
      </p:sp>
      <p:sp>
        <p:nvSpPr>
          <p:cNvPr id="8" name="object 8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6</a:t>
            </a:fld>
            <a:endParaRPr spc="-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117091"/>
            <a:ext cx="1858010" cy="0"/>
          </a:xfrm>
          <a:custGeom>
            <a:avLst/>
            <a:gdLst/>
            <a:ahLst/>
            <a:cxnLst/>
            <a:rect l="l" t="t" r="r" b="b"/>
            <a:pathLst>
              <a:path w="1858010">
                <a:moveTo>
                  <a:pt x="0" y="0"/>
                </a:moveTo>
                <a:lnTo>
                  <a:pt x="1857883" y="0"/>
                </a:lnTo>
              </a:path>
            </a:pathLst>
          </a:custGeom>
          <a:ln w="76200">
            <a:solidFill>
              <a:srgbClr val="0071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/>
          <p:nvPr/>
        </p:nvSpPr>
        <p:spPr>
          <a:xfrm>
            <a:off x="255270" y="2853689"/>
            <a:ext cx="5122545" cy="3528060"/>
          </a:xfrm>
          <a:custGeom>
            <a:avLst/>
            <a:gdLst/>
            <a:ahLst/>
            <a:cxnLst/>
            <a:rect l="l" t="t" r="r" b="b"/>
            <a:pathLst>
              <a:path w="5122545" h="3528060">
                <a:moveTo>
                  <a:pt x="0" y="3528060"/>
                </a:moveTo>
                <a:lnTo>
                  <a:pt x="5122164" y="3528060"/>
                </a:lnTo>
                <a:lnTo>
                  <a:pt x="5122164" y="0"/>
                </a:lnTo>
                <a:lnTo>
                  <a:pt x="0" y="0"/>
                </a:lnTo>
                <a:lnTo>
                  <a:pt x="0" y="3528060"/>
                </a:lnTo>
                <a:close/>
              </a:path>
            </a:pathLst>
          </a:custGeom>
          <a:ln w="50292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379730" marR="5080">
              <a:lnSpc>
                <a:spcPct val="100000"/>
              </a:lnSpc>
              <a:spcBef>
                <a:spcPts val="95"/>
              </a:spcBef>
            </a:pPr>
            <a:r>
              <a:rPr spc="-15" dirty="0"/>
              <a:t>Целевая</a:t>
            </a:r>
            <a:r>
              <a:rPr spc="25" dirty="0"/>
              <a:t> </a:t>
            </a:r>
            <a:r>
              <a:rPr spc="-20" dirty="0"/>
              <a:t>модель</a:t>
            </a:r>
            <a:r>
              <a:rPr spc="25" dirty="0"/>
              <a:t> </a:t>
            </a:r>
            <a:r>
              <a:rPr spc="-5" dirty="0"/>
              <a:t>внедрения</a:t>
            </a:r>
            <a:r>
              <a:rPr spc="20" dirty="0"/>
              <a:t> </a:t>
            </a:r>
            <a:r>
              <a:rPr spc="-15" dirty="0"/>
              <a:t>обновленного </a:t>
            </a:r>
            <a:r>
              <a:rPr spc="-765" dirty="0"/>
              <a:t> </a:t>
            </a:r>
            <a:r>
              <a:rPr spc="-10" dirty="0"/>
              <a:t>содержания</a:t>
            </a:r>
            <a:r>
              <a:rPr spc="25" dirty="0"/>
              <a:t> </a:t>
            </a:r>
            <a:r>
              <a:rPr spc="-10" dirty="0"/>
              <a:t>общего</a:t>
            </a:r>
            <a:r>
              <a:rPr dirty="0"/>
              <a:t> </a:t>
            </a:r>
            <a:r>
              <a:rPr spc="-15" dirty="0"/>
              <a:t>образования</a:t>
            </a: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66700" y="256031"/>
            <a:ext cx="948504" cy="803656"/>
          </a:xfrm>
          <a:prstGeom prst="rect">
            <a:avLst/>
          </a:prstGeom>
        </p:spPr>
      </p:pic>
      <p:sp>
        <p:nvSpPr>
          <p:cNvPr id="6" name="object 6"/>
          <p:cNvSpPr txBox="1"/>
          <p:nvPr/>
        </p:nvSpPr>
        <p:spPr>
          <a:xfrm>
            <a:off x="659993" y="1368044"/>
            <a:ext cx="1087374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4471C4"/>
                </a:solidFill>
                <a:latin typeface="Arial"/>
                <a:cs typeface="Arial"/>
              </a:rPr>
              <a:t>2022</a:t>
            </a:r>
            <a:r>
              <a:rPr sz="1800" b="1" spc="10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1800" b="1" spc="-65" dirty="0">
                <a:solidFill>
                  <a:srgbClr val="4471C4"/>
                </a:solidFill>
                <a:latin typeface="Arial"/>
                <a:cs typeface="Arial"/>
              </a:rPr>
              <a:t>г.:</a:t>
            </a:r>
            <a:r>
              <a:rPr sz="1800" b="1" spc="10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4471C4"/>
                </a:solidFill>
                <a:latin typeface="Arial"/>
                <a:cs typeface="Arial"/>
              </a:rPr>
              <a:t>внедрение</a:t>
            </a:r>
            <a:r>
              <a:rPr sz="1800" b="1" spc="15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1800" b="1" spc="-10" dirty="0">
                <a:solidFill>
                  <a:srgbClr val="4471C4"/>
                </a:solidFill>
                <a:latin typeface="Arial"/>
                <a:cs typeface="Arial"/>
              </a:rPr>
              <a:t>обновленных образовательных</a:t>
            </a:r>
            <a:r>
              <a:rPr sz="1800" b="1" spc="45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4471C4"/>
                </a:solidFill>
                <a:latin typeface="Arial"/>
                <a:cs typeface="Arial"/>
              </a:rPr>
              <a:t>программ</a:t>
            </a:r>
            <a:r>
              <a:rPr sz="1800" b="1" spc="5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4471C4"/>
                </a:solidFill>
                <a:latin typeface="Arial"/>
                <a:cs typeface="Arial"/>
              </a:rPr>
              <a:t>в</a:t>
            </a:r>
            <a:r>
              <a:rPr sz="1800" b="1" spc="20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4471C4"/>
                </a:solidFill>
                <a:latin typeface="Arial"/>
                <a:cs typeface="Arial"/>
              </a:rPr>
              <a:t>1-9</a:t>
            </a:r>
            <a:r>
              <a:rPr sz="1800" b="1" spc="5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1800" b="1" dirty="0">
                <a:solidFill>
                  <a:srgbClr val="4471C4"/>
                </a:solidFill>
                <a:latin typeface="Arial"/>
                <a:cs typeface="Arial"/>
              </a:rPr>
              <a:t>классах</a:t>
            </a:r>
            <a:r>
              <a:rPr sz="1800" b="1" spc="10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1800" b="1" spc="-5" dirty="0">
                <a:solidFill>
                  <a:srgbClr val="4471C4"/>
                </a:solidFill>
                <a:latin typeface="Arial"/>
                <a:cs typeface="Arial"/>
              </a:rPr>
              <a:t>40,3</a:t>
            </a:r>
            <a:r>
              <a:rPr sz="1800" b="1" spc="10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1800" b="1" spc="-15" dirty="0">
                <a:solidFill>
                  <a:srgbClr val="4471C4"/>
                </a:solidFill>
                <a:latin typeface="Arial"/>
                <a:cs typeface="Arial"/>
              </a:rPr>
              <a:t>тыс</a:t>
            </a:r>
            <a:r>
              <a:rPr sz="1800" spc="-15" dirty="0">
                <a:solidFill>
                  <a:srgbClr val="4471C4"/>
                </a:solidFill>
                <a:latin typeface="Microsoft Sans Serif"/>
                <a:cs typeface="Microsoft Sans Serif"/>
              </a:rPr>
              <a:t>.</a:t>
            </a:r>
            <a:r>
              <a:rPr sz="1800" spc="7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800" spc="-5" dirty="0">
                <a:solidFill>
                  <a:srgbClr val="4471C4"/>
                </a:solidFill>
                <a:latin typeface="Microsoft Sans Serif"/>
                <a:cs typeface="Microsoft Sans Serif"/>
              </a:rPr>
              <a:t>(100%)</a:t>
            </a:r>
            <a:r>
              <a:rPr sz="1800" spc="4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800" b="1" spc="5" dirty="0">
                <a:solidFill>
                  <a:srgbClr val="4471C4"/>
                </a:solidFill>
                <a:latin typeface="Arial"/>
                <a:cs typeface="Arial"/>
              </a:rPr>
              <a:t>ОО</a:t>
            </a:r>
            <a:endParaRPr sz="180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7759700" y="1732534"/>
            <a:ext cx="3850004" cy="11537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55600"/>
              </a:lnSpc>
              <a:spcBef>
                <a:spcPts val="100"/>
              </a:spcBef>
            </a:pPr>
            <a:r>
              <a:rPr sz="1800" spc="-5" dirty="0">
                <a:latin typeface="Microsoft Sans Serif"/>
                <a:cs typeface="Microsoft Sans Serif"/>
              </a:rPr>
              <a:t>2021/22</a:t>
            </a:r>
            <a:r>
              <a:rPr sz="1800" spc="20" dirty="0">
                <a:latin typeface="Microsoft Sans Serif"/>
                <a:cs typeface="Microsoft Sans Serif"/>
              </a:rPr>
              <a:t> </a:t>
            </a:r>
            <a:r>
              <a:rPr sz="1800" spc="-50" dirty="0">
                <a:latin typeface="Microsoft Sans Serif"/>
                <a:cs typeface="Microsoft Sans Serif"/>
              </a:rPr>
              <a:t>уч.г.:</a:t>
            </a:r>
            <a:r>
              <a:rPr sz="1800" spc="30" dirty="0">
                <a:latin typeface="Microsoft Sans Serif"/>
                <a:cs typeface="Microsoft Sans Serif"/>
              </a:rPr>
              <a:t> </a:t>
            </a:r>
            <a:r>
              <a:rPr sz="1800" spc="-15" dirty="0">
                <a:latin typeface="Microsoft Sans Serif"/>
                <a:cs typeface="Microsoft Sans Serif"/>
              </a:rPr>
              <a:t>апробация</a:t>
            </a:r>
            <a:r>
              <a:rPr sz="1800" spc="-5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Microsoft Sans Serif"/>
                <a:cs typeface="Microsoft Sans Serif"/>
              </a:rPr>
              <a:t>в</a:t>
            </a:r>
            <a:r>
              <a:rPr sz="1800" spc="25" dirty="0">
                <a:latin typeface="Microsoft Sans Serif"/>
                <a:cs typeface="Microsoft Sans Serif"/>
              </a:rPr>
              <a:t> </a:t>
            </a:r>
            <a:r>
              <a:rPr sz="1800" b="1" spc="-5" dirty="0">
                <a:latin typeface="Arial"/>
                <a:cs typeface="Arial"/>
              </a:rPr>
              <a:t>4</a:t>
            </a:r>
            <a:r>
              <a:rPr sz="1800" b="1" spc="-10" dirty="0">
                <a:latin typeface="Arial"/>
                <a:cs typeface="Arial"/>
              </a:rPr>
              <a:t> </a:t>
            </a:r>
            <a:r>
              <a:rPr sz="1800" b="1" spc="-5" dirty="0">
                <a:latin typeface="Arial"/>
                <a:cs typeface="Arial"/>
              </a:rPr>
              <a:t>000 </a:t>
            </a:r>
            <a:r>
              <a:rPr sz="1800" dirty="0">
                <a:latin typeface="Microsoft Sans Serif"/>
                <a:cs typeface="Microsoft Sans Serif"/>
              </a:rPr>
              <a:t>ОО </a:t>
            </a:r>
            <a:r>
              <a:rPr sz="1800" spc="-465" dirty="0">
                <a:latin typeface="Microsoft Sans Serif"/>
                <a:cs typeface="Microsoft Sans Serif"/>
              </a:rPr>
              <a:t> </a:t>
            </a:r>
            <a:r>
              <a:rPr sz="1800" spc="-5" dirty="0">
                <a:latin typeface="Microsoft Sans Serif"/>
                <a:cs typeface="Microsoft Sans Serif"/>
              </a:rPr>
              <a:t>2022/23</a:t>
            </a:r>
            <a:r>
              <a:rPr sz="1800" spc="15" dirty="0">
                <a:latin typeface="Microsoft Sans Serif"/>
                <a:cs typeface="Microsoft Sans Serif"/>
              </a:rPr>
              <a:t> </a:t>
            </a:r>
            <a:r>
              <a:rPr sz="1800" spc="-50" dirty="0">
                <a:latin typeface="Microsoft Sans Serif"/>
                <a:cs typeface="Microsoft Sans Serif"/>
              </a:rPr>
              <a:t>уч.г.:</a:t>
            </a:r>
            <a:r>
              <a:rPr sz="1800" spc="25" dirty="0">
                <a:latin typeface="Microsoft Sans Serif"/>
                <a:cs typeface="Microsoft Sans Serif"/>
              </a:rPr>
              <a:t> </a:t>
            </a:r>
            <a:r>
              <a:rPr sz="1800" spc="-10" dirty="0">
                <a:latin typeface="Microsoft Sans Serif"/>
                <a:cs typeface="Microsoft Sans Serif"/>
              </a:rPr>
              <a:t>внедрение</a:t>
            </a:r>
            <a:r>
              <a:rPr sz="1800" spc="5" dirty="0">
                <a:latin typeface="Microsoft Sans Serif"/>
                <a:cs typeface="Microsoft Sans Serif"/>
              </a:rPr>
              <a:t> </a:t>
            </a:r>
            <a:r>
              <a:rPr sz="1800" dirty="0">
                <a:latin typeface="Microsoft Sans Serif"/>
                <a:cs typeface="Microsoft Sans Serif"/>
              </a:rPr>
              <a:t>в</a:t>
            </a:r>
            <a:r>
              <a:rPr sz="1800" spc="25" dirty="0">
                <a:latin typeface="Microsoft Sans Serif"/>
                <a:cs typeface="Microsoft Sans Serif"/>
              </a:rPr>
              <a:t> </a:t>
            </a:r>
            <a:r>
              <a:rPr sz="1800" b="1" spc="-5" dirty="0">
                <a:latin typeface="Arial"/>
                <a:cs typeface="Arial"/>
              </a:rPr>
              <a:t>40,3 </a:t>
            </a:r>
            <a:r>
              <a:rPr sz="1800" b="1" spc="-10" dirty="0">
                <a:latin typeface="Arial"/>
                <a:cs typeface="Arial"/>
              </a:rPr>
              <a:t>тыс.</a:t>
            </a:r>
            <a:endParaRPr sz="180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1800" dirty="0">
                <a:latin typeface="Microsoft Sans Serif"/>
                <a:cs typeface="Microsoft Sans Serif"/>
              </a:rPr>
              <a:t>ОО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84962" y="2882011"/>
            <a:ext cx="4831715" cy="5130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R="5080" algn="ctr">
              <a:lnSpc>
                <a:spcPct val="100000"/>
              </a:lnSpc>
              <a:spcBef>
                <a:spcPts val="95"/>
              </a:spcBef>
            </a:pPr>
            <a:r>
              <a:rPr sz="1600" b="1" spc="-10" dirty="0">
                <a:solidFill>
                  <a:srgbClr val="4471C4"/>
                </a:solidFill>
                <a:latin typeface="Arial"/>
                <a:cs typeface="Arial"/>
              </a:rPr>
              <a:t>ПРОФЕССИОНАЛЬНОЕ</a:t>
            </a:r>
            <a:r>
              <a:rPr sz="1600" b="1" spc="55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1600" b="1" spc="-35" dirty="0">
                <a:solidFill>
                  <a:srgbClr val="4471C4"/>
                </a:solidFill>
                <a:latin typeface="Arial"/>
                <a:cs typeface="Arial"/>
              </a:rPr>
              <a:t>РАЗВИТИЕ</a:t>
            </a:r>
            <a:r>
              <a:rPr sz="1600" b="1" spc="40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1600" b="1" spc="-15" dirty="0">
                <a:solidFill>
                  <a:srgbClr val="4471C4"/>
                </a:solidFill>
                <a:latin typeface="Arial"/>
                <a:cs typeface="Arial"/>
              </a:rPr>
              <a:t>ПЕДАГОГОВ</a:t>
            </a:r>
            <a:endParaRPr sz="1600">
              <a:latin typeface="Arial"/>
              <a:cs typeface="Arial"/>
            </a:endParaRPr>
          </a:p>
          <a:p>
            <a:pPr marR="2540" algn="ctr">
              <a:lnSpc>
                <a:spcPct val="100000"/>
              </a:lnSpc>
            </a:pPr>
            <a:r>
              <a:rPr sz="1600" spc="-10" dirty="0">
                <a:solidFill>
                  <a:srgbClr val="4471C4"/>
                </a:solidFill>
                <a:latin typeface="Microsoft Sans Serif"/>
                <a:cs typeface="Microsoft Sans Serif"/>
              </a:rPr>
              <a:t>(плановый</a:t>
            </a:r>
            <a:r>
              <a:rPr sz="1600" spc="4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4471C4"/>
                </a:solidFill>
                <a:latin typeface="Microsoft Sans Serif"/>
                <a:cs typeface="Microsoft Sans Serif"/>
              </a:rPr>
              <a:t>охват</a:t>
            </a:r>
            <a:r>
              <a:rPr sz="1600" spc="2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600" dirty="0">
                <a:solidFill>
                  <a:srgbClr val="4471C4"/>
                </a:solidFill>
                <a:latin typeface="Microsoft Sans Serif"/>
                <a:cs typeface="Microsoft Sans Serif"/>
              </a:rPr>
              <a:t>в</a:t>
            </a:r>
            <a:r>
              <a:rPr sz="1600" spc="3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600" spc="-10" dirty="0">
                <a:solidFill>
                  <a:srgbClr val="4471C4"/>
                </a:solidFill>
                <a:latin typeface="Microsoft Sans Serif"/>
                <a:cs typeface="Microsoft Sans Serif"/>
              </a:rPr>
              <a:t>2022/23</a:t>
            </a:r>
            <a:r>
              <a:rPr sz="1600" spc="1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600" spc="-55" dirty="0">
                <a:solidFill>
                  <a:srgbClr val="4471C4"/>
                </a:solidFill>
                <a:latin typeface="Microsoft Sans Serif"/>
                <a:cs typeface="Microsoft Sans Serif"/>
              </a:rPr>
              <a:t>уч.г.</a:t>
            </a:r>
            <a:r>
              <a:rPr sz="1600" spc="8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4471C4"/>
                </a:solidFill>
                <a:latin typeface="Microsoft Sans Serif"/>
                <a:cs typeface="Microsoft Sans Serif"/>
              </a:rPr>
              <a:t>&gt;</a:t>
            </a:r>
            <a:r>
              <a:rPr sz="1600" spc="4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600" spc="-5" dirty="0">
                <a:solidFill>
                  <a:srgbClr val="4471C4"/>
                </a:solidFill>
                <a:latin typeface="Microsoft Sans Serif"/>
                <a:cs typeface="Microsoft Sans Serif"/>
              </a:rPr>
              <a:t>1</a:t>
            </a:r>
            <a:r>
              <a:rPr sz="1600" spc="1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600" spc="-20" dirty="0">
                <a:solidFill>
                  <a:srgbClr val="4471C4"/>
                </a:solidFill>
                <a:latin typeface="Microsoft Sans Serif"/>
                <a:cs typeface="Microsoft Sans Serif"/>
              </a:rPr>
              <a:t>млн</a:t>
            </a:r>
            <a:r>
              <a:rPr sz="1600" spc="4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600" spc="-15" dirty="0">
                <a:solidFill>
                  <a:srgbClr val="4471C4"/>
                </a:solidFill>
                <a:latin typeface="Microsoft Sans Serif"/>
                <a:cs typeface="Microsoft Sans Serif"/>
              </a:rPr>
              <a:t>чел.)</a:t>
            </a:r>
            <a:endParaRPr sz="1600">
              <a:latin typeface="Microsoft Sans Serif"/>
              <a:cs typeface="Microsoft Sans Serif"/>
            </a:endParaRPr>
          </a:p>
        </p:txBody>
      </p:sp>
      <p:sp>
        <p:nvSpPr>
          <p:cNvPr id="9" name="object 9"/>
          <p:cNvSpPr/>
          <p:nvPr/>
        </p:nvSpPr>
        <p:spPr>
          <a:xfrm>
            <a:off x="278129" y="1878329"/>
            <a:ext cx="7256145" cy="759460"/>
          </a:xfrm>
          <a:custGeom>
            <a:avLst/>
            <a:gdLst/>
            <a:ahLst/>
            <a:cxnLst/>
            <a:rect l="l" t="t" r="r" b="b"/>
            <a:pathLst>
              <a:path w="7256145" h="759460">
                <a:moveTo>
                  <a:pt x="0" y="0"/>
                </a:moveTo>
                <a:lnTo>
                  <a:pt x="6876288" y="0"/>
                </a:lnTo>
                <a:lnTo>
                  <a:pt x="7255764" y="379475"/>
                </a:lnTo>
                <a:lnTo>
                  <a:pt x="6876288" y="758952"/>
                </a:lnTo>
                <a:lnTo>
                  <a:pt x="0" y="758952"/>
                </a:lnTo>
                <a:lnTo>
                  <a:pt x="0" y="0"/>
                </a:lnTo>
                <a:close/>
              </a:path>
            </a:pathLst>
          </a:custGeom>
          <a:ln w="47244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0" name="object 10"/>
          <p:cNvSpPr txBox="1"/>
          <p:nvPr/>
        </p:nvSpPr>
        <p:spPr>
          <a:xfrm>
            <a:off x="342087" y="2078558"/>
            <a:ext cx="5270500" cy="28575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5"/>
              </a:spcBef>
            </a:pPr>
            <a:r>
              <a:rPr sz="1700" spc="-5" dirty="0">
                <a:latin typeface="Microsoft Sans Serif"/>
                <a:cs typeface="Microsoft Sans Serif"/>
              </a:rPr>
              <a:t>Примерные</a:t>
            </a:r>
            <a:r>
              <a:rPr sz="1700" spc="20" dirty="0">
                <a:latin typeface="Microsoft Sans Serif"/>
                <a:cs typeface="Microsoft Sans Serif"/>
              </a:rPr>
              <a:t> </a:t>
            </a:r>
            <a:r>
              <a:rPr sz="1700" spc="-5" dirty="0">
                <a:latin typeface="Microsoft Sans Serif"/>
                <a:cs typeface="Microsoft Sans Serif"/>
              </a:rPr>
              <a:t>основные</a:t>
            </a:r>
            <a:r>
              <a:rPr sz="1700" spc="10" dirty="0">
                <a:latin typeface="Microsoft Sans Serif"/>
                <a:cs typeface="Microsoft Sans Serif"/>
              </a:rPr>
              <a:t> </a:t>
            </a:r>
            <a:r>
              <a:rPr sz="1700" spc="-20" dirty="0">
                <a:latin typeface="Microsoft Sans Serif"/>
                <a:cs typeface="Microsoft Sans Serif"/>
              </a:rPr>
              <a:t>образовательные</a:t>
            </a:r>
            <a:r>
              <a:rPr sz="1700" spc="30" dirty="0">
                <a:latin typeface="Microsoft Sans Serif"/>
                <a:cs typeface="Microsoft Sans Serif"/>
              </a:rPr>
              <a:t> </a:t>
            </a:r>
            <a:r>
              <a:rPr sz="1700" spc="-15" dirty="0">
                <a:latin typeface="Microsoft Sans Serif"/>
                <a:cs typeface="Microsoft Sans Serif"/>
              </a:rPr>
              <a:t>программы</a:t>
            </a:r>
            <a:endParaRPr sz="1700">
              <a:latin typeface="Microsoft Sans Serif"/>
              <a:cs typeface="Microsoft Sans Serif"/>
            </a:endParaRPr>
          </a:p>
        </p:txBody>
      </p:sp>
      <p:sp>
        <p:nvSpPr>
          <p:cNvPr id="11" name="object 11"/>
          <p:cNvSpPr/>
          <p:nvPr/>
        </p:nvSpPr>
        <p:spPr>
          <a:xfrm>
            <a:off x="8013192" y="2997707"/>
            <a:ext cx="3625850" cy="1036319"/>
          </a:xfrm>
          <a:custGeom>
            <a:avLst/>
            <a:gdLst/>
            <a:ahLst/>
            <a:cxnLst/>
            <a:rect l="l" t="t" r="r" b="b"/>
            <a:pathLst>
              <a:path w="3625850" h="1036320">
                <a:moveTo>
                  <a:pt x="0" y="103631"/>
                </a:moveTo>
                <a:lnTo>
                  <a:pt x="8137" y="63275"/>
                </a:lnTo>
                <a:lnTo>
                  <a:pt x="30337" y="30337"/>
                </a:lnTo>
                <a:lnTo>
                  <a:pt x="63275" y="8137"/>
                </a:lnTo>
                <a:lnTo>
                  <a:pt x="103631" y="0"/>
                </a:lnTo>
                <a:lnTo>
                  <a:pt x="3521963" y="0"/>
                </a:lnTo>
                <a:lnTo>
                  <a:pt x="3562320" y="8137"/>
                </a:lnTo>
                <a:lnTo>
                  <a:pt x="3595258" y="30337"/>
                </a:lnTo>
                <a:lnTo>
                  <a:pt x="3617458" y="63275"/>
                </a:lnTo>
                <a:lnTo>
                  <a:pt x="3625596" y="103631"/>
                </a:lnTo>
                <a:lnTo>
                  <a:pt x="3625596" y="932687"/>
                </a:lnTo>
                <a:lnTo>
                  <a:pt x="3617458" y="973044"/>
                </a:lnTo>
                <a:lnTo>
                  <a:pt x="3595258" y="1005982"/>
                </a:lnTo>
                <a:lnTo>
                  <a:pt x="3562320" y="1028182"/>
                </a:lnTo>
                <a:lnTo>
                  <a:pt x="3521963" y="1036319"/>
                </a:lnTo>
                <a:lnTo>
                  <a:pt x="103631" y="1036319"/>
                </a:lnTo>
                <a:lnTo>
                  <a:pt x="63275" y="1028182"/>
                </a:lnTo>
                <a:lnTo>
                  <a:pt x="30337" y="1005982"/>
                </a:lnTo>
                <a:lnTo>
                  <a:pt x="8137" y="973044"/>
                </a:lnTo>
                <a:lnTo>
                  <a:pt x="0" y="932687"/>
                </a:lnTo>
                <a:lnTo>
                  <a:pt x="0" y="103631"/>
                </a:lnTo>
                <a:close/>
              </a:path>
            </a:pathLst>
          </a:custGeom>
          <a:ln w="12192">
            <a:solidFill>
              <a:srgbClr val="3C4A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2" name="object 12"/>
          <p:cNvSpPr txBox="1"/>
          <p:nvPr/>
        </p:nvSpPr>
        <p:spPr>
          <a:xfrm>
            <a:off x="8142731" y="3149854"/>
            <a:ext cx="3382010" cy="678815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6350" algn="ctr">
              <a:lnSpc>
                <a:spcPts val="2570"/>
              </a:lnSpc>
              <a:spcBef>
                <a:spcPts val="105"/>
              </a:spcBef>
            </a:pPr>
            <a:r>
              <a:rPr sz="2300" spc="-25" dirty="0">
                <a:solidFill>
                  <a:srgbClr val="44536A"/>
                </a:solidFill>
                <a:latin typeface="Microsoft Sans Serif"/>
                <a:cs typeface="Microsoft Sans Serif"/>
              </a:rPr>
              <a:t>Федеральное</a:t>
            </a:r>
            <a:r>
              <a:rPr sz="2300" spc="-10" dirty="0">
                <a:solidFill>
                  <a:srgbClr val="44536A"/>
                </a:solidFill>
                <a:latin typeface="Microsoft Sans Serif"/>
                <a:cs typeface="Microsoft Sans Serif"/>
              </a:rPr>
              <a:t> УМО</a:t>
            </a:r>
            <a:endParaRPr sz="2300">
              <a:latin typeface="Microsoft Sans Serif"/>
              <a:cs typeface="Microsoft Sans Serif"/>
            </a:endParaRPr>
          </a:p>
          <a:p>
            <a:pPr marR="5080" algn="ctr">
              <a:lnSpc>
                <a:spcPts val="2570"/>
              </a:lnSpc>
            </a:pPr>
            <a:r>
              <a:rPr sz="2300" spc="-15" dirty="0">
                <a:solidFill>
                  <a:srgbClr val="44536A"/>
                </a:solidFill>
                <a:latin typeface="Microsoft Sans Serif"/>
                <a:cs typeface="Microsoft Sans Serif"/>
              </a:rPr>
              <a:t>по</a:t>
            </a:r>
            <a:r>
              <a:rPr sz="2300" spc="5" dirty="0">
                <a:solidFill>
                  <a:srgbClr val="44536A"/>
                </a:solidFill>
                <a:latin typeface="Microsoft Sans Serif"/>
                <a:cs typeface="Microsoft Sans Serif"/>
              </a:rPr>
              <a:t> </a:t>
            </a:r>
            <a:r>
              <a:rPr sz="2300" spc="-10" dirty="0">
                <a:solidFill>
                  <a:srgbClr val="44536A"/>
                </a:solidFill>
                <a:latin typeface="Microsoft Sans Serif"/>
                <a:cs typeface="Microsoft Sans Serif"/>
              </a:rPr>
              <a:t>общему</a:t>
            </a:r>
            <a:r>
              <a:rPr sz="2300" spc="-20" dirty="0">
                <a:solidFill>
                  <a:srgbClr val="44536A"/>
                </a:solidFill>
                <a:latin typeface="Microsoft Sans Serif"/>
                <a:cs typeface="Microsoft Sans Serif"/>
              </a:rPr>
              <a:t> образованию</a:t>
            </a:r>
            <a:endParaRPr sz="2300">
              <a:latin typeface="Microsoft Sans Serif"/>
              <a:cs typeface="Microsoft Sans Serif"/>
            </a:endParaRPr>
          </a:p>
        </p:txBody>
      </p:sp>
      <p:sp>
        <p:nvSpPr>
          <p:cNvPr id="13" name="object 13"/>
          <p:cNvSpPr/>
          <p:nvPr/>
        </p:nvSpPr>
        <p:spPr>
          <a:xfrm>
            <a:off x="8013192" y="4099559"/>
            <a:ext cx="1144905" cy="1036319"/>
          </a:xfrm>
          <a:custGeom>
            <a:avLst/>
            <a:gdLst/>
            <a:ahLst/>
            <a:cxnLst/>
            <a:rect l="l" t="t" r="r" b="b"/>
            <a:pathLst>
              <a:path w="1144904" h="1036320">
                <a:moveTo>
                  <a:pt x="0" y="103631"/>
                </a:moveTo>
                <a:lnTo>
                  <a:pt x="8137" y="63275"/>
                </a:lnTo>
                <a:lnTo>
                  <a:pt x="30337" y="30337"/>
                </a:lnTo>
                <a:lnTo>
                  <a:pt x="63275" y="8137"/>
                </a:lnTo>
                <a:lnTo>
                  <a:pt x="103631" y="0"/>
                </a:lnTo>
                <a:lnTo>
                  <a:pt x="1040891" y="0"/>
                </a:lnTo>
                <a:lnTo>
                  <a:pt x="1081248" y="8137"/>
                </a:lnTo>
                <a:lnTo>
                  <a:pt x="1114186" y="30337"/>
                </a:lnTo>
                <a:lnTo>
                  <a:pt x="1136386" y="63275"/>
                </a:lnTo>
                <a:lnTo>
                  <a:pt x="1144524" y="103631"/>
                </a:lnTo>
                <a:lnTo>
                  <a:pt x="1144524" y="932688"/>
                </a:lnTo>
                <a:lnTo>
                  <a:pt x="1136386" y="973044"/>
                </a:lnTo>
                <a:lnTo>
                  <a:pt x="1114186" y="1005982"/>
                </a:lnTo>
                <a:lnTo>
                  <a:pt x="1081248" y="1028182"/>
                </a:lnTo>
                <a:lnTo>
                  <a:pt x="1040891" y="1036319"/>
                </a:lnTo>
                <a:lnTo>
                  <a:pt x="103631" y="1036319"/>
                </a:lnTo>
                <a:lnTo>
                  <a:pt x="63275" y="1028182"/>
                </a:lnTo>
                <a:lnTo>
                  <a:pt x="30337" y="1005982"/>
                </a:lnTo>
                <a:lnTo>
                  <a:pt x="8137" y="973044"/>
                </a:lnTo>
                <a:lnTo>
                  <a:pt x="0" y="932688"/>
                </a:lnTo>
                <a:lnTo>
                  <a:pt x="0" y="103631"/>
                </a:lnTo>
                <a:close/>
              </a:path>
            </a:pathLst>
          </a:custGeom>
          <a:ln w="12192">
            <a:solidFill>
              <a:srgbClr val="3C4A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4" name="object 14"/>
          <p:cNvSpPr txBox="1"/>
          <p:nvPr/>
        </p:nvSpPr>
        <p:spPr>
          <a:xfrm>
            <a:off x="8352155" y="4445889"/>
            <a:ext cx="478790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800" b="1" spc="-160" dirty="0">
                <a:solidFill>
                  <a:srgbClr val="4471C4"/>
                </a:solidFill>
                <a:latin typeface="Arial"/>
                <a:cs typeface="Arial"/>
              </a:rPr>
              <a:t>Р</a:t>
            </a:r>
            <a:r>
              <a:rPr sz="1800" b="1" spc="-80" dirty="0">
                <a:solidFill>
                  <a:srgbClr val="4471C4"/>
                </a:solidFill>
                <a:latin typeface="Arial"/>
                <a:cs typeface="Arial"/>
              </a:rPr>
              <a:t>А</a:t>
            </a:r>
            <a:r>
              <a:rPr sz="1800" b="1" dirty="0">
                <a:solidFill>
                  <a:srgbClr val="4471C4"/>
                </a:solidFill>
                <a:latin typeface="Arial"/>
                <a:cs typeface="Arial"/>
              </a:rPr>
              <a:t>О</a:t>
            </a:r>
            <a:endParaRPr sz="1800">
              <a:latin typeface="Arial"/>
              <a:cs typeface="Arial"/>
            </a:endParaRPr>
          </a:p>
        </p:txBody>
      </p:sp>
      <p:sp>
        <p:nvSpPr>
          <p:cNvPr id="15" name="object 15"/>
          <p:cNvSpPr/>
          <p:nvPr/>
        </p:nvSpPr>
        <p:spPr>
          <a:xfrm>
            <a:off x="8013192" y="5199888"/>
            <a:ext cx="1144905" cy="1036319"/>
          </a:xfrm>
          <a:custGeom>
            <a:avLst/>
            <a:gdLst/>
            <a:ahLst/>
            <a:cxnLst/>
            <a:rect l="l" t="t" r="r" b="b"/>
            <a:pathLst>
              <a:path w="1144904" h="1036320">
                <a:moveTo>
                  <a:pt x="0" y="103631"/>
                </a:moveTo>
                <a:lnTo>
                  <a:pt x="8137" y="63275"/>
                </a:lnTo>
                <a:lnTo>
                  <a:pt x="30337" y="30337"/>
                </a:lnTo>
                <a:lnTo>
                  <a:pt x="63275" y="8137"/>
                </a:lnTo>
                <a:lnTo>
                  <a:pt x="103631" y="0"/>
                </a:lnTo>
                <a:lnTo>
                  <a:pt x="1040891" y="0"/>
                </a:lnTo>
                <a:lnTo>
                  <a:pt x="1081248" y="8137"/>
                </a:lnTo>
                <a:lnTo>
                  <a:pt x="1114186" y="30337"/>
                </a:lnTo>
                <a:lnTo>
                  <a:pt x="1136386" y="63275"/>
                </a:lnTo>
                <a:lnTo>
                  <a:pt x="1144524" y="103631"/>
                </a:lnTo>
                <a:lnTo>
                  <a:pt x="1144524" y="932688"/>
                </a:lnTo>
                <a:lnTo>
                  <a:pt x="1136386" y="973028"/>
                </a:lnTo>
                <a:lnTo>
                  <a:pt x="1114186" y="1005968"/>
                </a:lnTo>
                <a:lnTo>
                  <a:pt x="1081248" y="1028176"/>
                </a:lnTo>
                <a:lnTo>
                  <a:pt x="1040891" y="1036319"/>
                </a:lnTo>
                <a:lnTo>
                  <a:pt x="103631" y="1036319"/>
                </a:lnTo>
                <a:lnTo>
                  <a:pt x="63275" y="1028176"/>
                </a:lnTo>
                <a:lnTo>
                  <a:pt x="30337" y="1005968"/>
                </a:lnTo>
                <a:lnTo>
                  <a:pt x="8137" y="973028"/>
                </a:lnTo>
                <a:lnTo>
                  <a:pt x="0" y="932688"/>
                </a:lnTo>
                <a:lnTo>
                  <a:pt x="0" y="103631"/>
                </a:lnTo>
                <a:close/>
              </a:path>
            </a:pathLst>
          </a:custGeom>
          <a:ln w="12192">
            <a:solidFill>
              <a:srgbClr val="3C4A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6" name="object 16"/>
          <p:cNvSpPr txBox="1"/>
          <p:nvPr/>
        </p:nvSpPr>
        <p:spPr>
          <a:xfrm>
            <a:off x="8339963" y="5547461"/>
            <a:ext cx="50482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92CE"/>
                </a:solidFill>
                <a:latin typeface="Arial"/>
                <a:cs typeface="Arial"/>
              </a:rPr>
              <a:t>И</a:t>
            </a:r>
            <a:r>
              <a:rPr sz="1800" b="1" spc="-25" dirty="0">
                <a:solidFill>
                  <a:srgbClr val="0092CE"/>
                </a:solidFill>
                <a:latin typeface="Arial"/>
                <a:cs typeface="Arial"/>
              </a:rPr>
              <a:t>Р</a:t>
            </a:r>
            <a:r>
              <a:rPr sz="1800" b="1" dirty="0">
                <a:solidFill>
                  <a:srgbClr val="0092CE"/>
                </a:solidFill>
                <a:latin typeface="Arial"/>
                <a:cs typeface="Arial"/>
              </a:rPr>
              <a:t>О</a:t>
            </a:r>
            <a:endParaRPr sz="1800">
              <a:latin typeface="Arial"/>
              <a:cs typeface="Arial"/>
            </a:endParaRPr>
          </a:p>
        </p:txBody>
      </p:sp>
      <p:sp>
        <p:nvSpPr>
          <p:cNvPr id="17" name="object 17"/>
          <p:cNvSpPr/>
          <p:nvPr/>
        </p:nvSpPr>
        <p:spPr>
          <a:xfrm>
            <a:off x="9253728" y="4099559"/>
            <a:ext cx="1144905" cy="1036319"/>
          </a:xfrm>
          <a:custGeom>
            <a:avLst/>
            <a:gdLst/>
            <a:ahLst/>
            <a:cxnLst/>
            <a:rect l="l" t="t" r="r" b="b"/>
            <a:pathLst>
              <a:path w="1144904" h="1036320">
                <a:moveTo>
                  <a:pt x="0" y="103631"/>
                </a:moveTo>
                <a:lnTo>
                  <a:pt x="8137" y="63275"/>
                </a:lnTo>
                <a:lnTo>
                  <a:pt x="30337" y="30337"/>
                </a:lnTo>
                <a:lnTo>
                  <a:pt x="63275" y="8137"/>
                </a:lnTo>
                <a:lnTo>
                  <a:pt x="103631" y="0"/>
                </a:lnTo>
                <a:lnTo>
                  <a:pt x="1040892" y="0"/>
                </a:lnTo>
                <a:lnTo>
                  <a:pt x="1081248" y="8137"/>
                </a:lnTo>
                <a:lnTo>
                  <a:pt x="1114186" y="30337"/>
                </a:lnTo>
                <a:lnTo>
                  <a:pt x="1136386" y="63275"/>
                </a:lnTo>
                <a:lnTo>
                  <a:pt x="1144524" y="103631"/>
                </a:lnTo>
                <a:lnTo>
                  <a:pt x="1144524" y="932688"/>
                </a:lnTo>
                <a:lnTo>
                  <a:pt x="1136386" y="973044"/>
                </a:lnTo>
                <a:lnTo>
                  <a:pt x="1114186" y="1005982"/>
                </a:lnTo>
                <a:lnTo>
                  <a:pt x="1081248" y="1028182"/>
                </a:lnTo>
                <a:lnTo>
                  <a:pt x="1040892" y="1036319"/>
                </a:lnTo>
                <a:lnTo>
                  <a:pt x="103631" y="1036319"/>
                </a:lnTo>
                <a:lnTo>
                  <a:pt x="63275" y="1028182"/>
                </a:lnTo>
                <a:lnTo>
                  <a:pt x="30337" y="1005982"/>
                </a:lnTo>
                <a:lnTo>
                  <a:pt x="8137" y="973044"/>
                </a:lnTo>
                <a:lnTo>
                  <a:pt x="0" y="932688"/>
                </a:lnTo>
                <a:lnTo>
                  <a:pt x="0" y="103631"/>
                </a:lnTo>
                <a:close/>
              </a:path>
            </a:pathLst>
          </a:custGeom>
          <a:ln w="12192">
            <a:solidFill>
              <a:srgbClr val="3C4A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object 18"/>
          <p:cNvSpPr txBox="1"/>
          <p:nvPr/>
        </p:nvSpPr>
        <p:spPr>
          <a:xfrm>
            <a:off x="9334245" y="4452620"/>
            <a:ext cx="997585" cy="308610"/>
          </a:xfrm>
          <a:prstGeom prst="rect">
            <a:avLst/>
          </a:prstGeom>
        </p:spPr>
        <p:txBody>
          <a:bodyPr vert="horz" wrap="square" lIns="0" tIns="34290" rIns="0" bIns="0" rtlCol="0">
            <a:spAutoFit/>
          </a:bodyPr>
          <a:lstStyle/>
          <a:p>
            <a:pPr marL="43815" marR="5080" indent="-44450">
              <a:lnSpc>
                <a:spcPts val="1030"/>
              </a:lnSpc>
              <a:spcBef>
                <a:spcPts val="270"/>
              </a:spcBef>
            </a:pPr>
            <a:r>
              <a:rPr sz="1000" b="1" spc="-5" dirty="0">
                <a:solidFill>
                  <a:srgbClr val="4471C4"/>
                </a:solidFill>
                <a:latin typeface="Arial"/>
                <a:cs typeface="Arial"/>
              </a:rPr>
              <a:t>п</a:t>
            </a:r>
            <a:r>
              <a:rPr sz="1000" b="1" spc="-10" dirty="0">
                <a:solidFill>
                  <a:srgbClr val="4471C4"/>
                </a:solidFill>
                <a:latin typeface="Arial"/>
                <a:cs typeface="Arial"/>
              </a:rPr>
              <a:t>е</a:t>
            </a:r>
            <a:r>
              <a:rPr sz="1000" b="1" spc="-5" dirty="0">
                <a:solidFill>
                  <a:srgbClr val="4471C4"/>
                </a:solidFill>
                <a:latin typeface="Arial"/>
                <a:cs typeface="Arial"/>
              </a:rPr>
              <a:t>д</a:t>
            </a:r>
            <a:r>
              <a:rPr sz="1000" b="1" spc="-10" dirty="0">
                <a:solidFill>
                  <a:srgbClr val="4471C4"/>
                </a:solidFill>
                <a:latin typeface="Arial"/>
                <a:cs typeface="Arial"/>
              </a:rPr>
              <a:t>аг</a:t>
            </a:r>
            <a:r>
              <a:rPr sz="1000" b="1" spc="-5" dirty="0">
                <a:solidFill>
                  <a:srgbClr val="4471C4"/>
                </a:solidFill>
                <a:latin typeface="Arial"/>
                <a:cs typeface="Arial"/>
              </a:rPr>
              <a:t>оги</a:t>
            </a:r>
            <a:r>
              <a:rPr sz="1000" b="1" spc="-10" dirty="0">
                <a:solidFill>
                  <a:srgbClr val="4471C4"/>
                </a:solidFill>
                <a:latin typeface="Arial"/>
                <a:cs typeface="Arial"/>
              </a:rPr>
              <a:t>чес</a:t>
            </a:r>
            <a:r>
              <a:rPr sz="1000" b="1" spc="-5" dirty="0">
                <a:solidFill>
                  <a:srgbClr val="4471C4"/>
                </a:solidFill>
                <a:latin typeface="Arial"/>
                <a:cs typeface="Arial"/>
              </a:rPr>
              <a:t>кие  </a:t>
            </a:r>
            <a:r>
              <a:rPr sz="1000" b="1" spc="-10" dirty="0">
                <a:solidFill>
                  <a:srgbClr val="4471C4"/>
                </a:solidFill>
                <a:latin typeface="Arial"/>
                <a:cs typeface="Arial"/>
              </a:rPr>
              <a:t>университеты</a:t>
            </a:r>
            <a:endParaRPr sz="1000">
              <a:latin typeface="Arial"/>
              <a:cs typeface="Arial"/>
            </a:endParaRPr>
          </a:p>
        </p:txBody>
      </p:sp>
      <p:sp>
        <p:nvSpPr>
          <p:cNvPr id="19" name="object 19"/>
          <p:cNvSpPr/>
          <p:nvPr/>
        </p:nvSpPr>
        <p:spPr>
          <a:xfrm>
            <a:off x="9253728" y="5199888"/>
            <a:ext cx="1144905" cy="1036319"/>
          </a:xfrm>
          <a:custGeom>
            <a:avLst/>
            <a:gdLst/>
            <a:ahLst/>
            <a:cxnLst/>
            <a:rect l="l" t="t" r="r" b="b"/>
            <a:pathLst>
              <a:path w="1144904" h="1036320">
                <a:moveTo>
                  <a:pt x="0" y="103631"/>
                </a:moveTo>
                <a:lnTo>
                  <a:pt x="8137" y="63275"/>
                </a:lnTo>
                <a:lnTo>
                  <a:pt x="30337" y="30337"/>
                </a:lnTo>
                <a:lnTo>
                  <a:pt x="63275" y="8137"/>
                </a:lnTo>
                <a:lnTo>
                  <a:pt x="103631" y="0"/>
                </a:lnTo>
                <a:lnTo>
                  <a:pt x="1040892" y="0"/>
                </a:lnTo>
                <a:lnTo>
                  <a:pt x="1081248" y="8137"/>
                </a:lnTo>
                <a:lnTo>
                  <a:pt x="1114186" y="30337"/>
                </a:lnTo>
                <a:lnTo>
                  <a:pt x="1136386" y="63275"/>
                </a:lnTo>
                <a:lnTo>
                  <a:pt x="1144524" y="103631"/>
                </a:lnTo>
                <a:lnTo>
                  <a:pt x="1144524" y="932688"/>
                </a:lnTo>
                <a:lnTo>
                  <a:pt x="1136386" y="973028"/>
                </a:lnTo>
                <a:lnTo>
                  <a:pt x="1114186" y="1005968"/>
                </a:lnTo>
                <a:lnTo>
                  <a:pt x="1081248" y="1028176"/>
                </a:lnTo>
                <a:lnTo>
                  <a:pt x="1040892" y="1036319"/>
                </a:lnTo>
                <a:lnTo>
                  <a:pt x="103631" y="1036319"/>
                </a:lnTo>
                <a:lnTo>
                  <a:pt x="63275" y="1028176"/>
                </a:lnTo>
                <a:lnTo>
                  <a:pt x="30337" y="1005968"/>
                </a:lnTo>
                <a:lnTo>
                  <a:pt x="8137" y="973028"/>
                </a:lnTo>
                <a:lnTo>
                  <a:pt x="0" y="932688"/>
                </a:lnTo>
                <a:lnTo>
                  <a:pt x="0" y="103631"/>
                </a:lnTo>
                <a:close/>
              </a:path>
            </a:pathLst>
          </a:custGeom>
          <a:ln w="12192">
            <a:solidFill>
              <a:srgbClr val="3C4A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object 20"/>
          <p:cNvSpPr txBox="1"/>
          <p:nvPr/>
        </p:nvSpPr>
        <p:spPr>
          <a:xfrm>
            <a:off x="9591802" y="5547461"/>
            <a:ext cx="48196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92CE"/>
                </a:solidFill>
                <a:latin typeface="Arial"/>
                <a:cs typeface="Arial"/>
              </a:rPr>
              <a:t>ИПК</a:t>
            </a:r>
            <a:endParaRPr sz="1800">
              <a:latin typeface="Arial"/>
              <a:cs typeface="Arial"/>
            </a:endParaRPr>
          </a:p>
        </p:txBody>
      </p:sp>
      <p:sp>
        <p:nvSpPr>
          <p:cNvPr id="21" name="object 21"/>
          <p:cNvSpPr/>
          <p:nvPr/>
        </p:nvSpPr>
        <p:spPr>
          <a:xfrm>
            <a:off x="10494264" y="4099559"/>
            <a:ext cx="1144905" cy="1036319"/>
          </a:xfrm>
          <a:custGeom>
            <a:avLst/>
            <a:gdLst/>
            <a:ahLst/>
            <a:cxnLst/>
            <a:rect l="l" t="t" r="r" b="b"/>
            <a:pathLst>
              <a:path w="1144904" h="1036320">
                <a:moveTo>
                  <a:pt x="0" y="103631"/>
                </a:moveTo>
                <a:lnTo>
                  <a:pt x="8137" y="63275"/>
                </a:lnTo>
                <a:lnTo>
                  <a:pt x="30337" y="30337"/>
                </a:lnTo>
                <a:lnTo>
                  <a:pt x="63275" y="8137"/>
                </a:lnTo>
                <a:lnTo>
                  <a:pt x="103631" y="0"/>
                </a:lnTo>
                <a:lnTo>
                  <a:pt x="1040891" y="0"/>
                </a:lnTo>
                <a:lnTo>
                  <a:pt x="1081248" y="8137"/>
                </a:lnTo>
                <a:lnTo>
                  <a:pt x="1114186" y="30337"/>
                </a:lnTo>
                <a:lnTo>
                  <a:pt x="1136386" y="63275"/>
                </a:lnTo>
                <a:lnTo>
                  <a:pt x="1144524" y="103631"/>
                </a:lnTo>
                <a:lnTo>
                  <a:pt x="1144524" y="932688"/>
                </a:lnTo>
                <a:lnTo>
                  <a:pt x="1136386" y="973044"/>
                </a:lnTo>
                <a:lnTo>
                  <a:pt x="1114186" y="1005982"/>
                </a:lnTo>
                <a:lnTo>
                  <a:pt x="1081248" y="1028182"/>
                </a:lnTo>
                <a:lnTo>
                  <a:pt x="1040891" y="1036319"/>
                </a:lnTo>
                <a:lnTo>
                  <a:pt x="103631" y="1036319"/>
                </a:lnTo>
                <a:lnTo>
                  <a:pt x="63275" y="1028182"/>
                </a:lnTo>
                <a:lnTo>
                  <a:pt x="30337" y="1005982"/>
                </a:lnTo>
                <a:lnTo>
                  <a:pt x="8137" y="973044"/>
                </a:lnTo>
                <a:lnTo>
                  <a:pt x="0" y="932688"/>
                </a:lnTo>
                <a:lnTo>
                  <a:pt x="0" y="103631"/>
                </a:lnTo>
                <a:close/>
              </a:path>
            </a:pathLst>
          </a:custGeom>
          <a:ln w="12192">
            <a:solidFill>
              <a:srgbClr val="3C4A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2" name="object 22"/>
          <p:cNvSpPr txBox="1"/>
          <p:nvPr/>
        </p:nvSpPr>
        <p:spPr>
          <a:xfrm>
            <a:off x="10588752" y="4420361"/>
            <a:ext cx="972185" cy="367030"/>
          </a:xfrm>
          <a:prstGeom prst="rect">
            <a:avLst/>
          </a:prstGeom>
        </p:spPr>
        <p:txBody>
          <a:bodyPr vert="horz" wrap="square" lIns="0" tIns="38100" rIns="0" bIns="0" rtlCol="0">
            <a:spAutoFit/>
          </a:bodyPr>
          <a:lstStyle/>
          <a:p>
            <a:pPr marR="5080" indent="152400">
              <a:lnSpc>
                <a:spcPts val="1250"/>
              </a:lnSpc>
              <a:spcBef>
                <a:spcPts val="300"/>
              </a:spcBef>
            </a:pPr>
            <a:r>
              <a:rPr sz="1200" b="1" spc="-10" dirty="0">
                <a:solidFill>
                  <a:srgbClr val="4471C4"/>
                </a:solidFill>
                <a:latin typeface="Arial"/>
                <a:cs typeface="Arial"/>
              </a:rPr>
              <a:t>научные </a:t>
            </a:r>
            <a:r>
              <a:rPr sz="1200" b="1" spc="-5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1200" b="1" dirty="0">
                <a:solidFill>
                  <a:srgbClr val="4471C4"/>
                </a:solidFill>
                <a:latin typeface="Arial"/>
                <a:cs typeface="Arial"/>
              </a:rPr>
              <a:t>орг</a:t>
            </a:r>
            <a:r>
              <a:rPr sz="1200" b="1" spc="5" dirty="0">
                <a:solidFill>
                  <a:srgbClr val="4471C4"/>
                </a:solidFill>
                <a:latin typeface="Arial"/>
                <a:cs typeface="Arial"/>
              </a:rPr>
              <a:t>а</a:t>
            </a:r>
            <a:r>
              <a:rPr sz="1200" b="1" spc="-5" dirty="0">
                <a:solidFill>
                  <a:srgbClr val="4471C4"/>
                </a:solidFill>
                <a:latin typeface="Arial"/>
                <a:cs typeface="Arial"/>
              </a:rPr>
              <a:t>н</a:t>
            </a:r>
            <a:r>
              <a:rPr sz="1200" b="1" spc="-10" dirty="0">
                <a:solidFill>
                  <a:srgbClr val="4471C4"/>
                </a:solidFill>
                <a:latin typeface="Arial"/>
                <a:cs typeface="Arial"/>
              </a:rPr>
              <a:t>из</a:t>
            </a:r>
            <a:r>
              <a:rPr sz="1200" b="1" dirty="0">
                <a:solidFill>
                  <a:srgbClr val="4471C4"/>
                </a:solidFill>
                <a:latin typeface="Arial"/>
                <a:cs typeface="Arial"/>
              </a:rPr>
              <a:t>а</a:t>
            </a:r>
            <a:r>
              <a:rPr sz="1200" b="1" spc="-10" dirty="0">
                <a:solidFill>
                  <a:srgbClr val="4471C4"/>
                </a:solidFill>
                <a:latin typeface="Arial"/>
                <a:cs typeface="Arial"/>
              </a:rPr>
              <a:t>ци</a:t>
            </a:r>
            <a:r>
              <a:rPr sz="1200" b="1" dirty="0">
                <a:solidFill>
                  <a:srgbClr val="4471C4"/>
                </a:solidFill>
                <a:latin typeface="Arial"/>
                <a:cs typeface="Arial"/>
              </a:rPr>
              <a:t>и</a:t>
            </a:r>
            <a:endParaRPr sz="1200">
              <a:latin typeface="Arial"/>
              <a:cs typeface="Arial"/>
            </a:endParaRPr>
          </a:p>
        </p:txBody>
      </p:sp>
      <p:sp>
        <p:nvSpPr>
          <p:cNvPr id="23" name="object 23"/>
          <p:cNvSpPr/>
          <p:nvPr/>
        </p:nvSpPr>
        <p:spPr>
          <a:xfrm>
            <a:off x="10494264" y="5199888"/>
            <a:ext cx="1144905" cy="1036319"/>
          </a:xfrm>
          <a:custGeom>
            <a:avLst/>
            <a:gdLst/>
            <a:ahLst/>
            <a:cxnLst/>
            <a:rect l="l" t="t" r="r" b="b"/>
            <a:pathLst>
              <a:path w="1144904" h="1036320">
                <a:moveTo>
                  <a:pt x="0" y="103631"/>
                </a:moveTo>
                <a:lnTo>
                  <a:pt x="8137" y="63275"/>
                </a:lnTo>
                <a:lnTo>
                  <a:pt x="30337" y="30337"/>
                </a:lnTo>
                <a:lnTo>
                  <a:pt x="63275" y="8137"/>
                </a:lnTo>
                <a:lnTo>
                  <a:pt x="103631" y="0"/>
                </a:lnTo>
                <a:lnTo>
                  <a:pt x="1040891" y="0"/>
                </a:lnTo>
                <a:lnTo>
                  <a:pt x="1081248" y="8137"/>
                </a:lnTo>
                <a:lnTo>
                  <a:pt x="1114186" y="30337"/>
                </a:lnTo>
                <a:lnTo>
                  <a:pt x="1136386" y="63275"/>
                </a:lnTo>
                <a:lnTo>
                  <a:pt x="1144524" y="103631"/>
                </a:lnTo>
                <a:lnTo>
                  <a:pt x="1144524" y="932688"/>
                </a:lnTo>
                <a:lnTo>
                  <a:pt x="1136386" y="973028"/>
                </a:lnTo>
                <a:lnTo>
                  <a:pt x="1114186" y="1005968"/>
                </a:lnTo>
                <a:lnTo>
                  <a:pt x="1081248" y="1028176"/>
                </a:lnTo>
                <a:lnTo>
                  <a:pt x="1040891" y="1036319"/>
                </a:lnTo>
                <a:lnTo>
                  <a:pt x="103631" y="1036319"/>
                </a:lnTo>
                <a:lnTo>
                  <a:pt x="63275" y="1028176"/>
                </a:lnTo>
                <a:lnTo>
                  <a:pt x="30337" y="1005968"/>
                </a:lnTo>
                <a:lnTo>
                  <a:pt x="8137" y="973028"/>
                </a:lnTo>
                <a:lnTo>
                  <a:pt x="0" y="932688"/>
                </a:lnTo>
                <a:lnTo>
                  <a:pt x="0" y="103631"/>
                </a:lnTo>
                <a:close/>
              </a:path>
            </a:pathLst>
          </a:custGeom>
          <a:ln w="12192">
            <a:solidFill>
              <a:srgbClr val="3C4A5F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4" name="object 24"/>
          <p:cNvSpPr txBox="1"/>
          <p:nvPr/>
        </p:nvSpPr>
        <p:spPr>
          <a:xfrm>
            <a:off x="10642092" y="5547461"/>
            <a:ext cx="864235" cy="29972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92CE"/>
                </a:solidFill>
                <a:latin typeface="Arial"/>
                <a:cs typeface="Arial"/>
              </a:rPr>
              <a:t>Ц</a:t>
            </a:r>
            <a:r>
              <a:rPr sz="1800" b="1" spc="-5" dirty="0">
                <a:solidFill>
                  <a:srgbClr val="0092CE"/>
                </a:solidFill>
                <a:latin typeface="Arial"/>
                <a:cs typeface="Arial"/>
              </a:rPr>
              <a:t>НППМ</a:t>
            </a:r>
            <a:endParaRPr sz="1800">
              <a:latin typeface="Arial"/>
              <a:cs typeface="Arial"/>
            </a:endParaRPr>
          </a:p>
        </p:txBody>
      </p:sp>
      <p:sp>
        <p:nvSpPr>
          <p:cNvPr id="25" name="object 25"/>
          <p:cNvSpPr/>
          <p:nvPr/>
        </p:nvSpPr>
        <p:spPr>
          <a:xfrm>
            <a:off x="5520690" y="2853689"/>
            <a:ext cx="6337300" cy="3528060"/>
          </a:xfrm>
          <a:custGeom>
            <a:avLst/>
            <a:gdLst/>
            <a:ahLst/>
            <a:cxnLst/>
            <a:rect l="l" t="t" r="r" b="b"/>
            <a:pathLst>
              <a:path w="6337300" h="3528060">
                <a:moveTo>
                  <a:pt x="0" y="3528060"/>
                </a:moveTo>
                <a:lnTo>
                  <a:pt x="6336792" y="3528060"/>
                </a:lnTo>
                <a:lnTo>
                  <a:pt x="6336792" y="0"/>
                </a:lnTo>
                <a:lnTo>
                  <a:pt x="0" y="0"/>
                </a:lnTo>
                <a:lnTo>
                  <a:pt x="0" y="3528060"/>
                </a:lnTo>
                <a:close/>
              </a:path>
            </a:pathLst>
          </a:custGeom>
          <a:ln w="50292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6" name="object 26"/>
          <p:cNvSpPr txBox="1"/>
          <p:nvPr/>
        </p:nvSpPr>
        <p:spPr>
          <a:xfrm>
            <a:off x="6083808" y="3096514"/>
            <a:ext cx="1733550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367030" algn="r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44536A"/>
                </a:solidFill>
                <a:latin typeface="Arial"/>
                <a:cs typeface="Arial"/>
              </a:rPr>
              <a:t>Э</a:t>
            </a:r>
            <a:r>
              <a:rPr sz="1800" b="1" spc="-25" dirty="0">
                <a:solidFill>
                  <a:srgbClr val="44536A"/>
                </a:solidFill>
                <a:latin typeface="Arial"/>
                <a:cs typeface="Arial"/>
              </a:rPr>
              <a:t>к</a:t>
            </a:r>
            <a:r>
              <a:rPr sz="1800" b="1" spc="-5" dirty="0">
                <a:solidFill>
                  <a:srgbClr val="44536A"/>
                </a:solidFill>
                <a:latin typeface="Arial"/>
                <a:cs typeface="Arial"/>
              </a:rPr>
              <a:t>спе</a:t>
            </a:r>
            <a:r>
              <a:rPr sz="1800" b="1" spc="-30" dirty="0">
                <a:solidFill>
                  <a:srgbClr val="44536A"/>
                </a:solidFill>
                <a:latin typeface="Arial"/>
                <a:cs typeface="Arial"/>
              </a:rPr>
              <a:t>р</a:t>
            </a:r>
            <a:r>
              <a:rPr sz="1800" b="1" spc="-35" dirty="0">
                <a:solidFill>
                  <a:srgbClr val="44536A"/>
                </a:solidFill>
                <a:latin typeface="Arial"/>
                <a:cs typeface="Arial"/>
              </a:rPr>
              <a:t>т</a:t>
            </a:r>
            <a:r>
              <a:rPr sz="1800" b="1" dirty="0">
                <a:solidFill>
                  <a:srgbClr val="44536A"/>
                </a:solidFill>
                <a:latin typeface="Arial"/>
                <a:cs typeface="Arial"/>
              </a:rPr>
              <a:t>и</a:t>
            </a:r>
            <a:r>
              <a:rPr sz="1800" b="1" spc="-25" dirty="0">
                <a:solidFill>
                  <a:srgbClr val="44536A"/>
                </a:solidFill>
                <a:latin typeface="Arial"/>
                <a:cs typeface="Arial"/>
              </a:rPr>
              <a:t>з</a:t>
            </a:r>
            <a:r>
              <a:rPr sz="1800" b="1" spc="-5" dirty="0">
                <a:solidFill>
                  <a:srgbClr val="44536A"/>
                </a:solidFill>
                <a:latin typeface="Arial"/>
                <a:cs typeface="Arial"/>
              </a:rPr>
              <a:t>а,  </a:t>
            </a:r>
            <a:r>
              <a:rPr sz="1800" b="1" spc="-10" dirty="0">
                <a:solidFill>
                  <a:srgbClr val="44536A"/>
                </a:solidFill>
                <a:latin typeface="Arial"/>
                <a:cs typeface="Arial"/>
              </a:rPr>
              <a:t>нормативное </a:t>
            </a:r>
            <a:r>
              <a:rPr sz="1800" b="1" spc="-5" dirty="0">
                <a:solidFill>
                  <a:srgbClr val="44536A"/>
                </a:solidFill>
                <a:latin typeface="Arial"/>
                <a:cs typeface="Arial"/>
              </a:rPr>
              <a:t> </a:t>
            </a:r>
            <a:r>
              <a:rPr sz="1800" spc="20" dirty="0">
                <a:latin typeface="Microsoft Sans Serif"/>
                <a:cs typeface="Microsoft Sans Serif"/>
              </a:rPr>
              <a:t>с</a:t>
            </a:r>
            <a:r>
              <a:rPr sz="1800" spc="-20" dirty="0">
                <a:latin typeface="Microsoft Sans Serif"/>
                <a:cs typeface="Microsoft Sans Serif"/>
              </a:rPr>
              <a:t>о</a:t>
            </a:r>
            <a:r>
              <a:rPr sz="1800" spc="-25" dirty="0">
                <a:latin typeface="Microsoft Sans Serif"/>
                <a:cs typeface="Microsoft Sans Serif"/>
              </a:rPr>
              <a:t>п</a:t>
            </a:r>
            <a:r>
              <a:rPr sz="1800" spc="-5" dirty="0">
                <a:latin typeface="Microsoft Sans Serif"/>
                <a:cs typeface="Microsoft Sans Serif"/>
              </a:rPr>
              <a:t>р</a:t>
            </a:r>
            <a:r>
              <a:rPr sz="1800" spc="-10" dirty="0">
                <a:latin typeface="Microsoft Sans Serif"/>
                <a:cs typeface="Microsoft Sans Serif"/>
              </a:rPr>
              <a:t>о</a:t>
            </a:r>
            <a:r>
              <a:rPr sz="1800" spc="-25" dirty="0">
                <a:latin typeface="Microsoft Sans Serif"/>
                <a:cs typeface="Microsoft Sans Serif"/>
              </a:rPr>
              <a:t>в</a:t>
            </a:r>
            <a:r>
              <a:rPr sz="1800" spc="-30" dirty="0">
                <a:latin typeface="Microsoft Sans Serif"/>
                <a:cs typeface="Microsoft Sans Serif"/>
              </a:rPr>
              <a:t>о</a:t>
            </a:r>
            <a:r>
              <a:rPr sz="1800" spc="-15" dirty="0">
                <a:latin typeface="Microsoft Sans Serif"/>
                <a:cs typeface="Microsoft Sans Serif"/>
              </a:rPr>
              <a:t>ждение: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27" name="object 27"/>
          <p:cNvSpPr txBox="1"/>
          <p:nvPr/>
        </p:nvSpPr>
        <p:spPr>
          <a:xfrm>
            <a:off x="6083808" y="4148454"/>
            <a:ext cx="1734185" cy="84836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R="5080" indent="816610" algn="r">
              <a:lnSpc>
                <a:spcPct val="100000"/>
              </a:lnSpc>
              <a:spcBef>
                <a:spcPts val="100"/>
              </a:spcBef>
            </a:pPr>
            <a:r>
              <a:rPr sz="1800" b="1" spc="-5" dirty="0">
                <a:solidFill>
                  <a:srgbClr val="4471C4"/>
                </a:solidFill>
                <a:latin typeface="Arial"/>
                <a:cs typeface="Arial"/>
              </a:rPr>
              <a:t>Н</a:t>
            </a:r>
            <a:r>
              <a:rPr sz="1800" b="1" spc="-10" dirty="0">
                <a:solidFill>
                  <a:srgbClr val="4471C4"/>
                </a:solidFill>
                <a:latin typeface="Arial"/>
                <a:cs typeface="Arial"/>
              </a:rPr>
              <a:t>а</a:t>
            </a:r>
            <a:r>
              <a:rPr sz="1800" b="1" spc="-20" dirty="0">
                <a:solidFill>
                  <a:srgbClr val="4471C4"/>
                </a:solidFill>
                <a:latin typeface="Arial"/>
                <a:cs typeface="Arial"/>
              </a:rPr>
              <a:t>у</a:t>
            </a:r>
            <a:r>
              <a:rPr sz="1800" b="1" dirty="0">
                <a:solidFill>
                  <a:srgbClr val="4471C4"/>
                </a:solidFill>
                <a:latin typeface="Arial"/>
                <a:cs typeface="Arial"/>
              </a:rPr>
              <a:t>чн</a:t>
            </a:r>
            <a:r>
              <a:rPr sz="1800" b="1" spc="5" dirty="0">
                <a:solidFill>
                  <a:srgbClr val="4471C4"/>
                </a:solidFill>
                <a:latin typeface="Arial"/>
                <a:cs typeface="Arial"/>
              </a:rPr>
              <a:t>о</a:t>
            </a:r>
            <a:r>
              <a:rPr sz="1800" b="1" dirty="0">
                <a:solidFill>
                  <a:srgbClr val="4471C4"/>
                </a:solidFill>
                <a:latin typeface="Arial"/>
                <a:cs typeface="Arial"/>
              </a:rPr>
              <a:t>-  </a:t>
            </a:r>
            <a:r>
              <a:rPr sz="1800" b="1" spc="-15" dirty="0">
                <a:solidFill>
                  <a:srgbClr val="4471C4"/>
                </a:solidFill>
                <a:latin typeface="Arial"/>
                <a:cs typeface="Arial"/>
              </a:rPr>
              <a:t>методическое </a:t>
            </a:r>
            <a:r>
              <a:rPr sz="1800" b="1" spc="-10" dirty="0">
                <a:solidFill>
                  <a:srgbClr val="4471C4"/>
                </a:solidFill>
                <a:latin typeface="Arial"/>
                <a:cs typeface="Arial"/>
              </a:rPr>
              <a:t> </a:t>
            </a:r>
            <a:r>
              <a:rPr sz="1800" spc="20" dirty="0">
                <a:latin typeface="Microsoft Sans Serif"/>
                <a:cs typeface="Microsoft Sans Serif"/>
              </a:rPr>
              <a:t>с</a:t>
            </a:r>
            <a:r>
              <a:rPr sz="1800" spc="-20" dirty="0">
                <a:latin typeface="Microsoft Sans Serif"/>
                <a:cs typeface="Microsoft Sans Serif"/>
              </a:rPr>
              <a:t>о</a:t>
            </a:r>
            <a:r>
              <a:rPr sz="1800" spc="-25" dirty="0">
                <a:latin typeface="Microsoft Sans Serif"/>
                <a:cs typeface="Microsoft Sans Serif"/>
              </a:rPr>
              <a:t>п</a:t>
            </a:r>
            <a:r>
              <a:rPr sz="1800" spc="-5" dirty="0">
                <a:latin typeface="Microsoft Sans Serif"/>
                <a:cs typeface="Microsoft Sans Serif"/>
              </a:rPr>
              <a:t>р</a:t>
            </a:r>
            <a:r>
              <a:rPr sz="1800" spc="-10" dirty="0">
                <a:latin typeface="Microsoft Sans Serif"/>
                <a:cs typeface="Microsoft Sans Serif"/>
              </a:rPr>
              <a:t>о</a:t>
            </a:r>
            <a:r>
              <a:rPr sz="1800" spc="-25" dirty="0">
                <a:latin typeface="Microsoft Sans Serif"/>
                <a:cs typeface="Microsoft Sans Serif"/>
              </a:rPr>
              <a:t>в</a:t>
            </a:r>
            <a:r>
              <a:rPr sz="1800" spc="-30" dirty="0">
                <a:latin typeface="Microsoft Sans Serif"/>
                <a:cs typeface="Microsoft Sans Serif"/>
              </a:rPr>
              <a:t>о</a:t>
            </a:r>
            <a:r>
              <a:rPr sz="1800" spc="-15" dirty="0">
                <a:latin typeface="Microsoft Sans Serif"/>
                <a:cs typeface="Microsoft Sans Serif"/>
              </a:rPr>
              <a:t>ждение: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28" name="object 28"/>
          <p:cNvSpPr txBox="1"/>
          <p:nvPr/>
        </p:nvSpPr>
        <p:spPr>
          <a:xfrm>
            <a:off x="5833871" y="5200269"/>
            <a:ext cx="1984375" cy="84899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49554" marR="5080" indent="-250190" algn="r">
              <a:lnSpc>
                <a:spcPct val="100000"/>
              </a:lnSpc>
              <a:spcBef>
                <a:spcPts val="100"/>
              </a:spcBef>
            </a:pPr>
            <a:r>
              <a:rPr sz="1800" b="1" dirty="0">
                <a:solidFill>
                  <a:srgbClr val="0092CE"/>
                </a:solidFill>
                <a:latin typeface="Arial"/>
                <a:cs typeface="Arial"/>
              </a:rPr>
              <a:t>О</a:t>
            </a:r>
            <a:r>
              <a:rPr sz="1800" b="1" spc="5" dirty="0">
                <a:solidFill>
                  <a:srgbClr val="0092CE"/>
                </a:solidFill>
                <a:latin typeface="Arial"/>
                <a:cs typeface="Arial"/>
              </a:rPr>
              <a:t>р</a:t>
            </a:r>
            <a:r>
              <a:rPr sz="1800" b="1" spc="-10" dirty="0">
                <a:solidFill>
                  <a:srgbClr val="0092CE"/>
                </a:solidFill>
                <a:latin typeface="Arial"/>
                <a:cs typeface="Arial"/>
              </a:rPr>
              <a:t>г</a:t>
            </a:r>
            <a:r>
              <a:rPr sz="1800" b="1" spc="-5" dirty="0">
                <a:solidFill>
                  <a:srgbClr val="0092CE"/>
                </a:solidFill>
                <a:latin typeface="Arial"/>
                <a:cs typeface="Arial"/>
              </a:rPr>
              <a:t>ани</a:t>
            </a:r>
            <a:r>
              <a:rPr sz="1800" b="1" spc="-25" dirty="0">
                <a:solidFill>
                  <a:srgbClr val="0092CE"/>
                </a:solidFill>
                <a:latin typeface="Arial"/>
                <a:cs typeface="Arial"/>
              </a:rPr>
              <a:t>з</a:t>
            </a:r>
            <a:r>
              <a:rPr sz="1800" b="1" spc="-5" dirty="0">
                <a:solidFill>
                  <a:srgbClr val="0092CE"/>
                </a:solidFill>
                <a:latin typeface="Arial"/>
                <a:cs typeface="Arial"/>
              </a:rPr>
              <a:t>а</a:t>
            </a:r>
            <a:r>
              <a:rPr sz="1800" b="1" spc="-10" dirty="0">
                <a:solidFill>
                  <a:srgbClr val="0092CE"/>
                </a:solidFill>
                <a:latin typeface="Arial"/>
                <a:cs typeface="Arial"/>
              </a:rPr>
              <a:t>ц</a:t>
            </a:r>
            <a:r>
              <a:rPr sz="1800" b="1" dirty="0">
                <a:solidFill>
                  <a:srgbClr val="0092CE"/>
                </a:solidFill>
                <a:latin typeface="Arial"/>
                <a:cs typeface="Arial"/>
              </a:rPr>
              <a:t>ионн</a:t>
            </a:r>
            <a:r>
              <a:rPr sz="1800" b="1" spc="15" dirty="0">
                <a:solidFill>
                  <a:srgbClr val="0092CE"/>
                </a:solidFill>
                <a:latin typeface="Arial"/>
                <a:cs typeface="Arial"/>
              </a:rPr>
              <a:t>о</a:t>
            </a:r>
            <a:r>
              <a:rPr sz="1800" b="1" dirty="0">
                <a:solidFill>
                  <a:srgbClr val="0092CE"/>
                </a:solidFill>
                <a:latin typeface="Arial"/>
                <a:cs typeface="Arial"/>
              </a:rPr>
              <a:t>-  </a:t>
            </a:r>
            <a:r>
              <a:rPr sz="1800" b="1" spc="-15" dirty="0">
                <a:solidFill>
                  <a:srgbClr val="0092CE"/>
                </a:solidFill>
                <a:latin typeface="Arial"/>
                <a:cs typeface="Arial"/>
              </a:rPr>
              <a:t>методическое </a:t>
            </a:r>
            <a:r>
              <a:rPr sz="1800" b="1" spc="-10" dirty="0">
                <a:solidFill>
                  <a:srgbClr val="0092CE"/>
                </a:solidFill>
                <a:latin typeface="Arial"/>
                <a:cs typeface="Arial"/>
              </a:rPr>
              <a:t> </a:t>
            </a:r>
            <a:r>
              <a:rPr sz="1800" spc="20" dirty="0">
                <a:latin typeface="Microsoft Sans Serif"/>
                <a:cs typeface="Microsoft Sans Serif"/>
              </a:rPr>
              <a:t>с</a:t>
            </a:r>
            <a:r>
              <a:rPr sz="1800" spc="-20" dirty="0">
                <a:latin typeface="Microsoft Sans Serif"/>
                <a:cs typeface="Microsoft Sans Serif"/>
              </a:rPr>
              <a:t>о</a:t>
            </a:r>
            <a:r>
              <a:rPr sz="1800" spc="-25" dirty="0">
                <a:latin typeface="Microsoft Sans Serif"/>
                <a:cs typeface="Microsoft Sans Serif"/>
              </a:rPr>
              <a:t>п</a:t>
            </a:r>
            <a:r>
              <a:rPr sz="1800" spc="-5" dirty="0">
                <a:latin typeface="Microsoft Sans Serif"/>
                <a:cs typeface="Microsoft Sans Serif"/>
              </a:rPr>
              <a:t>р</a:t>
            </a:r>
            <a:r>
              <a:rPr sz="1800" spc="-10" dirty="0">
                <a:latin typeface="Microsoft Sans Serif"/>
                <a:cs typeface="Microsoft Sans Serif"/>
              </a:rPr>
              <a:t>о</a:t>
            </a:r>
            <a:r>
              <a:rPr sz="1800" spc="-25" dirty="0">
                <a:latin typeface="Microsoft Sans Serif"/>
                <a:cs typeface="Microsoft Sans Serif"/>
              </a:rPr>
              <a:t>в</a:t>
            </a:r>
            <a:r>
              <a:rPr sz="1800" spc="-30" dirty="0">
                <a:latin typeface="Microsoft Sans Serif"/>
                <a:cs typeface="Microsoft Sans Serif"/>
              </a:rPr>
              <a:t>о</a:t>
            </a:r>
            <a:r>
              <a:rPr sz="1800" spc="-15" dirty="0">
                <a:latin typeface="Microsoft Sans Serif"/>
                <a:cs typeface="Microsoft Sans Serif"/>
              </a:rPr>
              <a:t>ждение:</a:t>
            </a:r>
            <a:endParaRPr sz="1800">
              <a:latin typeface="Microsoft Sans Serif"/>
              <a:cs typeface="Microsoft Sans Serif"/>
            </a:endParaRPr>
          </a:p>
        </p:txBody>
      </p:sp>
      <p:sp>
        <p:nvSpPr>
          <p:cNvPr id="29" name="object 29"/>
          <p:cNvSpPr txBox="1"/>
          <p:nvPr/>
        </p:nvSpPr>
        <p:spPr>
          <a:xfrm>
            <a:off x="5887339" y="1927098"/>
            <a:ext cx="1311275" cy="66548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10" dirty="0">
                <a:latin typeface="Microsoft Sans Serif"/>
                <a:cs typeface="Microsoft Sans Serif"/>
              </a:rPr>
              <a:t>НОО</a:t>
            </a:r>
            <a:r>
              <a:rPr sz="1600" spc="10" dirty="0">
                <a:latin typeface="Microsoft Sans Serif"/>
                <a:cs typeface="Microsoft Sans Serif"/>
              </a:rPr>
              <a:t> </a:t>
            </a:r>
            <a:r>
              <a:rPr sz="1600" spc="-5" dirty="0">
                <a:latin typeface="Microsoft Sans Serif"/>
                <a:cs typeface="Microsoft Sans Serif"/>
              </a:rPr>
              <a:t>(1-4</a:t>
            </a:r>
            <a:r>
              <a:rPr sz="1600" spc="5" dirty="0">
                <a:latin typeface="Microsoft Sans Serif"/>
                <a:cs typeface="Microsoft Sans Serif"/>
              </a:rPr>
              <a:t> </a:t>
            </a:r>
            <a:r>
              <a:rPr sz="1600" spc="-25" dirty="0">
                <a:latin typeface="Microsoft Sans Serif"/>
                <a:cs typeface="Microsoft Sans Serif"/>
              </a:rPr>
              <a:t>кл.)</a:t>
            </a:r>
            <a:endParaRPr sz="160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1200"/>
              </a:spcBef>
            </a:pPr>
            <a:r>
              <a:rPr sz="1600" spc="-10" dirty="0">
                <a:latin typeface="Microsoft Sans Serif"/>
                <a:cs typeface="Microsoft Sans Serif"/>
              </a:rPr>
              <a:t>ООО</a:t>
            </a:r>
            <a:r>
              <a:rPr sz="1600" spc="15" dirty="0">
                <a:latin typeface="Microsoft Sans Serif"/>
                <a:cs typeface="Microsoft Sans Serif"/>
              </a:rPr>
              <a:t> </a:t>
            </a:r>
            <a:r>
              <a:rPr sz="1600" spc="-5" dirty="0">
                <a:latin typeface="Microsoft Sans Serif"/>
                <a:cs typeface="Microsoft Sans Serif"/>
              </a:rPr>
              <a:t>(5-9</a:t>
            </a:r>
            <a:r>
              <a:rPr sz="1600" spc="5" dirty="0">
                <a:latin typeface="Microsoft Sans Serif"/>
                <a:cs typeface="Microsoft Sans Serif"/>
              </a:rPr>
              <a:t> </a:t>
            </a:r>
            <a:r>
              <a:rPr sz="1600" spc="-25" dirty="0">
                <a:latin typeface="Microsoft Sans Serif"/>
                <a:cs typeface="Microsoft Sans Serif"/>
              </a:rPr>
              <a:t>кл.)</a:t>
            </a:r>
            <a:endParaRPr sz="1600">
              <a:latin typeface="Microsoft Sans Serif"/>
              <a:cs typeface="Microsoft Sans Serif"/>
            </a:endParaRPr>
          </a:p>
        </p:txBody>
      </p:sp>
      <p:sp>
        <p:nvSpPr>
          <p:cNvPr id="30" name="object 30"/>
          <p:cNvSpPr/>
          <p:nvPr/>
        </p:nvSpPr>
        <p:spPr>
          <a:xfrm>
            <a:off x="830580" y="3639311"/>
            <a:ext cx="4093845" cy="2326005"/>
          </a:xfrm>
          <a:custGeom>
            <a:avLst/>
            <a:gdLst/>
            <a:ahLst/>
            <a:cxnLst/>
            <a:rect l="l" t="t" r="r" b="b"/>
            <a:pathLst>
              <a:path w="4093845" h="2326004">
                <a:moveTo>
                  <a:pt x="4093464" y="0"/>
                </a:moveTo>
                <a:lnTo>
                  <a:pt x="4093464" y="2286000"/>
                </a:lnTo>
              </a:path>
              <a:path w="4093845" h="2326004">
                <a:moveTo>
                  <a:pt x="53339" y="2286000"/>
                </a:moveTo>
                <a:lnTo>
                  <a:pt x="4093464" y="2286000"/>
                </a:lnTo>
              </a:path>
              <a:path w="4093845" h="2326004">
                <a:moveTo>
                  <a:pt x="53339" y="2286000"/>
                </a:moveTo>
                <a:lnTo>
                  <a:pt x="53339" y="2325624"/>
                </a:lnTo>
              </a:path>
              <a:path w="4093845" h="2326004">
                <a:moveTo>
                  <a:pt x="4093464" y="2286000"/>
                </a:moveTo>
                <a:lnTo>
                  <a:pt x="4093464" y="2325624"/>
                </a:lnTo>
              </a:path>
              <a:path w="4093845" h="2326004">
                <a:moveTo>
                  <a:pt x="53339" y="2286000"/>
                </a:moveTo>
                <a:lnTo>
                  <a:pt x="53339" y="0"/>
                </a:lnTo>
              </a:path>
              <a:path w="4093845" h="2326004">
                <a:moveTo>
                  <a:pt x="0" y="2286000"/>
                </a:moveTo>
                <a:lnTo>
                  <a:pt x="53339" y="2286000"/>
                </a:lnTo>
              </a:path>
              <a:path w="4093845" h="2326004">
                <a:moveTo>
                  <a:pt x="0" y="1524000"/>
                </a:moveTo>
                <a:lnTo>
                  <a:pt x="53339" y="1524000"/>
                </a:lnTo>
              </a:path>
              <a:path w="4093845" h="2326004">
                <a:moveTo>
                  <a:pt x="0" y="762000"/>
                </a:moveTo>
                <a:lnTo>
                  <a:pt x="53339" y="762000"/>
                </a:lnTo>
              </a:path>
              <a:path w="4093845" h="2326004">
                <a:moveTo>
                  <a:pt x="0" y="0"/>
                </a:moveTo>
                <a:lnTo>
                  <a:pt x="53339" y="0"/>
                </a:lnTo>
              </a:path>
            </a:pathLst>
          </a:custGeom>
          <a:ln w="6096">
            <a:solidFill>
              <a:srgbClr val="888888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1" name="object 31"/>
          <p:cNvSpPr txBox="1"/>
          <p:nvPr/>
        </p:nvSpPr>
        <p:spPr>
          <a:xfrm>
            <a:off x="894588" y="5370321"/>
            <a:ext cx="571500" cy="3403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41910" algn="ctr">
              <a:lnSpc>
                <a:spcPts val="1235"/>
              </a:lnSpc>
              <a:spcBef>
                <a:spcPts val="105"/>
              </a:spcBef>
            </a:pPr>
            <a:r>
              <a:rPr sz="1050" dirty="0">
                <a:latin typeface="Microsoft Sans Serif"/>
                <a:cs typeface="Microsoft Sans Serif"/>
              </a:rPr>
              <a:t>&gt;</a:t>
            </a:r>
            <a:r>
              <a:rPr sz="1050" spc="-4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750</a:t>
            </a:r>
            <a:endParaRPr sz="1050">
              <a:latin typeface="Microsoft Sans Serif"/>
              <a:cs typeface="Microsoft Sans Serif"/>
            </a:endParaRPr>
          </a:p>
          <a:p>
            <a:pPr marR="5080" algn="ctr">
              <a:lnSpc>
                <a:spcPts val="1235"/>
              </a:lnSpc>
            </a:pPr>
            <a:r>
              <a:rPr sz="1050" dirty="0">
                <a:latin typeface="Microsoft Sans Serif"/>
                <a:cs typeface="Microsoft Sans Serif"/>
              </a:rPr>
              <a:t>тыс.</a:t>
            </a:r>
            <a:r>
              <a:rPr sz="1050" spc="-5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чел.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32" name="object 32"/>
          <p:cNvSpPr txBox="1"/>
          <p:nvPr/>
        </p:nvSpPr>
        <p:spPr>
          <a:xfrm>
            <a:off x="1415161" y="4646167"/>
            <a:ext cx="571500" cy="3403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41910" algn="ctr">
              <a:lnSpc>
                <a:spcPts val="1235"/>
              </a:lnSpc>
              <a:spcBef>
                <a:spcPts val="105"/>
              </a:spcBef>
            </a:pPr>
            <a:r>
              <a:rPr sz="1050" dirty="0">
                <a:latin typeface="Microsoft Sans Serif"/>
                <a:cs typeface="Microsoft Sans Serif"/>
              </a:rPr>
              <a:t>&gt;</a:t>
            </a:r>
            <a:r>
              <a:rPr sz="1050" spc="-4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500</a:t>
            </a:r>
            <a:endParaRPr sz="1050">
              <a:latin typeface="Microsoft Sans Serif"/>
              <a:cs typeface="Microsoft Sans Serif"/>
            </a:endParaRPr>
          </a:p>
          <a:p>
            <a:pPr marR="5080" algn="ctr">
              <a:lnSpc>
                <a:spcPts val="1235"/>
              </a:lnSpc>
            </a:pPr>
            <a:r>
              <a:rPr sz="1050" dirty="0">
                <a:latin typeface="Microsoft Sans Serif"/>
                <a:cs typeface="Microsoft Sans Serif"/>
              </a:rPr>
              <a:t>тыс.</a:t>
            </a:r>
            <a:r>
              <a:rPr sz="1050" spc="-5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чел.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33" name="object 33"/>
          <p:cNvSpPr txBox="1"/>
          <p:nvPr/>
        </p:nvSpPr>
        <p:spPr>
          <a:xfrm>
            <a:off x="1745614" y="3832986"/>
            <a:ext cx="571500" cy="34036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R="41910" algn="ctr">
              <a:lnSpc>
                <a:spcPts val="1235"/>
              </a:lnSpc>
              <a:spcBef>
                <a:spcPts val="105"/>
              </a:spcBef>
            </a:pPr>
            <a:r>
              <a:rPr sz="1050" dirty="0">
                <a:latin typeface="Microsoft Sans Serif"/>
                <a:cs typeface="Microsoft Sans Serif"/>
              </a:rPr>
              <a:t>&gt;</a:t>
            </a:r>
            <a:r>
              <a:rPr sz="1050" spc="-40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350</a:t>
            </a:r>
            <a:endParaRPr sz="1050">
              <a:latin typeface="Microsoft Sans Serif"/>
              <a:cs typeface="Microsoft Sans Serif"/>
            </a:endParaRPr>
          </a:p>
          <a:p>
            <a:pPr marR="5080" algn="ctr">
              <a:lnSpc>
                <a:spcPts val="1235"/>
              </a:lnSpc>
            </a:pPr>
            <a:r>
              <a:rPr sz="1050" dirty="0">
                <a:latin typeface="Microsoft Sans Serif"/>
                <a:cs typeface="Microsoft Sans Serif"/>
              </a:rPr>
              <a:t>тыс.</a:t>
            </a:r>
            <a:r>
              <a:rPr sz="1050" spc="-55" dirty="0">
                <a:latin typeface="Microsoft Sans Serif"/>
                <a:cs typeface="Microsoft Sans Serif"/>
              </a:rPr>
              <a:t> </a:t>
            </a:r>
            <a:r>
              <a:rPr sz="1050" dirty="0">
                <a:latin typeface="Microsoft Sans Serif"/>
                <a:cs typeface="Microsoft Sans Serif"/>
              </a:rPr>
              <a:t>чел.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34" name="object 34"/>
          <p:cNvSpPr txBox="1"/>
          <p:nvPr/>
        </p:nvSpPr>
        <p:spPr>
          <a:xfrm>
            <a:off x="846734" y="5980582"/>
            <a:ext cx="87630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latin typeface="Microsoft Sans Serif"/>
                <a:cs typeface="Microsoft Sans Serif"/>
              </a:rPr>
              <a:t>0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35" name="object 35"/>
          <p:cNvSpPr txBox="1"/>
          <p:nvPr/>
        </p:nvSpPr>
        <p:spPr>
          <a:xfrm>
            <a:off x="4813046" y="5980582"/>
            <a:ext cx="235585" cy="186690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5"/>
              </a:spcBef>
            </a:pPr>
            <a:r>
              <a:rPr sz="1050" dirty="0">
                <a:latin typeface="Microsoft Sans Serif"/>
                <a:cs typeface="Microsoft Sans Serif"/>
              </a:rPr>
              <a:t>5</a:t>
            </a:r>
            <a:r>
              <a:rPr sz="1050" spc="-15" dirty="0">
                <a:latin typeface="Microsoft Sans Serif"/>
                <a:cs typeface="Microsoft Sans Serif"/>
              </a:rPr>
              <a:t>0</a:t>
            </a:r>
            <a:r>
              <a:rPr sz="1050" dirty="0">
                <a:latin typeface="Microsoft Sans Serif"/>
                <a:cs typeface="Microsoft Sans Serif"/>
              </a:rPr>
              <a:t>0</a:t>
            </a:r>
            <a:endParaRPr sz="1050">
              <a:latin typeface="Microsoft Sans Serif"/>
              <a:cs typeface="Microsoft Sans Serif"/>
            </a:endParaRPr>
          </a:p>
        </p:txBody>
      </p:sp>
      <p:sp>
        <p:nvSpPr>
          <p:cNvPr id="36" name="object 36"/>
          <p:cNvSpPr txBox="1"/>
          <p:nvPr/>
        </p:nvSpPr>
        <p:spPr>
          <a:xfrm>
            <a:off x="503529" y="5413044"/>
            <a:ext cx="24066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Microsoft Sans Serif"/>
                <a:cs typeface="Microsoft Sans Serif"/>
              </a:rPr>
              <a:t>1С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37" name="object 37"/>
          <p:cNvSpPr txBox="1"/>
          <p:nvPr/>
        </p:nvSpPr>
        <p:spPr>
          <a:xfrm>
            <a:off x="503529" y="4650740"/>
            <a:ext cx="24066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Microsoft Sans Serif"/>
                <a:cs typeface="Microsoft Sans Serif"/>
              </a:rPr>
              <a:t>1С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38" name="object 38"/>
          <p:cNvSpPr txBox="1"/>
          <p:nvPr/>
        </p:nvSpPr>
        <p:spPr>
          <a:xfrm>
            <a:off x="503529" y="3888485"/>
            <a:ext cx="240665" cy="23939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0"/>
              </a:spcBef>
            </a:pPr>
            <a:r>
              <a:rPr sz="1400" spc="-5" dirty="0">
                <a:latin typeface="Microsoft Sans Serif"/>
                <a:cs typeface="Microsoft Sans Serif"/>
              </a:rPr>
              <a:t>1С</a:t>
            </a:r>
            <a:endParaRPr sz="1400">
              <a:latin typeface="Microsoft Sans Serif"/>
              <a:cs typeface="Microsoft Sans Serif"/>
            </a:endParaRPr>
          </a:p>
        </p:txBody>
      </p:sp>
      <p:sp>
        <p:nvSpPr>
          <p:cNvPr id="39" name="object 39"/>
          <p:cNvSpPr/>
          <p:nvPr/>
        </p:nvSpPr>
        <p:spPr>
          <a:xfrm>
            <a:off x="5664708" y="1999488"/>
            <a:ext cx="143510" cy="441959"/>
          </a:xfrm>
          <a:custGeom>
            <a:avLst/>
            <a:gdLst/>
            <a:ahLst/>
            <a:cxnLst/>
            <a:rect l="l" t="t" r="r" b="b"/>
            <a:pathLst>
              <a:path w="143510" h="441960">
                <a:moveTo>
                  <a:pt x="143255" y="441960"/>
                </a:moveTo>
                <a:lnTo>
                  <a:pt x="115401" y="441023"/>
                </a:lnTo>
                <a:lnTo>
                  <a:pt x="92630" y="438467"/>
                </a:lnTo>
                <a:lnTo>
                  <a:pt x="77265" y="434673"/>
                </a:lnTo>
                <a:lnTo>
                  <a:pt x="71627" y="430022"/>
                </a:lnTo>
                <a:lnTo>
                  <a:pt x="71627" y="232917"/>
                </a:lnTo>
                <a:lnTo>
                  <a:pt x="65990" y="228266"/>
                </a:lnTo>
                <a:lnTo>
                  <a:pt x="50625" y="224472"/>
                </a:lnTo>
                <a:lnTo>
                  <a:pt x="27854" y="221916"/>
                </a:lnTo>
                <a:lnTo>
                  <a:pt x="0" y="220979"/>
                </a:lnTo>
                <a:lnTo>
                  <a:pt x="27854" y="220043"/>
                </a:lnTo>
                <a:lnTo>
                  <a:pt x="50625" y="217487"/>
                </a:lnTo>
                <a:lnTo>
                  <a:pt x="65990" y="213693"/>
                </a:lnTo>
                <a:lnTo>
                  <a:pt x="71627" y="209041"/>
                </a:lnTo>
                <a:lnTo>
                  <a:pt x="71627" y="11937"/>
                </a:lnTo>
                <a:lnTo>
                  <a:pt x="77265" y="7286"/>
                </a:lnTo>
                <a:lnTo>
                  <a:pt x="92630" y="3492"/>
                </a:lnTo>
                <a:lnTo>
                  <a:pt x="115401" y="936"/>
                </a:lnTo>
                <a:lnTo>
                  <a:pt x="143255" y="0"/>
                </a:lnTo>
              </a:path>
            </a:pathLst>
          </a:custGeom>
          <a:ln w="6096">
            <a:solidFill>
              <a:srgbClr val="4471C4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0" name="object 40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7</a:t>
            </a:fld>
            <a:endParaRPr spc="-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117091"/>
            <a:ext cx="1858010" cy="0"/>
          </a:xfrm>
          <a:custGeom>
            <a:avLst/>
            <a:gdLst/>
            <a:ahLst/>
            <a:cxnLst/>
            <a:rect l="l" t="t" r="r" b="b"/>
            <a:pathLst>
              <a:path w="1858010">
                <a:moveTo>
                  <a:pt x="0" y="0"/>
                </a:moveTo>
                <a:lnTo>
                  <a:pt x="1857883" y="0"/>
                </a:lnTo>
              </a:path>
            </a:pathLst>
          </a:custGeom>
          <a:ln w="76200">
            <a:solidFill>
              <a:srgbClr val="0071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pc="-15" dirty="0"/>
              <a:t>Научно-методическое</a:t>
            </a:r>
            <a:r>
              <a:rPr spc="55" dirty="0"/>
              <a:t> </a:t>
            </a:r>
            <a:r>
              <a:rPr spc="-15" dirty="0"/>
              <a:t>сопровождение</a:t>
            </a:r>
            <a:r>
              <a:rPr spc="45" dirty="0"/>
              <a:t> </a:t>
            </a:r>
            <a:r>
              <a:rPr spc="-10" dirty="0"/>
              <a:t>ФГОС: </a:t>
            </a:r>
            <a:r>
              <a:rPr spc="-765" dirty="0"/>
              <a:t> </a:t>
            </a:r>
            <a:r>
              <a:rPr spc="-20" dirty="0"/>
              <a:t>конструктор</a:t>
            </a:r>
            <a:r>
              <a:rPr spc="55" dirty="0"/>
              <a:t> </a:t>
            </a:r>
            <a:r>
              <a:rPr spc="-15" dirty="0"/>
              <a:t>рабочих</a:t>
            </a:r>
            <a:r>
              <a:rPr spc="20" dirty="0"/>
              <a:t> </a:t>
            </a:r>
            <a:r>
              <a:rPr spc="-10" dirty="0"/>
              <a:t>программ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1134262" y="1152957"/>
            <a:ext cx="9365615" cy="4274185"/>
          </a:xfrm>
          <a:prstGeom prst="rect">
            <a:avLst/>
          </a:prstGeom>
        </p:spPr>
        <p:txBody>
          <a:bodyPr vert="horz" wrap="square" lIns="0" tIns="1898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495"/>
              </a:spcBef>
            </a:pPr>
            <a:r>
              <a:rPr sz="2400" b="1" spc="-5" dirty="0">
                <a:solidFill>
                  <a:srgbClr val="44536A"/>
                </a:solidFill>
                <a:latin typeface="Arial"/>
                <a:cs typeface="Arial"/>
              </a:rPr>
              <a:t>Единая</a:t>
            </a:r>
            <a:r>
              <a:rPr sz="2400" b="1" spc="-20" dirty="0">
                <a:solidFill>
                  <a:srgbClr val="44536A"/>
                </a:solidFill>
                <a:latin typeface="Arial"/>
                <a:cs typeface="Arial"/>
              </a:rPr>
              <a:t> </a:t>
            </a:r>
            <a:r>
              <a:rPr sz="2400" b="1" spc="-40" dirty="0">
                <a:solidFill>
                  <a:srgbClr val="44536A"/>
                </a:solidFill>
                <a:latin typeface="Arial"/>
                <a:cs typeface="Arial"/>
              </a:rPr>
              <a:t>схема</a:t>
            </a:r>
            <a:r>
              <a:rPr sz="2400" b="1" spc="20" dirty="0">
                <a:solidFill>
                  <a:srgbClr val="44536A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44536A"/>
                </a:solidFill>
                <a:latin typeface="Arial"/>
                <a:cs typeface="Arial"/>
              </a:rPr>
              <a:t>для</a:t>
            </a:r>
            <a:r>
              <a:rPr sz="2400" b="1" spc="-10" dirty="0">
                <a:solidFill>
                  <a:srgbClr val="44536A"/>
                </a:solidFill>
                <a:latin typeface="Arial"/>
                <a:cs typeface="Arial"/>
              </a:rPr>
              <a:t> </a:t>
            </a:r>
            <a:r>
              <a:rPr sz="2400" b="1" spc="-5" dirty="0">
                <a:solidFill>
                  <a:srgbClr val="44536A"/>
                </a:solidFill>
                <a:latin typeface="Arial"/>
                <a:cs typeface="Arial"/>
              </a:rPr>
              <a:t>программ</a:t>
            </a:r>
            <a:endParaRPr sz="24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95"/>
              </a:spcBef>
            </a:pPr>
            <a:r>
              <a:rPr sz="1900" spc="-10" dirty="0">
                <a:solidFill>
                  <a:srgbClr val="4471C4"/>
                </a:solidFill>
                <a:latin typeface="Microsoft Sans Serif"/>
                <a:cs typeface="Microsoft Sans Serif"/>
              </a:rPr>
              <a:t>Примерная</a:t>
            </a:r>
            <a:r>
              <a:rPr sz="1900" spc="5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15" dirty="0">
                <a:solidFill>
                  <a:srgbClr val="4471C4"/>
                </a:solidFill>
                <a:latin typeface="Microsoft Sans Serif"/>
                <a:cs typeface="Microsoft Sans Serif"/>
              </a:rPr>
              <a:t>рабочая</a:t>
            </a:r>
            <a:r>
              <a:rPr sz="1900" spc="5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25" dirty="0">
                <a:solidFill>
                  <a:srgbClr val="4471C4"/>
                </a:solidFill>
                <a:latin typeface="Microsoft Sans Serif"/>
                <a:cs typeface="Microsoft Sans Serif"/>
              </a:rPr>
              <a:t>программа</a:t>
            </a:r>
            <a:r>
              <a:rPr sz="1900" spc="6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20" dirty="0">
                <a:solidFill>
                  <a:srgbClr val="4471C4"/>
                </a:solidFill>
                <a:latin typeface="Microsoft Sans Serif"/>
                <a:cs typeface="Microsoft Sans Serif"/>
              </a:rPr>
              <a:t>основного</a:t>
            </a:r>
            <a:r>
              <a:rPr sz="1900" spc="5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25" dirty="0">
                <a:solidFill>
                  <a:srgbClr val="4471C4"/>
                </a:solidFill>
                <a:latin typeface="Microsoft Sans Serif"/>
                <a:cs typeface="Microsoft Sans Serif"/>
              </a:rPr>
              <a:t>общего</a:t>
            </a:r>
            <a:r>
              <a:rPr sz="1900" spc="5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20" dirty="0">
                <a:solidFill>
                  <a:srgbClr val="4471C4"/>
                </a:solidFill>
                <a:latin typeface="Microsoft Sans Serif"/>
                <a:cs typeface="Microsoft Sans Serif"/>
              </a:rPr>
              <a:t>образования.</a:t>
            </a:r>
            <a:endParaRPr sz="1900" dirty="0">
              <a:latin typeface="Microsoft Sans Serif"/>
              <a:cs typeface="Microsoft Sans Serif"/>
            </a:endParaRPr>
          </a:p>
          <a:p>
            <a:pPr marL="354965" marR="269875" indent="-342900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900" spc="-15" dirty="0">
                <a:solidFill>
                  <a:srgbClr val="4471C4"/>
                </a:solidFill>
                <a:latin typeface="Microsoft Sans Serif"/>
                <a:cs typeface="Microsoft Sans Serif"/>
              </a:rPr>
              <a:t>Пояснительная</a:t>
            </a:r>
            <a:r>
              <a:rPr sz="1900" spc="7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35" dirty="0">
                <a:solidFill>
                  <a:srgbClr val="4471C4"/>
                </a:solidFill>
                <a:latin typeface="Microsoft Sans Serif"/>
                <a:cs typeface="Microsoft Sans Serif"/>
              </a:rPr>
              <a:t>записка,</a:t>
            </a:r>
            <a:r>
              <a:rPr sz="1900" spc="7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15" dirty="0">
                <a:solidFill>
                  <a:srgbClr val="4471C4"/>
                </a:solidFill>
                <a:latin typeface="Microsoft Sans Serif"/>
                <a:cs typeface="Microsoft Sans Serif"/>
              </a:rPr>
              <a:t>включающая:</a:t>
            </a:r>
            <a:r>
              <a:rPr sz="1900" spc="4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25" dirty="0">
                <a:solidFill>
                  <a:srgbClr val="4471C4"/>
                </a:solidFill>
                <a:latin typeface="Microsoft Sans Serif"/>
                <a:cs typeface="Microsoft Sans Serif"/>
              </a:rPr>
              <a:t>цели</a:t>
            </a:r>
            <a:r>
              <a:rPr sz="1900" spc="6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15" dirty="0">
                <a:solidFill>
                  <a:srgbClr val="4471C4"/>
                </a:solidFill>
                <a:latin typeface="Microsoft Sans Serif"/>
                <a:cs typeface="Microsoft Sans Serif"/>
              </a:rPr>
              <a:t>обучения,</a:t>
            </a:r>
            <a:r>
              <a:rPr sz="1900" spc="5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10" dirty="0">
                <a:solidFill>
                  <a:srgbClr val="4471C4"/>
                </a:solidFill>
                <a:latin typeface="Microsoft Sans Serif"/>
                <a:cs typeface="Microsoft Sans Serif"/>
              </a:rPr>
              <a:t>общая</a:t>
            </a:r>
            <a:r>
              <a:rPr sz="1900" spc="4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20" dirty="0">
                <a:solidFill>
                  <a:srgbClr val="4471C4"/>
                </a:solidFill>
                <a:latin typeface="Microsoft Sans Serif"/>
                <a:cs typeface="Microsoft Sans Serif"/>
              </a:rPr>
              <a:t>характеристика </a:t>
            </a:r>
            <a:r>
              <a:rPr sz="1900" spc="-49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30" dirty="0">
                <a:solidFill>
                  <a:srgbClr val="4471C4"/>
                </a:solidFill>
                <a:latin typeface="Microsoft Sans Serif"/>
                <a:cs typeface="Microsoft Sans Serif"/>
              </a:rPr>
              <a:t>предмета,</a:t>
            </a:r>
            <a:r>
              <a:rPr sz="1900" spc="5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20" dirty="0">
                <a:solidFill>
                  <a:srgbClr val="4471C4"/>
                </a:solidFill>
                <a:latin typeface="Microsoft Sans Serif"/>
                <a:cs typeface="Microsoft Sans Serif"/>
              </a:rPr>
              <a:t>место</a:t>
            </a:r>
            <a:r>
              <a:rPr sz="1900" spc="4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30" dirty="0">
                <a:solidFill>
                  <a:srgbClr val="4471C4"/>
                </a:solidFill>
                <a:latin typeface="Microsoft Sans Serif"/>
                <a:cs typeface="Microsoft Sans Serif"/>
              </a:rPr>
              <a:t>предмета</a:t>
            </a:r>
            <a:r>
              <a:rPr sz="1900" spc="5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5" dirty="0">
                <a:solidFill>
                  <a:srgbClr val="4471C4"/>
                </a:solidFill>
                <a:latin typeface="Microsoft Sans Serif"/>
                <a:cs typeface="Microsoft Sans Serif"/>
              </a:rPr>
              <a:t>в</a:t>
            </a:r>
            <a:r>
              <a:rPr sz="1900" spc="2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25" dirty="0">
                <a:solidFill>
                  <a:srgbClr val="4471C4"/>
                </a:solidFill>
                <a:latin typeface="Microsoft Sans Serif"/>
                <a:cs typeface="Microsoft Sans Serif"/>
              </a:rPr>
              <a:t>учебном</a:t>
            </a:r>
            <a:r>
              <a:rPr sz="1900" spc="5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5" dirty="0">
                <a:solidFill>
                  <a:srgbClr val="4471C4"/>
                </a:solidFill>
                <a:latin typeface="Microsoft Sans Serif"/>
                <a:cs typeface="Microsoft Sans Serif"/>
              </a:rPr>
              <a:t>плане.</a:t>
            </a:r>
            <a:endParaRPr sz="1900" dirty="0">
              <a:latin typeface="Microsoft Sans Serif"/>
              <a:cs typeface="Microsoft Sans Serif"/>
            </a:endParaRPr>
          </a:p>
          <a:p>
            <a:pPr marL="354965" indent="-342900">
              <a:lnSpc>
                <a:spcPct val="100000"/>
              </a:lnSpc>
              <a:spcBef>
                <a:spcPts val="600"/>
              </a:spcBef>
              <a:buAutoNum type="arabicPeriod"/>
              <a:tabLst>
                <a:tab pos="354965" algn="l"/>
                <a:tab pos="355600" algn="l"/>
              </a:tabLst>
            </a:pPr>
            <a:r>
              <a:rPr sz="1900" spc="-15" dirty="0">
                <a:solidFill>
                  <a:srgbClr val="4471C4"/>
                </a:solidFill>
                <a:latin typeface="Microsoft Sans Serif"/>
                <a:cs typeface="Microsoft Sans Serif"/>
              </a:rPr>
              <a:t>Планируемые</a:t>
            </a:r>
            <a:r>
              <a:rPr sz="1900" spc="8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45" dirty="0">
                <a:solidFill>
                  <a:srgbClr val="4471C4"/>
                </a:solidFill>
                <a:latin typeface="Microsoft Sans Serif"/>
                <a:cs typeface="Microsoft Sans Serif"/>
              </a:rPr>
              <a:t>результаты</a:t>
            </a:r>
            <a:r>
              <a:rPr sz="1900" spc="7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15" dirty="0">
                <a:solidFill>
                  <a:srgbClr val="4471C4"/>
                </a:solidFill>
                <a:latin typeface="Microsoft Sans Serif"/>
                <a:cs typeface="Microsoft Sans Serif"/>
              </a:rPr>
              <a:t>освоения</a:t>
            </a:r>
            <a:r>
              <a:rPr sz="1900" spc="6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15" dirty="0">
                <a:solidFill>
                  <a:srgbClr val="4471C4"/>
                </a:solidFill>
                <a:latin typeface="Microsoft Sans Serif"/>
                <a:cs typeface="Microsoft Sans Serif"/>
              </a:rPr>
              <a:t>примерной</a:t>
            </a:r>
            <a:r>
              <a:rPr sz="1900" spc="6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15" dirty="0">
                <a:solidFill>
                  <a:srgbClr val="4471C4"/>
                </a:solidFill>
                <a:latin typeface="Microsoft Sans Serif"/>
                <a:cs typeface="Microsoft Sans Serif"/>
              </a:rPr>
              <a:t>рабочей</a:t>
            </a:r>
            <a:r>
              <a:rPr sz="1900" spc="6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20" dirty="0">
                <a:solidFill>
                  <a:srgbClr val="4471C4"/>
                </a:solidFill>
                <a:latin typeface="Microsoft Sans Serif"/>
                <a:cs typeface="Microsoft Sans Serif"/>
              </a:rPr>
              <a:t>программы:</a:t>
            </a:r>
            <a:endParaRPr sz="1900" dirty="0">
              <a:latin typeface="Microsoft Sans Serif"/>
              <a:cs typeface="Microsoft Sans Serif"/>
            </a:endParaRPr>
          </a:p>
          <a:p>
            <a:pPr marL="812165" lvl="1" indent="-343535">
              <a:lnSpc>
                <a:spcPct val="100000"/>
              </a:lnSpc>
              <a:buFont typeface="Wingdings"/>
              <a:buChar char=""/>
              <a:tabLst>
                <a:tab pos="812165" algn="l"/>
                <a:tab pos="812800" algn="l"/>
              </a:tabLst>
            </a:pPr>
            <a:r>
              <a:rPr sz="1900" spc="-10" dirty="0">
                <a:solidFill>
                  <a:srgbClr val="4471C4"/>
                </a:solidFill>
                <a:latin typeface="Microsoft Sans Serif"/>
                <a:cs typeface="Microsoft Sans Serif"/>
              </a:rPr>
              <a:t>личностные;</a:t>
            </a:r>
            <a:endParaRPr sz="1900" dirty="0">
              <a:latin typeface="Microsoft Sans Serif"/>
              <a:cs typeface="Microsoft Sans Serif"/>
            </a:endParaRPr>
          </a:p>
          <a:p>
            <a:pPr marL="812165" lvl="1" indent="-343535">
              <a:lnSpc>
                <a:spcPct val="100000"/>
              </a:lnSpc>
              <a:buFont typeface="Wingdings"/>
              <a:buChar char=""/>
              <a:tabLst>
                <a:tab pos="812165" algn="l"/>
                <a:tab pos="812800" algn="l"/>
              </a:tabLst>
            </a:pPr>
            <a:r>
              <a:rPr sz="1900" spc="-25" dirty="0">
                <a:solidFill>
                  <a:srgbClr val="4471C4"/>
                </a:solidFill>
                <a:latin typeface="Microsoft Sans Serif"/>
                <a:cs typeface="Microsoft Sans Serif"/>
              </a:rPr>
              <a:t>метапредметные;</a:t>
            </a:r>
            <a:endParaRPr sz="1900" dirty="0">
              <a:latin typeface="Microsoft Sans Serif"/>
              <a:cs typeface="Microsoft Sans Serif"/>
            </a:endParaRPr>
          </a:p>
          <a:p>
            <a:pPr marL="812165" lvl="1" indent="-343535">
              <a:lnSpc>
                <a:spcPct val="100000"/>
              </a:lnSpc>
              <a:buFont typeface="Wingdings"/>
              <a:buChar char=""/>
              <a:tabLst>
                <a:tab pos="812165" algn="l"/>
                <a:tab pos="812800" algn="l"/>
              </a:tabLst>
            </a:pPr>
            <a:r>
              <a:rPr sz="1900" spc="-25" dirty="0">
                <a:solidFill>
                  <a:srgbClr val="4471C4"/>
                </a:solidFill>
                <a:latin typeface="Microsoft Sans Serif"/>
                <a:cs typeface="Microsoft Sans Serif"/>
              </a:rPr>
              <a:t>предметные</a:t>
            </a:r>
            <a:r>
              <a:rPr sz="1900" spc="4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10" dirty="0">
                <a:solidFill>
                  <a:srgbClr val="4471C4"/>
                </a:solidFill>
                <a:latin typeface="Microsoft Sans Serif"/>
                <a:cs typeface="Microsoft Sans Serif"/>
              </a:rPr>
              <a:t>(по</a:t>
            </a:r>
            <a:r>
              <a:rPr sz="1900" spc="1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35" dirty="0">
                <a:solidFill>
                  <a:srgbClr val="4471C4"/>
                </a:solidFill>
                <a:latin typeface="Microsoft Sans Serif"/>
                <a:cs typeface="Microsoft Sans Serif"/>
              </a:rPr>
              <a:t>годам</a:t>
            </a:r>
            <a:r>
              <a:rPr sz="1900" spc="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10" dirty="0">
                <a:solidFill>
                  <a:srgbClr val="4471C4"/>
                </a:solidFill>
                <a:latin typeface="Microsoft Sans Serif"/>
                <a:cs typeface="Microsoft Sans Serif"/>
              </a:rPr>
              <a:t>обучения).</a:t>
            </a:r>
            <a:endParaRPr sz="1900" dirty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  <a:spcBef>
                <a:spcPts val="600"/>
              </a:spcBef>
            </a:pPr>
            <a:r>
              <a:rPr sz="1900" spc="-25" dirty="0">
                <a:solidFill>
                  <a:srgbClr val="4471C4"/>
                </a:solidFill>
                <a:latin typeface="Microsoft Sans Serif"/>
                <a:cs typeface="Microsoft Sans Serif"/>
              </a:rPr>
              <a:t>Личностные</a:t>
            </a:r>
            <a:r>
              <a:rPr sz="1900" spc="6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5" dirty="0">
                <a:solidFill>
                  <a:srgbClr val="4471C4"/>
                </a:solidFill>
                <a:latin typeface="Microsoft Sans Serif"/>
                <a:cs typeface="Microsoft Sans Serif"/>
              </a:rPr>
              <a:t>и</a:t>
            </a:r>
            <a:r>
              <a:rPr sz="1900" spc="4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30" dirty="0">
                <a:solidFill>
                  <a:srgbClr val="4471C4"/>
                </a:solidFill>
                <a:latin typeface="Microsoft Sans Serif"/>
                <a:cs typeface="Microsoft Sans Serif"/>
              </a:rPr>
              <a:t>метапредметные</a:t>
            </a:r>
            <a:r>
              <a:rPr sz="1900" spc="10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45" dirty="0">
                <a:solidFill>
                  <a:srgbClr val="4471C4"/>
                </a:solidFill>
                <a:latin typeface="Microsoft Sans Serif"/>
                <a:cs typeface="Microsoft Sans Serif"/>
              </a:rPr>
              <a:t>результаты</a:t>
            </a:r>
            <a:r>
              <a:rPr sz="1900" spc="7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20" dirty="0">
                <a:solidFill>
                  <a:srgbClr val="4471C4"/>
                </a:solidFill>
                <a:latin typeface="Microsoft Sans Serif"/>
                <a:cs typeface="Microsoft Sans Serif"/>
              </a:rPr>
              <a:t>раскрываются</a:t>
            </a:r>
            <a:r>
              <a:rPr sz="1900" spc="7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10" dirty="0">
                <a:solidFill>
                  <a:srgbClr val="4471C4"/>
                </a:solidFill>
                <a:latin typeface="Microsoft Sans Serif"/>
                <a:cs typeface="Microsoft Sans Serif"/>
              </a:rPr>
              <a:t>на</a:t>
            </a:r>
            <a:r>
              <a:rPr sz="1900" spc="4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15" dirty="0">
                <a:solidFill>
                  <a:srgbClr val="4471C4"/>
                </a:solidFill>
                <a:latin typeface="Microsoft Sans Serif"/>
                <a:cs typeface="Microsoft Sans Serif"/>
              </a:rPr>
              <a:t>основе</a:t>
            </a:r>
            <a:r>
              <a:rPr sz="1900" spc="7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20" dirty="0">
                <a:solidFill>
                  <a:srgbClr val="4471C4"/>
                </a:solidFill>
                <a:latin typeface="Microsoft Sans Serif"/>
                <a:cs typeface="Microsoft Sans Serif"/>
              </a:rPr>
              <a:t>обновленного</a:t>
            </a:r>
            <a:endParaRPr sz="1900" dirty="0">
              <a:latin typeface="Microsoft Sans Serif"/>
              <a:cs typeface="Microsoft Sans Serif"/>
            </a:endParaRPr>
          </a:p>
          <a:p>
            <a:pPr marL="12700">
              <a:lnSpc>
                <a:spcPct val="100000"/>
              </a:lnSpc>
            </a:pPr>
            <a:r>
              <a:rPr sz="1900" spc="-85" dirty="0">
                <a:solidFill>
                  <a:srgbClr val="4471C4"/>
                </a:solidFill>
                <a:latin typeface="Microsoft Sans Serif"/>
                <a:cs typeface="Microsoft Sans Serif"/>
              </a:rPr>
              <a:t>ФГОС</a:t>
            </a:r>
            <a:r>
              <a:rPr sz="1900" spc="3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5" dirty="0">
                <a:solidFill>
                  <a:srgbClr val="4471C4"/>
                </a:solidFill>
                <a:latin typeface="Microsoft Sans Serif"/>
                <a:cs typeface="Microsoft Sans Serif"/>
              </a:rPr>
              <a:t>ООО</a:t>
            </a:r>
            <a:r>
              <a:rPr sz="1900" spc="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5" dirty="0">
                <a:solidFill>
                  <a:srgbClr val="4471C4"/>
                </a:solidFill>
                <a:latin typeface="Microsoft Sans Serif"/>
                <a:cs typeface="Microsoft Sans Serif"/>
              </a:rPr>
              <a:t>с</a:t>
            </a:r>
            <a:r>
              <a:rPr sz="1900" spc="2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35" dirty="0">
                <a:solidFill>
                  <a:srgbClr val="4471C4"/>
                </a:solidFill>
                <a:latin typeface="Microsoft Sans Serif"/>
                <a:cs typeface="Microsoft Sans Serif"/>
              </a:rPr>
              <a:t>учетом</a:t>
            </a:r>
            <a:r>
              <a:rPr sz="1900" spc="5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25" dirty="0">
                <a:solidFill>
                  <a:srgbClr val="4471C4"/>
                </a:solidFill>
                <a:latin typeface="Microsoft Sans Serif"/>
                <a:cs typeface="Microsoft Sans Serif"/>
              </a:rPr>
              <a:t>специфики</a:t>
            </a:r>
            <a:r>
              <a:rPr sz="1900" spc="5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30" dirty="0">
                <a:solidFill>
                  <a:srgbClr val="4471C4"/>
                </a:solidFill>
                <a:latin typeface="Microsoft Sans Serif"/>
                <a:cs typeface="Microsoft Sans Serif"/>
              </a:rPr>
              <a:t>предмета.</a:t>
            </a:r>
            <a:endParaRPr sz="1900" dirty="0">
              <a:latin typeface="Microsoft Sans Serif"/>
              <a:cs typeface="Microsoft Sans Serif"/>
            </a:endParaRPr>
          </a:p>
          <a:p>
            <a:pPr marL="280035" indent="-267970">
              <a:lnSpc>
                <a:spcPct val="100000"/>
              </a:lnSpc>
              <a:spcBef>
                <a:spcPts val="605"/>
              </a:spcBef>
              <a:buAutoNum type="arabicPeriod" startAt="3"/>
              <a:tabLst>
                <a:tab pos="280670" algn="l"/>
              </a:tabLst>
            </a:pPr>
            <a:r>
              <a:rPr sz="1900" spc="-20" dirty="0">
                <a:solidFill>
                  <a:srgbClr val="4471C4"/>
                </a:solidFill>
                <a:latin typeface="Microsoft Sans Serif"/>
                <a:cs typeface="Microsoft Sans Serif"/>
              </a:rPr>
              <a:t>Содержание</a:t>
            </a:r>
            <a:r>
              <a:rPr sz="1900" spc="7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15" dirty="0">
                <a:solidFill>
                  <a:srgbClr val="4471C4"/>
                </a:solidFill>
                <a:latin typeface="Microsoft Sans Serif"/>
                <a:cs typeface="Microsoft Sans Serif"/>
              </a:rPr>
              <a:t>учебных</a:t>
            </a:r>
            <a:r>
              <a:rPr sz="1900" spc="3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30" dirty="0">
                <a:solidFill>
                  <a:srgbClr val="4471C4"/>
                </a:solidFill>
                <a:latin typeface="Microsoft Sans Serif"/>
                <a:cs typeface="Microsoft Sans Serif"/>
              </a:rPr>
              <a:t>предметов</a:t>
            </a:r>
            <a:r>
              <a:rPr sz="1900" spc="7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20" dirty="0">
                <a:solidFill>
                  <a:srgbClr val="4471C4"/>
                </a:solidFill>
                <a:latin typeface="Microsoft Sans Serif"/>
                <a:cs typeface="Microsoft Sans Serif"/>
              </a:rPr>
              <a:t>по</a:t>
            </a:r>
            <a:r>
              <a:rPr sz="1900" spc="1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35" dirty="0">
                <a:solidFill>
                  <a:srgbClr val="4471C4"/>
                </a:solidFill>
                <a:latin typeface="Microsoft Sans Serif"/>
                <a:cs typeface="Microsoft Sans Serif"/>
              </a:rPr>
              <a:t>годам</a:t>
            </a:r>
            <a:r>
              <a:rPr sz="1900" spc="3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15" dirty="0">
                <a:solidFill>
                  <a:srgbClr val="4471C4"/>
                </a:solidFill>
                <a:latin typeface="Microsoft Sans Serif"/>
                <a:cs typeface="Microsoft Sans Serif"/>
              </a:rPr>
              <a:t>обучения.</a:t>
            </a:r>
            <a:endParaRPr sz="1900" dirty="0">
              <a:latin typeface="Microsoft Sans Serif"/>
              <a:cs typeface="Microsoft Sans Serif"/>
            </a:endParaRPr>
          </a:p>
          <a:p>
            <a:pPr marL="280035" indent="-267970">
              <a:lnSpc>
                <a:spcPct val="100000"/>
              </a:lnSpc>
              <a:spcBef>
                <a:spcPts val="600"/>
              </a:spcBef>
              <a:buAutoNum type="arabicPeriod" startAt="3"/>
              <a:tabLst>
                <a:tab pos="280670" algn="l"/>
              </a:tabLst>
            </a:pPr>
            <a:r>
              <a:rPr sz="1900" spc="-30" dirty="0">
                <a:solidFill>
                  <a:srgbClr val="4471C4"/>
                </a:solidFill>
                <a:latin typeface="Microsoft Sans Serif"/>
                <a:cs typeface="Microsoft Sans Serif"/>
              </a:rPr>
              <a:t>Тематическое</a:t>
            </a:r>
            <a:r>
              <a:rPr sz="1900" spc="5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900" spc="-10" dirty="0">
                <a:solidFill>
                  <a:srgbClr val="4471C4"/>
                </a:solidFill>
                <a:latin typeface="Microsoft Sans Serif"/>
                <a:cs typeface="Microsoft Sans Serif"/>
              </a:rPr>
              <a:t>планирование.</a:t>
            </a:r>
            <a:endParaRPr sz="1900" dirty="0">
              <a:latin typeface="Microsoft Sans Serif"/>
              <a:cs typeface="Microsoft Sans Serif"/>
            </a:endParaRPr>
          </a:p>
        </p:txBody>
      </p:sp>
      <p:pic>
        <p:nvPicPr>
          <p:cNvPr id="5" name="object 5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886709" y="5710297"/>
            <a:ext cx="9425945" cy="1035066"/>
          </a:xfrm>
          <a:prstGeom prst="rect">
            <a:avLst/>
          </a:prstGeom>
        </p:spPr>
      </p:pic>
      <p:graphicFrame>
        <p:nvGraphicFramePr>
          <p:cNvPr id="6" name="object 6"/>
          <p:cNvGraphicFramePr>
            <a:graphicFrameLocks noGrp="1"/>
          </p:cNvGraphicFramePr>
          <p:nvPr/>
        </p:nvGraphicFramePr>
        <p:xfrm>
          <a:off x="1895475" y="5719292"/>
          <a:ext cx="9340214" cy="9499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6545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916554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45821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79120">
                <a:tc>
                  <a:txBody>
                    <a:bodyPr/>
                    <a:lstStyle/>
                    <a:p>
                      <a:pPr marL="13779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600" b="1" spc="-20" dirty="0">
                          <a:solidFill>
                            <a:srgbClr val="4471C4"/>
                          </a:solidFill>
                          <a:latin typeface="Arial"/>
                          <a:cs typeface="Arial"/>
                        </a:rPr>
                        <a:t>Тематические</a:t>
                      </a:r>
                      <a:r>
                        <a:rPr sz="1600" b="1" spc="35" dirty="0">
                          <a:solidFill>
                            <a:srgbClr val="4471C4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4471C4"/>
                          </a:solidFill>
                          <a:latin typeface="Arial"/>
                          <a:cs typeface="Arial"/>
                        </a:rPr>
                        <a:t>блоки, темы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21945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600" b="1" spc="-10" dirty="0">
                          <a:solidFill>
                            <a:srgbClr val="4471C4"/>
                          </a:solidFill>
                          <a:latin typeface="Arial"/>
                          <a:cs typeface="Arial"/>
                        </a:rPr>
                        <a:t>Основное</a:t>
                      </a:r>
                      <a:r>
                        <a:rPr sz="1600" b="1" spc="15" dirty="0">
                          <a:solidFill>
                            <a:srgbClr val="4471C4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4471C4"/>
                          </a:solidFill>
                          <a:latin typeface="Arial"/>
                          <a:cs typeface="Arial"/>
                        </a:rPr>
                        <a:t>содержание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1034415" marR="162560" indent="-864869">
                        <a:lnSpc>
                          <a:spcPct val="100000"/>
                        </a:lnSpc>
                        <a:spcBef>
                          <a:spcPts val="330"/>
                        </a:spcBef>
                      </a:pPr>
                      <a:r>
                        <a:rPr sz="1600" b="1" spc="-10" dirty="0">
                          <a:solidFill>
                            <a:srgbClr val="4471C4"/>
                          </a:solidFill>
                          <a:latin typeface="Arial"/>
                          <a:cs typeface="Arial"/>
                        </a:rPr>
                        <a:t>Основные </a:t>
                      </a:r>
                      <a:r>
                        <a:rPr sz="1600" b="1" spc="-5" dirty="0">
                          <a:solidFill>
                            <a:srgbClr val="4471C4"/>
                          </a:solidFill>
                          <a:latin typeface="Arial"/>
                          <a:cs typeface="Arial"/>
                        </a:rPr>
                        <a:t>виды </a:t>
                      </a:r>
                      <a:r>
                        <a:rPr sz="1600" b="1" spc="-10" dirty="0">
                          <a:solidFill>
                            <a:srgbClr val="4471C4"/>
                          </a:solidFill>
                          <a:latin typeface="Arial"/>
                          <a:cs typeface="Arial"/>
                        </a:rPr>
                        <a:t>деятельности </a:t>
                      </a:r>
                      <a:r>
                        <a:rPr sz="1600" b="1" spc="-430" dirty="0">
                          <a:solidFill>
                            <a:srgbClr val="4471C4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sz="1600" b="1" spc="-15" dirty="0">
                          <a:solidFill>
                            <a:srgbClr val="4471C4"/>
                          </a:solidFill>
                          <a:latin typeface="Arial"/>
                          <a:cs typeface="Arial"/>
                        </a:rPr>
                        <a:t>обучающихся</a:t>
                      </a:r>
                      <a:endParaRPr sz="1600">
                        <a:latin typeface="Arial"/>
                        <a:cs typeface="Arial"/>
                      </a:endParaRPr>
                    </a:p>
                  </a:txBody>
                  <a:tcPr marL="0" marR="0" marT="4191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7083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sz="1900">
                        <a:latin typeface="Times New Roman"/>
                        <a:cs typeface="Times New Roman"/>
                      </a:endParaRPr>
                    </a:p>
                  </a:txBody>
                  <a:tcPr marL="0" marR="0" marT="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</a:tbl>
          </a:graphicData>
        </a:graphic>
      </p:graphicFrame>
      <p:pic>
        <p:nvPicPr>
          <p:cNvPr id="7" name="object 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159000" y="84660"/>
            <a:ext cx="687910" cy="945142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614172" y="5751576"/>
            <a:ext cx="882396" cy="899160"/>
          </a:xfrm>
          <a:prstGeom prst="rect">
            <a:avLst/>
          </a:prstGeom>
        </p:spPr>
      </p:pic>
      <p:sp>
        <p:nvSpPr>
          <p:cNvPr id="9" name="object 9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8</a:t>
            </a:fld>
            <a:endParaRPr spc="-5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1601704" y="6471005"/>
            <a:ext cx="251460" cy="2692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z="1600" spc="-5" dirty="0">
                <a:solidFill>
                  <a:srgbClr val="0071BB"/>
                </a:solidFill>
                <a:latin typeface="Microsoft Sans Serif"/>
                <a:cs typeface="Microsoft Sans Serif"/>
              </a:rPr>
              <a:t>20</a:t>
            </a:r>
            <a:endParaRPr sz="1600">
              <a:latin typeface="Microsoft Sans Serif"/>
              <a:cs typeface="Microsoft Sans Serif"/>
            </a:endParaRPr>
          </a:p>
        </p:txBody>
      </p:sp>
      <p:grpSp>
        <p:nvGrpSpPr>
          <p:cNvPr id="3" name="object 3"/>
          <p:cNvGrpSpPr/>
          <p:nvPr/>
        </p:nvGrpSpPr>
        <p:grpSpPr>
          <a:xfrm>
            <a:off x="-38100" y="1042416"/>
            <a:ext cx="11538585" cy="5111750"/>
            <a:chOff x="-38100" y="1042416"/>
            <a:chExt cx="11538585" cy="5111750"/>
          </a:xfrm>
        </p:grpSpPr>
        <p:sp>
          <p:nvSpPr>
            <p:cNvPr id="4" name="object 4"/>
            <p:cNvSpPr/>
            <p:nvPr/>
          </p:nvSpPr>
          <p:spPr>
            <a:xfrm>
              <a:off x="0" y="1117092"/>
              <a:ext cx="1858010" cy="0"/>
            </a:xfrm>
            <a:custGeom>
              <a:avLst/>
              <a:gdLst/>
              <a:ahLst/>
              <a:cxnLst/>
              <a:rect l="l" t="t" r="r" b="b"/>
              <a:pathLst>
                <a:path w="1858010">
                  <a:moveTo>
                    <a:pt x="0" y="0"/>
                  </a:moveTo>
                  <a:lnTo>
                    <a:pt x="1857883" y="0"/>
                  </a:lnTo>
                </a:path>
              </a:pathLst>
            </a:custGeom>
            <a:ln w="76200">
              <a:solidFill>
                <a:srgbClr val="0071BB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1139952" y="1050036"/>
              <a:ext cx="5502275" cy="0"/>
            </a:xfrm>
            <a:custGeom>
              <a:avLst/>
              <a:gdLst/>
              <a:ahLst/>
              <a:cxnLst/>
              <a:rect l="l" t="t" r="r" b="b"/>
              <a:pathLst>
                <a:path w="5502275">
                  <a:moveTo>
                    <a:pt x="0" y="0"/>
                  </a:moveTo>
                  <a:lnTo>
                    <a:pt x="5501767" y="0"/>
                  </a:lnTo>
                </a:path>
              </a:pathLst>
            </a:custGeom>
            <a:ln w="15240">
              <a:solidFill>
                <a:srgbClr val="396D8E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8586216" y="1906524"/>
              <a:ext cx="2914015" cy="4247515"/>
            </a:xfrm>
            <a:custGeom>
              <a:avLst/>
              <a:gdLst/>
              <a:ahLst/>
              <a:cxnLst/>
              <a:rect l="l" t="t" r="r" b="b"/>
              <a:pathLst>
                <a:path w="2914015" h="4247515">
                  <a:moveTo>
                    <a:pt x="2913887" y="0"/>
                  </a:moveTo>
                  <a:lnTo>
                    <a:pt x="0" y="0"/>
                  </a:lnTo>
                  <a:lnTo>
                    <a:pt x="2913887" y="4247388"/>
                  </a:lnTo>
                  <a:lnTo>
                    <a:pt x="2913887" y="0"/>
                  </a:lnTo>
                  <a:close/>
                </a:path>
              </a:pathLst>
            </a:custGeom>
            <a:solidFill>
              <a:srgbClr val="EBDFF5">
                <a:alpha val="50195"/>
              </a:srgbClr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7" name="object 7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1155185" y="2622779"/>
              <a:ext cx="4268733" cy="2246412"/>
            </a:xfrm>
            <a:prstGeom prst="rect">
              <a:avLst/>
            </a:prstGeom>
          </p:spPr>
        </p:pic>
        <p:pic>
          <p:nvPicPr>
            <p:cNvPr id="8" name="object 8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141475" y="2936748"/>
              <a:ext cx="4029455" cy="1679447"/>
            </a:xfrm>
            <a:prstGeom prst="rect">
              <a:avLst/>
            </a:prstGeom>
          </p:spPr>
        </p:pic>
        <p:sp>
          <p:nvSpPr>
            <p:cNvPr id="9" name="object 9"/>
            <p:cNvSpPr/>
            <p:nvPr/>
          </p:nvSpPr>
          <p:spPr>
            <a:xfrm>
              <a:off x="1152144" y="2619755"/>
              <a:ext cx="4182110" cy="2159635"/>
            </a:xfrm>
            <a:custGeom>
              <a:avLst/>
              <a:gdLst/>
              <a:ahLst/>
              <a:cxnLst/>
              <a:rect l="l" t="t" r="r" b="b"/>
              <a:pathLst>
                <a:path w="4182110" h="2159635">
                  <a:moveTo>
                    <a:pt x="4181855" y="0"/>
                  </a:moveTo>
                  <a:lnTo>
                    <a:pt x="0" y="0"/>
                  </a:lnTo>
                  <a:lnTo>
                    <a:pt x="0" y="2159508"/>
                  </a:lnTo>
                  <a:lnTo>
                    <a:pt x="4181855" y="2159508"/>
                  </a:lnTo>
                  <a:lnTo>
                    <a:pt x="4181855" y="0"/>
                  </a:lnTo>
                  <a:close/>
                </a:path>
              </a:pathLst>
            </a:custGeom>
            <a:solidFill>
              <a:srgbClr val="FFFF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xfrm>
            <a:off x="835558" y="28702"/>
            <a:ext cx="729932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95"/>
              </a:spcBef>
            </a:pPr>
            <a:r>
              <a:rPr spc="-15" dirty="0"/>
              <a:t>Научно-методическое</a:t>
            </a:r>
            <a:r>
              <a:rPr spc="40" dirty="0"/>
              <a:t> </a:t>
            </a:r>
            <a:r>
              <a:rPr spc="-5" dirty="0"/>
              <a:t>и</a:t>
            </a:r>
            <a:r>
              <a:rPr spc="-15" dirty="0"/>
              <a:t> </a:t>
            </a:r>
            <a:r>
              <a:rPr spc="-20" dirty="0"/>
              <a:t>технологическое </a:t>
            </a:r>
            <a:r>
              <a:rPr spc="-765" dirty="0"/>
              <a:t> </a:t>
            </a:r>
            <a:r>
              <a:rPr spc="-15" dirty="0"/>
              <a:t>сопровождение</a:t>
            </a:r>
            <a:r>
              <a:rPr spc="60" dirty="0"/>
              <a:t> </a:t>
            </a:r>
            <a:r>
              <a:rPr spc="-15" dirty="0"/>
              <a:t>ФГОС</a:t>
            </a:r>
          </a:p>
        </p:txBody>
      </p:sp>
      <p:pic>
        <p:nvPicPr>
          <p:cNvPr id="11" name="object 11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14300" y="5094732"/>
            <a:ext cx="905256" cy="874775"/>
          </a:xfrm>
          <a:prstGeom prst="rect">
            <a:avLst/>
          </a:prstGeom>
        </p:spPr>
      </p:pic>
      <p:pic>
        <p:nvPicPr>
          <p:cNvPr id="12" name="object 12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24383" y="2602992"/>
            <a:ext cx="906780" cy="882396"/>
          </a:xfrm>
          <a:prstGeom prst="rect">
            <a:avLst/>
          </a:prstGeom>
        </p:spPr>
      </p:pic>
      <p:sp>
        <p:nvSpPr>
          <p:cNvPr id="13" name="object 13"/>
          <p:cNvSpPr txBox="1"/>
          <p:nvPr/>
        </p:nvSpPr>
        <p:spPr>
          <a:xfrm>
            <a:off x="1252524" y="5169153"/>
            <a:ext cx="3062605" cy="14542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1500" b="1" spc="-10" dirty="0">
                <a:latin typeface="Arial"/>
                <a:cs typeface="Arial"/>
              </a:rPr>
              <a:t>Апробация</a:t>
            </a:r>
            <a:r>
              <a:rPr sz="1500" b="1" spc="25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примерных</a:t>
            </a:r>
            <a:r>
              <a:rPr sz="1500" b="1" spc="-40" dirty="0">
                <a:latin typeface="Arial"/>
                <a:cs typeface="Arial"/>
              </a:rPr>
              <a:t> </a:t>
            </a:r>
            <a:r>
              <a:rPr sz="1500" b="1" spc="-10" dirty="0">
                <a:latin typeface="Arial"/>
                <a:cs typeface="Arial"/>
              </a:rPr>
              <a:t>рабочих </a:t>
            </a:r>
            <a:r>
              <a:rPr sz="1500" b="1" spc="-400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программ </a:t>
            </a:r>
            <a:r>
              <a:rPr sz="1500" b="1" dirty="0">
                <a:latin typeface="Arial"/>
                <a:cs typeface="Arial"/>
              </a:rPr>
              <a:t>с </a:t>
            </a:r>
            <a:r>
              <a:rPr sz="1500" b="1" spc="-10" dirty="0">
                <a:latin typeface="Arial"/>
                <a:cs typeface="Arial"/>
              </a:rPr>
              <a:t>сентября </a:t>
            </a:r>
            <a:r>
              <a:rPr sz="1500" b="1" dirty="0">
                <a:latin typeface="Arial"/>
                <a:cs typeface="Arial"/>
              </a:rPr>
              <a:t>2021 по </a:t>
            </a:r>
            <a:r>
              <a:rPr sz="1500" b="1" spc="5" dirty="0">
                <a:latin typeface="Arial"/>
                <a:cs typeface="Arial"/>
              </a:rPr>
              <a:t> </a:t>
            </a:r>
            <a:r>
              <a:rPr sz="1500" b="1" spc="-5" dirty="0">
                <a:latin typeface="Arial"/>
                <a:cs typeface="Arial"/>
              </a:rPr>
              <a:t>апрель</a:t>
            </a:r>
            <a:r>
              <a:rPr sz="1500" b="1" spc="-25" dirty="0">
                <a:latin typeface="Arial"/>
                <a:cs typeface="Arial"/>
              </a:rPr>
              <a:t> </a:t>
            </a:r>
            <a:r>
              <a:rPr sz="1500" b="1" dirty="0">
                <a:latin typeface="Arial"/>
                <a:cs typeface="Arial"/>
              </a:rPr>
              <a:t>2022</a:t>
            </a:r>
            <a:r>
              <a:rPr sz="1500" b="1" spc="-5" dirty="0">
                <a:latin typeface="Arial"/>
                <a:cs typeface="Arial"/>
              </a:rPr>
              <a:t> </a:t>
            </a:r>
            <a:r>
              <a:rPr sz="1500" b="1" spc="-75" dirty="0">
                <a:latin typeface="Arial"/>
                <a:cs typeface="Arial"/>
              </a:rPr>
              <a:t>г</a:t>
            </a:r>
            <a:r>
              <a:rPr sz="1500" b="1" spc="-75" dirty="0" smtClean="0">
                <a:latin typeface="Arial"/>
                <a:cs typeface="Arial"/>
              </a:rPr>
              <a:t>.</a:t>
            </a:r>
            <a:endParaRPr lang="ru-RU" sz="1500" b="1" spc="-75" dirty="0" smtClean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endParaRPr lang="ru-RU" sz="1500" b="1" spc="-75" dirty="0">
              <a:latin typeface="Arial"/>
              <a:cs typeface="Arial"/>
            </a:endParaRPr>
          </a:p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lang="en-US" sz="1600" u="sng" dirty="0">
                <a:solidFill>
                  <a:srgbClr val="0563C1"/>
                </a:solidFill>
                <a:latin typeface="Calibri" panose="020F0502020204030204" pitchFamily="34" charset="0"/>
                <a:hlinkClick r:id="rId6"/>
              </a:rPr>
              <a:t>https://www.youtube.com/watch?v=Y88g9kVijb0</a:t>
            </a:r>
            <a:endParaRPr sz="1500" dirty="0">
              <a:latin typeface="Arial"/>
              <a:cs typeface="Arial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1152144" y="2619755"/>
            <a:ext cx="4182110" cy="2159635"/>
          </a:xfrm>
          <a:prstGeom prst="rect">
            <a:avLst/>
          </a:prstGeom>
          <a:ln w="12192">
            <a:solidFill>
              <a:srgbClr val="BEBEBE"/>
            </a:solidFill>
          </a:ln>
        </p:spPr>
        <p:txBody>
          <a:bodyPr vert="horz" wrap="square" lIns="0" tIns="1270" rIns="0" bIns="0" rtlCol="0">
            <a:spAutoFit/>
          </a:bodyPr>
          <a:lstStyle/>
          <a:p>
            <a:pPr>
              <a:lnSpc>
                <a:spcPct val="100000"/>
              </a:lnSpc>
              <a:spcBef>
                <a:spcPts val="10"/>
              </a:spcBef>
            </a:pPr>
            <a:endParaRPr sz="2650">
              <a:latin typeface="Times New Roman"/>
              <a:cs typeface="Times New Roman"/>
            </a:endParaRPr>
          </a:p>
          <a:p>
            <a:pPr marL="134620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solidFill>
                  <a:srgbClr val="4471C4"/>
                </a:solidFill>
                <a:latin typeface="Microsoft Sans Serif"/>
                <a:cs typeface="Microsoft Sans Serif"/>
              </a:rPr>
              <a:t>Единый</a:t>
            </a:r>
            <a:r>
              <a:rPr sz="1800" spc="-10" dirty="0">
                <a:solidFill>
                  <a:srgbClr val="4471C4"/>
                </a:solidFill>
                <a:latin typeface="Microsoft Sans Serif"/>
                <a:cs typeface="Microsoft Sans Serif"/>
              </a:rPr>
              <a:t> информационный</a:t>
            </a:r>
            <a:r>
              <a:rPr sz="1800" spc="1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4471C4"/>
                </a:solidFill>
                <a:latin typeface="Microsoft Sans Serif"/>
                <a:cs typeface="Microsoft Sans Serif"/>
              </a:rPr>
              <a:t>ресурс</a:t>
            </a:r>
            <a:endParaRPr sz="1800">
              <a:latin typeface="Microsoft Sans Serif"/>
              <a:cs typeface="Microsoft Sans Serif"/>
            </a:endParaRPr>
          </a:p>
          <a:p>
            <a:pPr marL="134620">
              <a:lnSpc>
                <a:spcPct val="100000"/>
              </a:lnSpc>
            </a:pPr>
            <a:r>
              <a:rPr sz="1800" b="1" spc="-5" dirty="0">
                <a:solidFill>
                  <a:srgbClr val="4471C4"/>
                </a:solidFill>
                <a:latin typeface="Arial"/>
                <a:cs typeface="Arial"/>
              </a:rPr>
              <a:t>edsoo.ru</a:t>
            </a:r>
            <a:endParaRPr sz="1800">
              <a:latin typeface="Arial"/>
              <a:cs typeface="Arial"/>
            </a:endParaRPr>
          </a:p>
          <a:p>
            <a:pPr marL="134620">
              <a:lnSpc>
                <a:spcPct val="100000"/>
              </a:lnSpc>
            </a:pPr>
            <a:r>
              <a:rPr sz="1800" spc="-25" dirty="0">
                <a:solidFill>
                  <a:srgbClr val="4471C4"/>
                </a:solidFill>
                <a:latin typeface="Microsoft Sans Serif"/>
                <a:cs typeface="Microsoft Sans Serif"/>
              </a:rPr>
              <a:t>-размещение</a:t>
            </a:r>
            <a:r>
              <a:rPr sz="1800" spc="20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4471C4"/>
                </a:solidFill>
                <a:latin typeface="Microsoft Sans Serif"/>
                <a:cs typeface="Microsoft Sans Serif"/>
              </a:rPr>
              <a:t>методических</a:t>
            </a:r>
            <a:endParaRPr sz="1800">
              <a:latin typeface="Microsoft Sans Serif"/>
              <a:cs typeface="Microsoft Sans Serif"/>
            </a:endParaRPr>
          </a:p>
          <a:p>
            <a:pPr marL="134620">
              <a:lnSpc>
                <a:spcPct val="100000"/>
              </a:lnSpc>
            </a:pPr>
            <a:r>
              <a:rPr sz="1800" spc="-10" dirty="0">
                <a:solidFill>
                  <a:srgbClr val="4471C4"/>
                </a:solidFill>
                <a:latin typeface="Microsoft Sans Serif"/>
                <a:cs typeface="Microsoft Sans Serif"/>
              </a:rPr>
              <a:t>материалов,</a:t>
            </a:r>
            <a:endParaRPr sz="1800">
              <a:latin typeface="Microsoft Sans Serif"/>
              <a:cs typeface="Microsoft Sans Serif"/>
            </a:endParaRPr>
          </a:p>
          <a:p>
            <a:pPr marL="134620">
              <a:lnSpc>
                <a:spcPct val="100000"/>
              </a:lnSpc>
            </a:pPr>
            <a:r>
              <a:rPr sz="1800" dirty="0">
                <a:solidFill>
                  <a:srgbClr val="4471C4"/>
                </a:solidFill>
                <a:latin typeface="Microsoft Sans Serif"/>
                <a:cs typeface="Microsoft Sans Serif"/>
              </a:rPr>
              <a:t>-</a:t>
            </a:r>
            <a:r>
              <a:rPr sz="1800" spc="2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800" spc="-30" dirty="0">
                <a:solidFill>
                  <a:srgbClr val="4471C4"/>
                </a:solidFill>
                <a:latin typeface="Microsoft Sans Serif"/>
                <a:cs typeface="Microsoft Sans Serif"/>
              </a:rPr>
              <a:t>конструктор</a:t>
            </a:r>
            <a:r>
              <a:rPr sz="1800" spc="3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800" spc="-15" dirty="0">
                <a:solidFill>
                  <a:srgbClr val="4471C4"/>
                </a:solidFill>
                <a:latin typeface="Microsoft Sans Serif"/>
                <a:cs typeface="Microsoft Sans Serif"/>
              </a:rPr>
              <a:t>рабочих</a:t>
            </a:r>
            <a:r>
              <a:rPr sz="1800" spc="5" dirty="0">
                <a:solidFill>
                  <a:srgbClr val="4471C4"/>
                </a:solidFill>
                <a:latin typeface="Microsoft Sans Serif"/>
                <a:cs typeface="Microsoft Sans Serif"/>
              </a:rPr>
              <a:t> </a:t>
            </a:r>
            <a:r>
              <a:rPr sz="1800" spc="-25" dirty="0">
                <a:solidFill>
                  <a:srgbClr val="4471C4"/>
                </a:solidFill>
                <a:latin typeface="Microsoft Sans Serif"/>
                <a:cs typeface="Microsoft Sans Serif"/>
              </a:rPr>
              <a:t>программ</a:t>
            </a:r>
            <a:endParaRPr sz="1800">
              <a:latin typeface="Microsoft Sans Serif"/>
              <a:cs typeface="Microsoft Sans Serif"/>
            </a:endParaRPr>
          </a:p>
        </p:txBody>
      </p:sp>
      <p:grpSp>
        <p:nvGrpSpPr>
          <p:cNvPr id="15" name="object 15"/>
          <p:cNvGrpSpPr/>
          <p:nvPr/>
        </p:nvGrpSpPr>
        <p:grpSpPr>
          <a:xfrm>
            <a:off x="0" y="1045463"/>
            <a:ext cx="11424285" cy="5812790"/>
            <a:chOff x="0" y="1045463"/>
            <a:chExt cx="11424285" cy="5812790"/>
          </a:xfrm>
        </p:grpSpPr>
        <p:pic>
          <p:nvPicPr>
            <p:cNvPr id="16" name="object 16"/>
            <p:cNvPicPr/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0" y="1045463"/>
              <a:ext cx="11423904" cy="1426464"/>
            </a:xfrm>
            <a:prstGeom prst="rect">
              <a:avLst/>
            </a:prstGeom>
          </p:spPr>
        </p:pic>
        <p:pic>
          <p:nvPicPr>
            <p:cNvPr id="17" name="object 17"/>
            <p:cNvPicPr/>
            <p:nvPr/>
          </p:nvPicPr>
          <p:blipFill>
            <a:blip r:embed="rId8" cstate="print"/>
            <a:stretch>
              <a:fillRect/>
            </a:stretch>
          </p:blipFill>
          <p:spPr>
            <a:xfrm>
              <a:off x="5446776" y="2452115"/>
              <a:ext cx="5526024" cy="440588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70</TotalTime>
  <Words>788</Words>
  <Application>Microsoft Office PowerPoint</Application>
  <PresentationFormat>Произвольный</PresentationFormat>
  <Paragraphs>134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Office Theme</vt:lpstr>
      <vt:lpstr>Презентация PowerPoint</vt:lpstr>
      <vt:lpstr>Гарантия равенства ресурсов, условий  и возможностей</vt:lpstr>
      <vt:lpstr>ФГОС – ключевой регулятор содержания образования</vt:lpstr>
      <vt:lpstr>Детализация требований к результатам личностным</vt:lpstr>
      <vt:lpstr>Детализация требований к результатам метапредметным</vt:lpstr>
      <vt:lpstr>Детализация требований к результатам предметным (пример: биология)</vt:lpstr>
      <vt:lpstr>Целевая модель внедрения обновленного  содержания общего образования</vt:lpstr>
      <vt:lpstr>Научно-методическое сопровождение ФГОС:  конструктор рабочих программ</vt:lpstr>
      <vt:lpstr>Научно-методическое и технологическое  сопровождение ФГОС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Sofia</dc:creator>
  <cp:lastModifiedBy>Пользователь Windows</cp:lastModifiedBy>
  <cp:revision>5</cp:revision>
  <dcterms:created xsi:type="dcterms:W3CDTF">2022-04-10T14:44:09Z</dcterms:created>
  <dcterms:modified xsi:type="dcterms:W3CDTF">2022-04-11T03:40:16Z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2022-01-17T00:00:00Z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2022-04-10T00:00:00Z</vt:filetime>
  </property>
</Properties>
</file>