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Default Extension="jpg" ContentType="image/jp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</p:sldIdLst>
  <p:sldSz cx="12192000" cy="6858000"/>
  <p:notesSz cx="12192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jpg"/><Relationship Id="rId3" Type="http://schemas.openxmlformats.org/officeDocument/2006/relationships/image" Target="../media/image4.png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 showMasterSp="0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12192000" cy="685799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825483" y="2179320"/>
            <a:ext cx="1391412" cy="161543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Relationship Id="rId8" Type="http://schemas.openxmlformats.org/officeDocument/2006/relationships/image" Target="../media/image2.png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230356" y="0"/>
            <a:ext cx="957072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58372" y="152400"/>
            <a:ext cx="704087" cy="81991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1117091"/>
            <a:ext cx="1858645" cy="0"/>
          </a:xfrm>
          <a:custGeom>
            <a:avLst/>
            <a:gdLst/>
            <a:ahLst/>
            <a:cxnLst/>
            <a:rect l="l" t="t" r="r" b="b"/>
            <a:pathLst>
              <a:path w="1858645" h="0">
                <a:moveTo>
                  <a:pt x="0" y="0"/>
                </a:moveTo>
                <a:lnTo>
                  <a:pt x="1858391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01879" y="134823"/>
            <a:ext cx="11788241" cy="797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1" i="0">
                <a:solidFill>
                  <a:srgbClr val="0071BB"/>
                </a:solidFill>
                <a:latin typeface="Arial"/>
                <a:cs typeface="Arial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828545" y="1434972"/>
            <a:ext cx="8534908" cy="479107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11646407" y="6516836"/>
            <a:ext cx="161290" cy="19621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
</file>

<file path=ppt/slides/_rels/slide3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4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/Relationships>

</file>

<file path=ppt/slides/_rels/slide5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_rels/slide6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
</file>

<file path=ppt/slides/_rels/slide7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2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320546" y="791972"/>
            <a:ext cx="6075680" cy="438150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dirty="0" sz="1350" spc="-5">
                <a:solidFill>
                  <a:srgbClr val="FFFFFF"/>
                </a:solidFill>
                <a:latin typeface="Calibri"/>
                <a:cs typeface="Calibri"/>
              </a:rPr>
              <a:t>Дополнительная</a:t>
            </a:r>
            <a:r>
              <a:rPr dirty="0" sz="1350" spc="-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>
                <a:solidFill>
                  <a:srgbClr val="FFFFFF"/>
                </a:solidFill>
                <a:latin typeface="Calibri"/>
                <a:cs typeface="Calibri"/>
              </a:rPr>
              <a:t>профессиональная</a:t>
            </a:r>
            <a:r>
              <a:rPr dirty="0" sz="1350" spc="-3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>
                <a:solidFill>
                  <a:srgbClr val="FFFFFF"/>
                </a:solidFill>
                <a:latin typeface="Calibri"/>
                <a:cs typeface="Calibri"/>
              </a:rPr>
              <a:t>программа</a:t>
            </a:r>
            <a:r>
              <a:rPr dirty="0" sz="135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>
                <a:solidFill>
                  <a:srgbClr val="FFFFFF"/>
                </a:solidFill>
                <a:latin typeface="Calibri"/>
                <a:cs typeface="Calibri"/>
              </a:rPr>
              <a:t>повышения</a:t>
            </a:r>
            <a:r>
              <a:rPr dirty="0" sz="1350" spc="-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spc="-5">
                <a:solidFill>
                  <a:srgbClr val="FFFFFF"/>
                </a:solidFill>
                <a:latin typeface="Calibri"/>
                <a:cs typeface="Calibri"/>
              </a:rPr>
              <a:t>квалификации</a:t>
            </a:r>
            <a:endParaRPr sz="135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dirty="0" sz="1350" spc="-5" b="1">
                <a:solidFill>
                  <a:srgbClr val="FFFFFF"/>
                </a:solidFill>
                <a:latin typeface="Calibri"/>
                <a:cs typeface="Calibri"/>
              </a:rPr>
              <a:t>«Реализация</a:t>
            </a:r>
            <a:r>
              <a:rPr dirty="0" sz="1350" spc="-3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spc="-5" b="1">
                <a:solidFill>
                  <a:srgbClr val="FFFFFF"/>
                </a:solidFill>
                <a:latin typeface="Calibri"/>
                <a:cs typeface="Calibri"/>
              </a:rPr>
              <a:t>требований</a:t>
            </a:r>
            <a:r>
              <a:rPr dirty="0" sz="1350" spc="28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spc="-5" b="1">
                <a:solidFill>
                  <a:srgbClr val="FFFFFF"/>
                </a:solidFill>
                <a:latin typeface="Calibri"/>
                <a:cs typeface="Calibri"/>
              </a:rPr>
              <a:t>обновленных</a:t>
            </a:r>
            <a:r>
              <a:rPr dirty="0" sz="135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spc="-10" b="1">
                <a:solidFill>
                  <a:srgbClr val="FFFFFF"/>
                </a:solidFill>
                <a:latin typeface="Calibri"/>
                <a:cs typeface="Calibri"/>
              </a:rPr>
              <a:t>ФГОС</a:t>
            </a:r>
            <a:r>
              <a:rPr dirty="0" sz="135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spc="-10" b="1">
                <a:solidFill>
                  <a:srgbClr val="FFFFFF"/>
                </a:solidFill>
                <a:latin typeface="Calibri"/>
                <a:cs typeface="Calibri"/>
              </a:rPr>
              <a:t>НОО,</a:t>
            </a:r>
            <a:r>
              <a:rPr dirty="0" sz="1350" spc="-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spc="-10" b="1">
                <a:solidFill>
                  <a:srgbClr val="FFFFFF"/>
                </a:solidFill>
                <a:latin typeface="Calibri"/>
                <a:cs typeface="Calibri"/>
              </a:rPr>
              <a:t>ФГОС</a:t>
            </a:r>
            <a:r>
              <a:rPr dirty="0" sz="1350" spc="-20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b="1">
                <a:solidFill>
                  <a:srgbClr val="FFFFFF"/>
                </a:solidFill>
                <a:latin typeface="Calibri"/>
                <a:cs typeface="Calibri"/>
              </a:rPr>
              <a:t>ООО в </a:t>
            </a:r>
            <a:r>
              <a:rPr dirty="0" sz="1350" spc="-5" b="1">
                <a:solidFill>
                  <a:srgbClr val="FFFFFF"/>
                </a:solidFill>
                <a:latin typeface="Calibri"/>
                <a:cs typeface="Calibri"/>
              </a:rPr>
              <a:t>работе</a:t>
            </a:r>
            <a:r>
              <a:rPr dirty="0" sz="1350" spc="-4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350" spc="-10" b="1">
                <a:solidFill>
                  <a:srgbClr val="FFFFFF"/>
                </a:solidFill>
                <a:latin typeface="Calibri"/>
                <a:cs typeface="Calibri"/>
              </a:rPr>
              <a:t>учителя»</a:t>
            </a:r>
            <a:endParaRPr sz="1350">
              <a:latin typeface="Calibri"/>
              <a:cs typeface="Calibri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418336" y="2491449"/>
            <a:ext cx="6892925" cy="1032510"/>
          </a:xfrm>
          <a:prstGeom prst="rect">
            <a:avLst/>
          </a:prstGeom>
        </p:spPr>
        <p:txBody>
          <a:bodyPr wrap="square" lIns="0" tIns="55244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434"/>
              </a:spcBef>
            </a:pPr>
            <a:r>
              <a:rPr dirty="0" sz="2800" spc="-60" b="1">
                <a:solidFill>
                  <a:srgbClr val="FFFFFF"/>
                </a:solidFill>
                <a:latin typeface="Arial"/>
                <a:cs typeface="Arial"/>
              </a:rPr>
              <a:t>Тема</a:t>
            </a:r>
            <a:r>
              <a:rPr dirty="0" sz="2800" spc="-15" b="1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dirty="0" sz="2800" spc="-5" b="1">
                <a:solidFill>
                  <a:srgbClr val="FFFFFF"/>
                </a:solidFill>
                <a:latin typeface="Arial"/>
                <a:cs typeface="Arial"/>
              </a:rPr>
              <a:t>1.3.</a:t>
            </a:r>
            <a:endParaRPr sz="2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390"/>
              </a:spcBef>
            </a:pP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Базовые</a:t>
            </a:r>
            <a:r>
              <a:rPr dirty="0" sz="32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образовательные</a:t>
            </a:r>
            <a:r>
              <a:rPr dirty="0" sz="3200" spc="-35" b="1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3200" b="1">
                <a:solidFill>
                  <a:srgbClr val="FFFFFF"/>
                </a:solidFill>
                <a:latin typeface="Calibri"/>
                <a:cs typeface="Calibri"/>
              </a:rPr>
              <a:t>технологии</a:t>
            </a:r>
            <a:endParaRPr sz="32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2089150" y="115316"/>
            <a:ext cx="546671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35">
                <a:latin typeface="Calibri"/>
                <a:cs typeface="Calibri"/>
              </a:rPr>
              <a:t>Технология</a:t>
            </a:r>
            <a:r>
              <a:rPr dirty="0" sz="2800" spc="20">
                <a:latin typeface="Calibri"/>
                <a:cs typeface="Calibri"/>
              </a:rPr>
              <a:t> </a:t>
            </a:r>
            <a:r>
              <a:rPr dirty="0" sz="2800" spc="-20">
                <a:latin typeface="Calibri"/>
                <a:cs typeface="Calibri"/>
              </a:rPr>
              <a:t>проблемного</a:t>
            </a:r>
            <a:r>
              <a:rPr dirty="0" sz="2800" spc="1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обучения</a:t>
            </a:r>
            <a:endParaRPr sz="2800">
              <a:latin typeface="Calibri"/>
              <a:cs typeface="Calibri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93967" y="745048"/>
            <a:ext cx="2255224" cy="219123"/>
          </a:xfrm>
          <a:prstGeom prst="rect">
            <a:avLst/>
          </a:prstGeom>
        </p:spPr>
      </p:pic>
      <p:sp>
        <p:nvSpPr>
          <p:cNvPr id="4" name="object 4"/>
          <p:cNvSpPr txBox="1"/>
          <p:nvPr/>
        </p:nvSpPr>
        <p:spPr>
          <a:xfrm>
            <a:off x="2364994" y="662432"/>
            <a:ext cx="6864350" cy="57467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Проблемное</a:t>
            </a:r>
            <a:r>
              <a:rPr dirty="0" sz="1800" spc="-25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обучение</a:t>
            </a:r>
            <a:r>
              <a:rPr dirty="0" sz="1800" spc="-15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0071BB"/>
                </a:solidFill>
                <a:latin typeface="Calibri"/>
                <a:cs typeface="Calibri"/>
              </a:rPr>
              <a:t>- </a:t>
            </a: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обучение</a:t>
            </a:r>
            <a:r>
              <a:rPr dirty="0" sz="1800" spc="-20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на </a:t>
            </a:r>
            <a:r>
              <a:rPr dirty="0" sz="1800" b="1">
                <a:solidFill>
                  <a:srgbClr val="0071BB"/>
                </a:solidFill>
                <a:latin typeface="Calibri"/>
                <a:cs typeface="Calibri"/>
              </a:rPr>
              <a:t>основе</a:t>
            </a:r>
            <a:r>
              <a:rPr dirty="0" sz="1800" spc="-20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0071BB"/>
                </a:solidFill>
                <a:latin typeface="Calibri"/>
                <a:cs typeface="Calibri"/>
              </a:rPr>
              <a:t>«учебных</a:t>
            </a: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 ситуаций»,</a:t>
            </a:r>
            <a:endParaRPr sz="1800">
              <a:latin typeface="Calibri"/>
              <a:cs typeface="Calibri"/>
            </a:endParaRPr>
          </a:p>
          <a:p>
            <a:pPr marL="622300">
              <a:lnSpc>
                <a:spcPct val="100000"/>
              </a:lnSpc>
            </a:pP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организации</a:t>
            </a:r>
            <a:r>
              <a:rPr dirty="0" sz="1800" spc="-20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условий, </a:t>
            </a:r>
            <a:r>
              <a:rPr dirty="0" sz="1800" spc="-10" b="1">
                <a:solidFill>
                  <a:srgbClr val="0071BB"/>
                </a:solidFill>
                <a:latin typeface="Calibri"/>
                <a:cs typeface="Calibri"/>
              </a:rPr>
              <a:t>провоцирующих</a:t>
            </a:r>
            <a:r>
              <a:rPr dirty="0" sz="1800" spc="-20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учебную</a:t>
            </a:r>
            <a:r>
              <a:rPr dirty="0" sz="1800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71BB"/>
                </a:solidFill>
                <a:latin typeface="Calibri"/>
                <a:cs typeface="Calibri"/>
              </a:rPr>
              <a:t>деятельность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/>
          <p:nvPr/>
        </p:nvSpPr>
        <p:spPr>
          <a:xfrm>
            <a:off x="5783579" y="1677923"/>
            <a:ext cx="3889375" cy="897890"/>
          </a:xfrm>
          <a:custGeom>
            <a:avLst/>
            <a:gdLst/>
            <a:ahLst/>
            <a:cxnLst/>
            <a:rect l="l" t="t" r="r" b="b"/>
            <a:pathLst>
              <a:path w="3889375" h="897889">
                <a:moveTo>
                  <a:pt x="3739642" y="0"/>
                </a:moveTo>
                <a:lnTo>
                  <a:pt x="149606" y="0"/>
                </a:lnTo>
                <a:lnTo>
                  <a:pt x="102299" y="7622"/>
                </a:lnTo>
                <a:lnTo>
                  <a:pt x="61228" y="28850"/>
                </a:lnTo>
                <a:lnTo>
                  <a:pt x="28850" y="61228"/>
                </a:lnTo>
                <a:lnTo>
                  <a:pt x="7622" y="102299"/>
                </a:lnTo>
                <a:lnTo>
                  <a:pt x="0" y="149605"/>
                </a:lnTo>
                <a:lnTo>
                  <a:pt x="0" y="748029"/>
                </a:lnTo>
                <a:lnTo>
                  <a:pt x="7622" y="795336"/>
                </a:lnTo>
                <a:lnTo>
                  <a:pt x="28850" y="836407"/>
                </a:lnTo>
                <a:lnTo>
                  <a:pt x="61228" y="868785"/>
                </a:lnTo>
                <a:lnTo>
                  <a:pt x="102299" y="890013"/>
                </a:lnTo>
                <a:lnTo>
                  <a:pt x="149606" y="897636"/>
                </a:lnTo>
                <a:lnTo>
                  <a:pt x="3739642" y="897636"/>
                </a:lnTo>
                <a:lnTo>
                  <a:pt x="3786948" y="890013"/>
                </a:lnTo>
                <a:lnTo>
                  <a:pt x="3828019" y="868785"/>
                </a:lnTo>
                <a:lnTo>
                  <a:pt x="3860397" y="836407"/>
                </a:lnTo>
                <a:lnTo>
                  <a:pt x="3881625" y="795336"/>
                </a:lnTo>
                <a:lnTo>
                  <a:pt x="3889248" y="748029"/>
                </a:lnTo>
                <a:lnTo>
                  <a:pt x="3889248" y="149605"/>
                </a:lnTo>
                <a:lnTo>
                  <a:pt x="3881625" y="102299"/>
                </a:lnTo>
                <a:lnTo>
                  <a:pt x="3860397" y="61228"/>
                </a:lnTo>
                <a:lnTo>
                  <a:pt x="3828019" y="28850"/>
                </a:lnTo>
                <a:lnTo>
                  <a:pt x="3786948" y="7622"/>
                </a:lnTo>
                <a:lnTo>
                  <a:pt x="3739642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5883655" y="1857882"/>
            <a:ext cx="3688079" cy="491490"/>
          </a:xfrm>
          <a:prstGeom prst="rect">
            <a:avLst/>
          </a:prstGeom>
        </p:spPr>
        <p:txBody>
          <a:bodyPr wrap="square" lIns="0" tIns="37465" rIns="0" bIns="0" rtlCol="0" vert="horz">
            <a:spAutoFit/>
          </a:bodyPr>
          <a:lstStyle/>
          <a:p>
            <a:pPr marL="26034" marR="5080" indent="-13970">
              <a:lnSpc>
                <a:spcPts val="1750"/>
              </a:lnSpc>
              <a:spcBef>
                <a:spcPts val="295"/>
              </a:spcBef>
            </a:pP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Создание</a:t>
            </a:r>
            <a:r>
              <a:rPr dirty="0" sz="16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проблемной</a:t>
            </a:r>
            <a:r>
              <a:rPr dirty="0" sz="16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ситуации</a:t>
            </a:r>
            <a:r>
              <a:rPr dirty="0" sz="16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5">
                <a:solidFill>
                  <a:srgbClr val="FFFFFF"/>
                </a:solidFill>
                <a:latin typeface="Calibri"/>
                <a:cs typeface="Calibri"/>
              </a:rPr>
              <a:t>учителем </a:t>
            </a:r>
            <a:r>
              <a:rPr dirty="0" sz="1600" spc="-35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и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 формулирование</a:t>
            </a:r>
            <a:r>
              <a:rPr dirty="0" sz="1600" spc="2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проблемы</a:t>
            </a:r>
            <a:r>
              <a:rPr dirty="0" sz="16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учениками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7" name="object 7"/>
          <p:cNvSpPr/>
          <p:nvPr/>
        </p:nvSpPr>
        <p:spPr>
          <a:xfrm>
            <a:off x="5783579" y="2683764"/>
            <a:ext cx="3889375" cy="897890"/>
          </a:xfrm>
          <a:custGeom>
            <a:avLst/>
            <a:gdLst/>
            <a:ahLst/>
            <a:cxnLst/>
            <a:rect l="l" t="t" r="r" b="b"/>
            <a:pathLst>
              <a:path w="3889375" h="897889">
                <a:moveTo>
                  <a:pt x="3739642" y="0"/>
                </a:moveTo>
                <a:lnTo>
                  <a:pt x="149606" y="0"/>
                </a:lnTo>
                <a:lnTo>
                  <a:pt x="102299" y="7622"/>
                </a:lnTo>
                <a:lnTo>
                  <a:pt x="61228" y="28850"/>
                </a:lnTo>
                <a:lnTo>
                  <a:pt x="28850" y="61228"/>
                </a:lnTo>
                <a:lnTo>
                  <a:pt x="7622" y="102299"/>
                </a:lnTo>
                <a:lnTo>
                  <a:pt x="0" y="149606"/>
                </a:lnTo>
                <a:lnTo>
                  <a:pt x="0" y="748030"/>
                </a:lnTo>
                <a:lnTo>
                  <a:pt x="7622" y="795336"/>
                </a:lnTo>
                <a:lnTo>
                  <a:pt x="28850" y="836407"/>
                </a:lnTo>
                <a:lnTo>
                  <a:pt x="61228" y="868785"/>
                </a:lnTo>
                <a:lnTo>
                  <a:pt x="102299" y="890013"/>
                </a:lnTo>
                <a:lnTo>
                  <a:pt x="149606" y="897636"/>
                </a:lnTo>
                <a:lnTo>
                  <a:pt x="3739642" y="897636"/>
                </a:lnTo>
                <a:lnTo>
                  <a:pt x="3786948" y="890013"/>
                </a:lnTo>
                <a:lnTo>
                  <a:pt x="3828019" y="868785"/>
                </a:lnTo>
                <a:lnTo>
                  <a:pt x="3860397" y="836407"/>
                </a:lnTo>
                <a:lnTo>
                  <a:pt x="3881625" y="795336"/>
                </a:lnTo>
                <a:lnTo>
                  <a:pt x="3889248" y="748030"/>
                </a:lnTo>
                <a:lnTo>
                  <a:pt x="3889248" y="149606"/>
                </a:lnTo>
                <a:lnTo>
                  <a:pt x="3881625" y="102299"/>
                </a:lnTo>
                <a:lnTo>
                  <a:pt x="3860397" y="61228"/>
                </a:lnTo>
                <a:lnTo>
                  <a:pt x="3828019" y="28850"/>
                </a:lnTo>
                <a:lnTo>
                  <a:pt x="3786948" y="7622"/>
                </a:lnTo>
                <a:lnTo>
                  <a:pt x="3739642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 txBox="1"/>
          <p:nvPr/>
        </p:nvSpPr>
        <p:spPr>
          <a:xfrm>
            <a:off x="6787642" y="2975610"/>
            <a:ext cx="1883410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Актуализация</a:t>
            </a:r>
            <a:r>
              <a:rPr dirty="0" sz="1600" spc="-2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знаний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5783579" y="3720084"/>
            <a:ext cx="3889375" cy="899160"/>
          </a:xfrm>
          <a:custGeom>
            <a:avLst/>
            <a:gdLst/>
            <a:ahLst/>
            <a:cxnLst/>
            <a:rect l="l" t="t" r="r" b="b"/>
            <a:pathLst>
              <a:path w="3889375" h="899160">
                <a:moveTo>
                  <a:pt x="3739388" y="0"/>
                </a:moveTo>
                <a:lnTo>
                  <a:pt x="149860" y="0"/>
                </a:lnTo>
                <a:lnTo>
                  <a:pt x="102477" y="7636"/>
                </a:lnTo>
                <a:lnTo>
                  <a:pt x="61337" y="28903"/>
                </a:lnTo>
                <a:lnTo>
                  <a:pt x="28903" y="61337"/>
                </a:lnTo>
                <a:lnTo>
                  <a:pt x="7636" y="102477"/>
                </a:lnTo>
                <a:lnTo>
                  <a:pt x="0" y="149860"/>
                </a:lnTo>
                <a:lnTo>
                  <a:pt x="0" y="749300"/>
                </a:lnTo>
                <a:lnTo>
                  <a:pt x="7636" y="796682"/>
                </a:lnTo>
                <a:lnTo>
                  <a:pt x="28903" y="837822"/>
                </a:lnTo>
                <a:lnTo>
                  <a:pt x="61337" y="870256"/>
                </a:lnTo>
                <a:lnTo>
                  <a:pt x="102477" y="891523"/>
                </a:lnTo>
                <a:lnTo>
                  <a:pt x="149860" y="899160"/>
                </a:lnTo>
                <a:lnTo>
                  <a:pt x="3739388" y="899160"/>
                </a:lnTo>
                <a:lnTo>
                  <a:pt x="3786770" y="891523"/>
                </a:lnTo>
                <a:lnTo>
                  <a:pt x="3827910" y="870256"/>
                </a:lnTo>
                <a:lnTo>
                  <a:pt x="3860344" y="837822"/>
                </a:lnTo>
                <a:lnTo>
                  <a:pt x="3881611" y="796682"/>
                </a:lnTo>
                <a:lnTo>
                  <a:pt x="3889248" y="749300"/>
                </a:lnTo>
                <a:lnTo>
                  <a:pt x="3889248" y="149860"/>
                </a:lnTo>
                <a:lnTo>
                  <a:pt x="3881611" y="102477"/>
                </a:lnTo>
                <a:lnTo>
                  <a:pt x="3860344" y="61337"/>
                </a:lnTo>
                <a:lnTo>
                  <a:pt x="3827910" y="28903"/>
                </a:lnTo>
                <a:lnTo>
                  <a:pt x="3786770" y="7636"/>
                </a:lnTo>
                <a:lnTo>
                  <a:pt x="3739388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/>
          <p:nvPr/>
        </p:nvSpPr>
        <p:spPr>
          <a:xfrm>
            <a:off x="6572504" y="4012819"/>
            <a:ext cx="2310765" cy="26924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Поиск</a:t>
            </a:r>
            <a:r>
              <a:rPr dirty="0" sz="1600" spc="-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решения проблемы</a:t>
            </a:r>
            <a:endParaRPr sz="1600">
              <a:latin typeface="Calibri"/>
              <a:cs typeface="Calibri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5783579" y="4756403"/>
            <a:ext cx="3889375" cy="899160"/>
          </a:xfrm>
          <a:custGeom>
            <a:avLst/>
            <a:gdLst/>
            <a:ahLst/>
            <a:cxnLst/>
            <a:rect l="l" t="t" r="r" b="b"/>
            <a:pathLst>
              <a:path w="3889375" h="899160">
                <a:moveTo>
                  <a:pt x="3739388" y="0"/>
                </a:moveTo>
                <a:lnTo>
                  <a:pt x="149860" y="0"/>
                </a:lnTo>
                <a:lnTo>
                  <a:pt x="102477" y="7636"/>
                </a:lnTo>
                <a:lnTo>
                  <a:pt x="61337" y="28903"/>
                </a:lnTo>
                <a:lnTo>
                  <a:pt x="28903" y="61337"/>
                </a:lnTo>
                <a:lnTo>
                  <a:pt x="7636" y="102477"/>
                </a:lnTo>
                <a:lnTo>
                  <a:pt x="0" y="149860"/>
                </a:lnTo>
                <a:lnTo>
                  <a:pt x="0" y="749300"/>
                </a:lnTo>
                <a:lnTo>
                  <a:pt x="7636" y="796667"/>
                </a:lnTo>
                <a:lnTo>
                  <a:pt x="28903" y="837805"/>
                </a:lnTo>
                <a:lnTo>
                  <a:pt x="61337" y="870245"/>
                </a:lnTo>
                <a:lnTo>
                  <a:pt x="102477" y="891520"/>
                </a:lnTo>
                <a:lnTo>
                  <a:pt x="149860" y="899160"/>
                </a:lnTo>
                <a:lnTo>
                  <a:pt x="3739388" y="899160"/>
                </a:lnTo>
                <a:lnTo>
                  <a:pt x="3786770" y="891520"/>
                </a:lnTo>
                <a:lnTo>
                  <a:pt x="3827910" y="870245"/>
                </a:lnTo>
                <a:lnTo>
                  <a:pt x="3860344" y="837805"/>
                </a:lnTo>
                <a:lnTo>
                  <a:pt x="3881611" y="796667"/>
                </a:lnTo>
                <a:lnTo>
                  <a:pt x="3889248" y="749300"/>
                </a:lnTo>
                <a:lnTo>
                  <a:pt x="3889248" y="149860"/>
                </a:lnTo>
                <a:lnTo>
                  <a:pt x="3881611" y="102477"/>
                </a:lnTo>
                <a:lnTo>
                  <a:pt x="3860344" y="61337"/>
                </a:lnTo>
                <a:lnTo>
                  <a:pt x="3827910" y="28903"/>
                </a:lnTo>
                <a:lnTo>
                  <a:pt x="3786770" y="7636"/>
                </a:lnTo>
                <a:lnTo>
                  <a:pt x="3739388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2" name="object 12"/>
          <p:cNvSpPr/>
          <p:nvPr/>
        </p:nvSpPr>
        <p:spPr>
          <a:xfrm>
            <a:off x="5783579" y="5794247"/>
            <a:ext cx="3889375" cy="897890"/>
          </a:xfrm>
          <a:custGeom>
            <a:avLst/>
            <a:gdLst/>
            <a:ahLst/>
            <a:cxnLst/>
            <a:rect l="l" t="t" r="r" b="b"/>
            <a:pathLst>
              <a:path w="3889375" h="897890">
                <a:moveTo>
                  <a:pt x="3739642" y="0"/>
                </a:moveTo>
                <a:lnTo>
                  <a:pt x="149606" y="0"/>
                </a:lnTo>
                <a:lnTo>
                  <a:pt x="102299" y="7626"/>
                </a:lnTo>
                <a:lnTo>
                  <a:pt x="61228" y="28864"/>
                </a:lnTo>
                <a:lnTo>
                  <a:pt x="28850" y="61250"/>
                </a:lnTo>
                <a:lnTo>
                  <a:pt x="7622" y="102318"/>
                </a:lnTo>
                <a:lnTo>
                  <a:pt x="0" y="149605"/>
                </a:lnTo>
                <a:lnTo>
                  <a:pt x="0" y="748029"/>
                </a:lnTo>
                <a:lnTo>
                  <a:pt x="7622" y="795317"/>
                </a:lnTo>
                <a:lnTo>
                  <a:pt x="28850" y="836385"/>
                </a:lnTo>
                <a:lnTo>
                  <a:pt x="61228" y="868771"/>
                </a:lnTo>
                <a:lnTo>
                  <a:pt x="102299" y="890009"/>
                </a:lnTo>
                <a:lnTo>
                  <a:pt x="149606" y="897635"/>
                </a:lnTo>
                <a:lnTo>
                  <a:pt x="3739642" y="897635"/>
                </a:lnTo>
                <a:lnTo>
                  <a:pt x="3786948" y="890009"/>
                </a:lnTo>
                <a:lnTo>
                  <a:pt x="3828019" y="868771"/>
                </a:lnTo>
                <a:lnTo>
                  <a:pt x="3860397" y="836385"/>
                </a:lnTo>
                <a:lnTo>
                  <a:pt x="3881625" y="795317"/>
                </a:lnTo>
                <a:lnTo>
                  <a:pt x="3889248" y="748029"/>
                </a:lnTo>
                <a:lnTo>
                  <a:pt x="3889248" y="149605"/>
                </a:lnTo>
                <a:lnTo>
                  <a:pt x="3881625" y="102318"/>
                </a:lnTo>
                <a:lnTo>
                  <a:pt x="3860397" y="61250"/>
                </a:lnTo>
                <a:lnTo>
                  <a:pt x="3828019" y="28864"/>
                </a:lnTo>
                <a:lnTo>
                  <a:pt x="3786948" y="7626"/>
                </a:lnTo>
                <a:lnTo>
                  <a:pt x="3739642" y="0"/>
                </a:lnTo>
                <a:close/>
              </a:path>
            </a:pathLst>
          </a:custGeom>
          <a:solidFill>
            <a:srgbClr val="5B9BD4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3" name="object 13"/>
          <p:cNvSpPr txBox="1"/>
          <p:nvPr/>
        </p:nvSpPr>
        <p:spPr>
          <a:xfrm>
            <a:off x="5972047" y="5049773"/>
            <a:ext cx="3510279" cy="1529080"/>
          </a:xfrm>
          <a:prstGeom prst="rect">
            <a:avLst/>
          </a:prstGeom>
        </p:spPr>
        <p:txBody>
          <a:bodyPr wrap="square" lIns="0" tIns="12065" rIns="0" bIns="0" rtlCol="0" vert="horz">
            <a:spAutoFit/>
          </a:bodyPr>
          <a:lstStyle/>
          <a:p>
            <a:pPr algn="ctr" marL="2540">
              <a:lnSpc>
                <a:spcPct val="100000"/>
              </a:lnSpc>
              <a:spcBef>
                <a:spcPts val="95"/>
              </a:spcBef>
            </a:pP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Описание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решения</a:t>
            </a: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</a:pPr>
            <a:endParaRPr sz="1600">
              <a:latin typeface="Calibri"/>
              <a:cs typeface="Calibri"/>
            </a:endParaRPr>
          </a:p>
          <a:p>
            <a:pPr>
              <a:lnSpc>
                <a:spcPct val="100000"/>
              </a:lnSpc>
              <a:spcBef>
                <a:spcPts val="10"/>
              </a:spcBef>
            </a:pPr>
            <a:endParaRPr sz="2200">
              <a:latin typeface="Calibri"/>
              <a:cs typeface="Calibri"/>
            </a:endParaRPr>
          </a:p>
          <a:p>
            <a:pPr algn="ctr" marL="12700" marR="5080" indent="1905">
              <a:lnSpc>
                <a:spcPct val="91600"/>
              </a:lnSpc>
            </a:pPr>
            <a:r>
              <a:rPr dirty="0" sz="1600" spc="-25">
                <a:solidFill>
                  <a:srgbClr val="FFFFFF"/>
                </a:solidFill>
                <a:latin typeface="Calibri"/>
                <a:cs typeface="Calibri"/>
              </a:rPr>
              <a:t>Результат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проблемного</a:t>
            </a:r>
            <a:r>
              <a:rPr dirty="0" sz="1600" spc="1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обучения: 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творческое</a:t>
            </a:r>
            <a:r>
              <a:rPr dirty="0" sz="16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овладение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знаниями, </a:t>
            </a:r>
            <a:r>
              <a:rPr dirty="0" sz="160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умениями,</a:t>
            </a:r>
            <a:r>
              <a:rPr dirty="0" sz="16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5">
                <a:solidFill>
                  <a:srgbClr val="FFFFFF"/>
                </a:solidFill>
                <a:latin typeface="Calibri"/>
                <a:cs typeface="Calibri"/>
              </a:rPr>
              <a:t>развитие</a:t>
            </a:r>
            <a:r>
              <a:rPr dirty="0" sz="1600" spc="5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логических</a:t>
            </a:r>
            <a:r>
              <a:rPr dirty="0" sz="1600" spc="10">
                <a:solidFill>
                  <a:srgbClr val="FFFFFF"/>
                </a:solidFill>
                <a:latin typeface="Calibri"/>
                <a:cs typeface="Calibri"/>
              </a:rPr>
              <a:t> </a:t>
            </a:r>
            <a:r>
              <a:rPr dirty="0" sz="1600" spc="-10">
                <a:solidFill>
                  <a:srgbClr val="FFFFFF"/>
                </a:solidFill>
                <a:latin typeface="Calibri"/>
                <a:cs typeface="Calibri"/>
              </a:rPr>
              <a:t>умений</a:t>
            </a:r>
            <a:endParaRPr sz="1600">
              <a:latin typeface="Calibri"/>
              <a:cs typeface="Calibri"/>
            </a:endParaRPr>
          </a:p>
        </p:txBody>
      </p:sp>
      <p:grpSp>
        <p:nvGrpSpPr>
          <p:cNvPr id="14" name="object 14"/>
          <p:cNvGrpSpPr/>
          <p:nvPr/>
        </p:nvGrpSpPr>
        <p:grpSpPr>
          <a:xfrm>
            <a:off x="1527047" y="1574291"/>
            <a:ext cx="4200525" cy="5191125"/>
            <a:chOff x="1527047" y="1574291"/>
            <a:chExt cx="4200525" cy="5191125"/>
          </a:xfrm>
        </p:grpSpPr>
        <p:sp>
          <p:nvSpPr>
            <p:cNvPr id="15" name="object 15"/>
            <p:cNvSpPr/>
            <p:nvPr/>
          </p:nvSpPr>
          <p:spPr>
            <a:xfrm>
              <a:off x="1793493" y="1578863"/>
              <a:ext cx="3929379" cy="5181600"/>
            </a:xfrm>
            <a:custGeom>
              <a:avLst/>
              <a:gdLst/>
              <a:ahLst/>
              <a:cxnLst/>
              <a:rect l="l" t="t" r="r" b="b"/>
              <a:pathLst>
                <a:path w="3929379" h="5181600">
                  <a:moveTo>
                    <a:pt x="3667252" y="0"/>
                  </a:moveTo>
                  <a:lnTo>
                    <a:pt x="524001" y="0"/>
                  </a:lnTo>
                  <a:lnTo>
                    <a:pt x="476885" y="4218"/>
                  </a:lnTo>
                  <a:lnTo>
                    <a:pt x="432548" y="16380"/>
                  </a:lnTo>
                  <a:lnTo>
                    <a:pt x="391729" y="35748"/>
                  </a:lnTo>
                  <a:lnTo>
                    <a:pt x="355164" y="61581"/>
                  </a:lnTo>
                  <a:lnTo>
                    <a:pt x="323593" y="93142"/>
                  </a:lnTo>
                  <a:lnTo>
                    <a:pt x="297753" y="129690"/>
                  </a:lnTo>
                  <a:lnTo>
                    <a:pt x="278383" y="170488"/>
                  </a:lnTo>
                  <a:lnTo>
                    <a:pt x="266219" y="214795"/>
                  </a:lnTo>
                  <a:lnTo>
                    <a:pt x="262000" y="261874"/>
                  </a:lnTo>
                  <a:lnTo>
                    <a:pt x="262000" y="4657725"/>
                  </a:lnTo>
                  <a:lnTo>
                    <a:pt x="0" y="4657725"/>
                  </a:lnTo>
                  <a:lnTo>
                    <a:pt x="51018" y="4668017"/>
                  </a:lnTo>
                  <a:lnTo>
                    <a:pt x="92678" y="4696085"/>
                  </a:lnTo>
                  <a:lnTo>
                    <a:pt x="120765" y="4737717"/>
                  </a:lnTo>
                  <a:lnTo>
                    <a:pt x="131063" y="4788700"/>
                  </a:lnTo>
                  <a:lnTo>
                    <a:pt x="120765" y="4839675"/>
                  </a:lnTo>
                  <a:lnTo>
                    <a:pt x="92678" y="4881303"/>
                  </a:lnTo>
                  <a:lnTo>
                    <a:pt x="51018" y="4909370"/>
                  </a:lnTo>
                  <a:lnTo>
                    <a:pt x="0" y="4919662"/>
                  </a:lnTo>
                  <a:lnTo>
                    <a:pt x="262000" y="4919662"/>
                  </a:lnTo>
                  <a:lnTo>
                    <a:pt x="257782" y="4966746"/>
                  </a:lnTo>
                  <a:lnTo>
                    <a:pt x="245618" y="5011061"/>
                  </a:lnTo>
                  <a:lnTo>
                    <a:pt x="226248" y="5051867"/>
                  </a:lnTo>
                  <a:lnTo>
                    <a:pt x="200408" y="5088425"/>
                  </a:lnTo>
                  <a:lnTo>
                    <a:pt x="168837" y="5119995"/>
                  </a:lnTo>
                  <a:lnTo>
                    <a:pt x="132272" y="5145837"/>
                  </a:lnTo>
                  <a:lnTo>
                    <a:pt x="91453" y="5165211"/>
                  </a:lnTo>
                  <a:lnTo>
                    <a:pt x="47116" y="5177378"/>
                  </a:lnTo>
                  <a:lnTo>
                    <a:pt x="0" y="5181598"/>
                  </a:lnTo>
                  <a:lnTo>
                    <a:pt x="3143377" y="5181598"/>
                  </a:lnTo>
                  <a:lnTo>
                    <a:pt x="3190455" y="5177378"/>
                  </a:lnTo>
                  <a:lnTo>
                    <a:pt x="3234762" y="5165211"/>
                  </a:lnTo>
                  <a:lnTo>
                    <a:pt x="3275560" y="5145837"/>
                  </a:lnTo>
                  <a:lnTo>
                    <a:pt x="3312108" y="5119995"/>
                  </a:lnTo>
                  <a:lnTo>
                    <a:pt x="3343669" y="5088425"/>
                  </a:lnTo>
                  <a:lnTo>
                    <a:pt x="3369502" y="5051867"/>
                  </a:lnTo>
                  <a:lnTo>
                    <a:pt x="3388870" y="5011061"/>
                  </a:lnTo>
                  <a:lnTo>
                    <a:pt x="3401032" y="4966746"/>
                  </a:lnTo>
                  <a:lnTo>
                    <a:pt x="3405251" y="4919662"/>
                  </a:lnTo>
                  <a:lnTo>
                    <a:pt x="3405251" y="523875"/>
                  </a:lnTo>
                  <a:lnTo>
                    <a:pt x="524001" y="523875"/>
                  </a:lnTo>
                  <a:lnTo>
                    <a:pt x="472983" y="513578"/>
                  </a:lnTo>
                  <a:lnTo>
                    <a:pt x="431323" y="485505"/>
                  </a:lnTo>
                  <a:lnTo>
                    <a:pt x="403236" y="443882"/>
                  </a:lnTo>
                  <a:lnTo>
                    <a:pt x="392938" y="392938"/>
                  </a:lnTo>
                  <a:lnTo>
                    <a:pt x="403236" y="341919"/>
                  </a:lnTo>
                  <a:lnTo>
                    <a:pt x="431323" y="300259"/>
                  </a:lnTo>
                  <a:lnTo>
                    <a:pt x="472983" y="272172"/>
                  </a:lnTo>
                  <a:lnTo>
                    <a:pt x="524001" y="261874"/>
                  </a:lnTo>
                  <a:lnTo>
                    <a:pt x="3929126" y="261874"/>
                  </a:lnTo>
                  <a:lnTo>
                    <a:pt x="3924907" y="214795"/>
                  </a:lnTo>
                  <a:lnTo>
                    <a:pt x="3912745" y="170488"/>
                  </a:lnTo>
                  <a:lnTo>
                    <a:pt x="3893377" y="129690"/>
                  </a:lnTo>
                  <a:lnTo>
                    <a:pt x="3867544" y="93142"/>
                  </a:lnTo>
                  <a:lnTo>
                    <a:pt x="3835983" y="61581"/>
                  </a:lnTo>
                  <a:lnTo>
                    <a:pt x="3799435" y="35748"/>
                  </a:lnTo>
                  <a:lnTo>
                    <a:pt x="3758637" y="16380"/>
                  </a:lnTo>
                  <a:lnTo>
                    <a:pt x="3714330" y="4218"/>
                  </a:lnTo>
                  <a:lnTo>
                    <a:pt x="3667252" y="0"/>
                  </a:lnTo>
                  <a:close/>
                </a:path>
                <a:path w="3929379" h="5181600">
                  <a:moveTo>
                    <a:pt x="3929126" y="261874"/>
                  </a:moveTo>
                  <a:lnTo>
                    <a:pt x="785876" y="261874"/>
                  </a:lnTo>
                  <a:lnTo>
                    <a:pt x="781657" y="308990"/>
                  </a:lnTo>
                  <a:lnTo>
                    <a:pt x="769495" y="353327"/>
                  </a:lnTo>
                  <a:lnTo>
                    <a:pt x="750127" y="394146"/>
                  </a:lnTo>
                  <a:lnTo>
                    <a:pt x="724294" y="430711"/>
                  </a:lnTo>
                  <a:lnTo>
                    <a:pt x="692733" y="462282"/>
                  </a:lnTo>
                  <a:lnTo>
                    <a:pt x="656185" y="488122"/>
                  </a:lnTo>
                  <a:lnTo>
                    <a:pt x="615387" y="507492"/>
                  </a:lnTo>
                  <a:lnTo>
                    <a:pt x="571080" y="519656"/>
                  </a:lnTo>
                  <a:lnTo>
                    <a:pt x="524001" y="523875"/>
                  </a:lnTo>
                  <a:lnTo>
                    <a:pt x="3667252" y="523875"/>
                  </a:lnTo>
                  <a:lnTo>
                    <a:pt x="3714330" y="519656"/>
                  </a:lnTo>
                  <a:lnTo>
                    <a:pt x="3758637" y="507492"/>
                  </a:lnTo>
                  <a:lnTo>
                    <a:pt x="3799435" y="488122"/>
                  </a:lnTo>
                  <a:lnTo>
                    <a:pt x="3835983" y="462282"/>
                  </a:lnTo>
                  <a:lnTo>
                    <a:pt x="3867544" y="430711"/>
                  </a:lnTo>
                  <a:lnTo>
                    <a:pt x="3893377" y="394146"/>
                  </a:lnTo>
                  <a:lnTo>
                    <a:pt x="3912745" y="353327"/>
                  </a:lnTo>
                  <a:lnTo>
                    <a:pt x="3924907" y="308990"/>
                  </a:lnTo>
                  <a:lnTo>
                    <a:pt x="3929126" y="261874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6" name="object 16"/>
            <p:cNvSpPr/>
            <p:nvPr/>
          </p:nvSpPr>
          <p:spPr>
            <a:xfrm>
              <a:off x="1531619" y="1840737"/>
              <a:ext cx="1047750" cy="4919980"/>
            </a:xfrm>
            <a:custGeom>
              <a:avLst/>
              <a:gdLst/>
              <a:ahLst/>
              <a:cxnLst/>
              <a:rect l="l" t="t" r="r" b="b"/>
              <a:pathLst>
                <a:path w="1047750" h="4919980">
                  <a:moveTo>
                    <a:pt x="1047750" y="0"/>
                  </a:moveTo>
                  <a:lnTo>
                    <a:pt x="785876" y="0"/>
                  </a:lnTo>
                  <a:lnTo>
                    <a:pt x="734857" y="10298"/>
                  </a:lnTo>
                  <a:lnTo>
                    <a:pt x="693197" y="38385"/>
                  </a:lnTo>
                  <a:lnTo>
                    <a:pt x="665110" y="80045"/>
                  </a:lnTo>
                  <a:lnTo>
                    <a:pt x="654812" y="131063"/>
                  </a:lnTo>
                  <a:lnTo>
                    <a:pt x="665110" y="182008"/>
                  </a:lnTo>
                  <a:lnTo>
                    <a:pt x="693197" y="223631"/>
                  </a:lnTo>
                  <a:lnTo>
                    <a:pt x="734857" y="251704"/>
                  </a:lnTo>
                  <a:lnTo>
                    <a:pt x="785876" y="262000"/>
                  </a:lnTo>
                  <a:lnTo>
                    <a:pt x="832954" y="257782"/>
                  </a:lnTo>
                  <a:lnTo>
                    <a:pt x="877261" y="245618"/>
                  </a:lnTo>
                  <a:lnTo>
                    <a:pt x="918059" y="226248"/>
                  </a:lnTo>
                  <a:lnTo>
                    <a:pt x="954607" y="200408"/>
                  </a:lnTo>
                  <a:lnTo>
                    <a:pt x="986168" y="168837"/>
                  </a:lnTo>
                  <a:lnTo>
                    <a:pt x="1012001" y="132272"/>
                  </a:lnTo>
                  <a:lnTo>
                    <a:pt x="1031369" y="91453"/>
                  </a:lnTo>
                  <a:lnTo>
                    <a:pt x="1043531" y="47116"/>
                  </a:lnTo>
                  <a:lnTo>
                    <a:pt x="1047750" y="0"/>
                  </a:lnTo>
                  <a:close/>
                </a:path>
                <a:path w="1047750" h="4919980">
                  <a:moveTo>
                    <a:pt x="262000" y="4395851"/>
                  </a:moveTo>
                  <a:lnTo>
                    <a:pt x="214884" y="4400071"/>
                  </a:lnTo>
                  <a:lnTo>
                    <a:pt x="170547" y="4412238"/>
                  </a:lnTo>
                  <a:lnTo>
                    <a:pt x="129728" y="4431612"/>
                  </a:lnTo>
                  <a:lnTo>
                    <a:pt x="93163" y="4457454"/>
                  </a:lnTo>
                  <a:lnTo>
                    <a:pt x="61592" y="4489024"/>
                  </a:lnTo>
                  <a:lnTo>
                    <a:pt x="35752" y="4525582"/>
                  </a:lnTo>
                  <a:lnTo>
                    <a:pt x="16382" y="4566389"/>
                  </a:lnTo>
                  <a:lnTo>
                    <a:pt x="4218" y="4610704"/>
                  </a:lnTo>
                  <a:lnTo>
                    <a:pt x="0" y="4657788"/>
                  </a:lnTo>
                  <a:lnTo>
                    <a:pt x="4218" y="4704872"/>
                  </a:lnTo>
                  <a:lnTo>
                    <a:pt x="16382" y="4749187"/>
                  </a:lnTo>
                  <a:lnTo>
                    <a:pt x="35752" y="4789993"/>
                  </a:lnTo>
                  <a:lnTo>
                    <a:pt x="61592" y="4826551"/>
                  </a:lnTo>
                  <a:lnTo>
                    <a:pt x="93163" y="4858121"/>
                  </a:lnTo>
                  <a:lnTo>
                    <a:pt x="129728" y="4883963"/>
                  </a:lnTo>
                  <a:lnTo>
                    <a:pt x="170547" y="4903337"/>
                  </a:lnTo>
                  <a:lnTo>
                    <a:pt x="214884" y="4915504"/>
                  </a:lnTo>
                  <a:lnTo>
                    <a:pt x="262000" y="4919724"/>
                  </a:lnTo>
                  <a:lnTo>
                    <a:pt x="309079" y="4915504"/>
                  </a:lnTo>
                  <a:lnTo>
                    <a:pt x="353386" y="4903337"/>
                  </a:lnTo>
                  <a:lnTo>
                    <a:pt x="394184" y="4883963"/>
                  </a:lnTo>
                  <a:lnTo>
                    <a:pt x="430732" y="4858121"/>
                  </a:lnTo>
                  <a:lnTo>
                    <a:pt x="462293" y="4826551"/>
                  </a:lnTo>
                  <a:lnTo>
                    <a:pt x="488126" y="4789993"/>
                  </a:lnTo>
                  <a:lnTo>
                    <a:pt x="507494" y="4749187"/>
                  </a:lnTo>
                  <a:lnTo>
                    <a:pt x="519656" y="4704872"/>
                  </a:lnTo>
                  <a:lnTo>
                    <a:pt x="523875" y="4657788"/>
                  </a:lnTo>
                  <a:lnTo>
                    <a:pt x="262000" y="4657788"/>
                  </a:lnTo>
                  <a:lnTo>
                    <a:pt x="312945" y="4647496"/>
                  </a:lnTo>
                  <a:lnTo>
                    <a:pt x="354568" y="4619429"/>
                  </a:lnTo>
                  <a:lnTo>
                    <a:pt x="382641" y="4577801"/>
                  </a:lnTo>
                  <a:lnTo>
                    <a:pt x="392938" y="4526826"/>
                  </a:lnTo>
                  <a:lnTo>
                    <a:pt x="382641" y="4475843"/>
                  </a:lnTo>
                  <a:lnTo>
                    <a:pt x="354568" y="4434211"/>
                  </a:lnTo>
                  <a:lnTo>
                    <a:pt x="312945" y="4406143"/>
                  </a:lnTo>
                  <a:lnTo>
                    <a:pt x="262000" y="4395851"/>
                  </a:lnTo>
                  <a:close/>
                </a:path>
              </a:pathLst>
            </a:custGeom>
            <a:solidFill>
              <a:srgbClr val="C3C3C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7" name="object 17"/>
            <p:cNvSpPr/>
            <p:nvPr/>
          </p:nvSpPr>
          <p:spPr>
            <a:xfrm>
              <a:off x="1531619" y="1578863"/>
              <a:ext cx="4191000" cy="5181600"/>
            </a:xfrm>
            <a:custGeom>
              <a:avLst/>
              <a:gdLst/>
              <a:ahLst/>
              <a:cxnLst/>
              <a:rect l="l" t="t" r="r" b="b"/>
              <a:pathLst>
                <a:path w="4191000" h="5181600">
                  <a:moveTo>
                    <a:pt x="523875" y="4657725"/>
                  </a:moveTo>
                  <a:lnTo>
                    <a:pt x="523875" y="261874"/>
                  </a:lnTo>
                  <a:lnTo>
                    <a:pt x="528093" y="214795"/>
                  </a:lnTo>
                  <a:lnTo>
                    <a:pt x="540257" y="170488"/>
                  </a:lnTo>
                  <a:lnTo>
                    <a:pt x="559627" y="129690"/>
                  </a:lnTo>
                  <a:lnTo>
                    <a:pt x="585467" y="93142"/>
                  </a:lnTo>
                  <a:lnTo>
                    <a:pt x="617038" y="61581"/>
                  </a:lnTo>
                  <a:lnTo>
                    <a:pt x="653603" y="35748"/>
                  </a:lnTo>
                  <a:lnTo>
                    <a:pt x="694422" y="16380"/>
                  </a:lnTo>
                  <a:lnTo>
                    <a:pt x="738759" y="4218"/>
                  </a:lnTo>
                  <a:lnTo>
                    <a:pt x="785876" y="0"/>
                  </a:lnTo>
                  <a:lnTo>
                    <a:pt x="3929126" y="0"/>
                  </a:lnTo>
                  <a:lnTo>
                    <a:pt x="3976204" y="4218"/>
                  </a:lnTo>
                  <a:lnTo>
                    <a:pt x="4020511" y="16380"/>
                  </a:lnTo>
                  <a:lnTo>
                    <a:pt x="4061309" y="35748"/>
                  </a:lnTo>
                  <a:lnTo>
                    <a:pt x="4097857" y="61581"/>
                  </a:lnTo>
                  <a:lnTo>
                    <a:pt x="4129418" y="93142"/>
                  </a:lnTo>
                  <a:lnTo>
                    <a:pt x="4155251" y="129690"/>
                  </a:lnTo>
                  <a:lnTo>
                    <a:pt x="4174619" y="170488"/>
                  </a:lnTo>
                  <a:lnTo>
                    <a:pt x="4186781" y="214795"/>
                  </a:lnTo>
                  <a:lnTo>
                    <a:pt x="4191000" y="261874"/>
                  </a:lnTo>
                  <a:lnTo>
                    <a:pt x="4186781" y="308990"/>
                  </a:lnTo>
                  <a:lnTo>
                    <a:pt x="4174619" y="353327"/>
                  </a:lnTo>
                  <a:lnTo>
                    <a:pt x="4155251" y="394146"/>
                  </a:lnTo>
                  <a:lnTo>
                    <a:pt x="4129418" y="430711"/>
                  </a:lnTo>
                  <a:lnTo>
                    <a:pt x="4097857" y="462282"/>
                  </a:lnTo>
                  <a:lnTo>
                    <a:pt x="4061309" y="488122"/>
                  </a:lnTo>
                  <a:lnTo>
                    <a:pt x="4020511" y="507492"/>
                  </a:lnTo>
                  <a:lnTo>
                    <a:pt x="3976204" y="519656"/>
                  </a:lnTo>
                  <a:lnTo>
                    <a:pt x="3929126" y="523875"/>
                  </a:lnTo>
                  <a:lnTo>
                    <a:pt x="3667125" y="523875"/>
                  </a:lnTo>
                  <a:lnTo>
                    <a:pt x="3667125" y="4919662"/>
                  </a:lnTo>
                  <a:lnTo>
                    <a:pt x="3662906" y="4966746"/>
                  </a:lnTo>
                  <a:lnTo>
                    <a:pt x="3650744" y="5011061"/>
                  </a:lnTo>
                  <a:lnTo>
                    <a:pt x="3631376" y="5051867"/>
                  </a:lnTo>
                  <a:lnTo>
                    <a:pt x="3605543" y="5088425"/>
                  </a:lnTo>
                  <a:lnTo>
                    <a:pt x="3573982" y="5119995"/>
                  </a:lnTo>
                  <a:lnTo>
                    <a:pt x="3537434" y="5145837"/>
                  </a:lnTo>
                  <a:lnTo>
                    <a:pt x="3496636" y="5165211"/>
                  </a:lnTo>
                  <a:lnTo>
                    <a:pt x="3452329" y="5177378"/>
                  </a:lnTo>
                  <a:lnTo>
                    <a:pt x="3405251" y="5181598"/>
                  </a:lnTo>
                  <a:lnTo>
                    <a:pt x="261874" y="5181598"/>
                  </a:lnTo>
                  <a:lnTo>
                    <a:pt x="214795" y="5177378"/>
                  </a:lnTo>
                  <a:lnTo>
                    <a:pt x="170488" y="5165211"/>
                  </a:lnTo>
                  <a:lnTo>
                    <a:pt x="129690" y="5145837"/>
                  </a:lnTo>
                  <a:lnTo>
                    <a:pt x="93142" y="5119995"/>
                  </a:lnTo>
                  <a:lnTo>
                    <a:pt x="61581" y="5088425"/>
                  </a:lnTo>
                  <a:lnTo>
                    <a:pt x="35748" y="5051867"/>
                  </a:lnTo>
                  <a:lnTo>
                    <a:pt x="16380" y="5011061"/>
                  </a:lnTo>
                  <a:lnTo>
                    <a:pt x="4218" y="4966746"/>
                  </a:lnTo>
                  <a:lnTo>
                    <a:pt x="0" y="4919662"/>
                  </a:lnTo>
                  <a:lnTo>
                    <a:pt x="4218" y="4872578"/>
                  </a:lnTo>
                  <a:lnTo>
                    <a:pt x="16380" y="4828263"/>
                  </a:lnTo>
                  <a:lnTo>
                    <a:pt x="35748" y="4787456"/>
                  </a:lnTo>
                  <a:lnTo>
                    <a:pt x="61581" y="4750898"/>
                  </a:lnTo>
                  <a:lnTo>
                    <a:pt x="93142" y="4719328"/>
                  </a:lnTo>
                  <a:lnTo>
                    <a:pt x="129690" y="4693486"/>
                  </a:lnTo>
                  <a:lnTo>
                    <a:pt x="170488" y="4674112"/>
                  </a:lnTo>
                  <a:lnTo>
                    <a:pt x="214795" y="4661945"/>
                  </a:lnTo>
                  <a:lnTo>
                    <a:pt x="261874" y="4657725"/>
                  </a:lnTo>
                  <a:lnTo>
                    <a:pt x="523875" y="4657725"/>
                  </a:lnTo>
                  <a:close/>
                </a:path>
                <a:path w="4191000" h="5181600">
                  <a:moveTo>
                    <a:pt x="785876" y="0"/>
                  </a:moveTo>
                  <a:lnTo>
                    <a:pt x="832954" y="4218"/>
                  </a:lnTo>
                  <a:lnTo>
                    <a:pt x="877261" y="16380"/>
                  </a:lnTo>
                  <a:lnTo>
                    <a:pt x="918059" y="35748"/>
                  </a:lnTo>
                  <a:lnTo>
                    <a:pt x="954607" y="61581"/>
                  </a:lnTo>
                  <a:lnTo>
                    <a:pt x="986168" y="93142"/>
                  </a:lnTo>
                  <a:lnTo>
                    <a:pt x="1012001" y="129690"/>
                  </a:lnTo>
                  <a:lnTo>
                    <a:pt x="1031369" y="170488"/>
                  </a:lnTo>
                  <a:lnTo>
                    <a:pt x="1043531" y="214795"/>
                  </a:lnTo>
                  <a:lnTo>
                    <a:pt x="1047750" y="261874"/>
                  </a:lnTo>
                  <a:lnTo>
                    <a:pt x="1043531" y="308990"/>
                  </a:lnTo>
                  <a:lnTo>
                    <a:pt x="1031369" y="353327"/>
                  </a:lnTo>
                  <a:lnTo>
                    <a:pt x="1012001" y="394146"/>
                  </a:lnTo>
                  <a:lnTo>
                    <a:pt x="986168" y="430711"/>
                  </a:lnTo>
                  <a:lnTo>
                    <a:pt x="954607" y="462282"/>
                  </a:lnTo>
                  <a:lnTo>
                    <a:pt x="918059" y="488122"/>
                  </a:lnTo>
                  <a:lnTo>
                    <a:pt x="877261" y="507492"/>
                  </a:lnTo>
                  <a:lnTo>
                    <a:pt x="832954" y="519656"/>
                  </a:lnTo>
                  <a:lnTo>
                    <a:pt x="785876" y="523875"/>
                  </a:lnTo>
                  <a:lnTo>
                    <a:pt x="734857" y="513578"/>
                  </a:lnTo>
                  <a:lnTo>
                    <a:pt x="693197" y="485505"/>
                  </a:lnTo>
                  <a:lnTo>
                    <a:pt x="665110" y="443882"/>
                  </a:lnTo>
                  <a:lnTo>
                    <a:pt x="654812" y="392938"/>
                  </a:lnTo>
                  <a:lnTo>
                    <a:pt x="665110" y="341919"/>
                  </a:lnTo>
                  <a:lnTo>
                    <a:pt x="693197" y="300259"/>
                  </a:lnTo>
                  <a:lnTo>
                    <a:pt x="734857" y="272172"/>
                  </a:lnTo>
                  <a:lnTo>
                    <a:pt x="785876" y="261874"/>
                  </a:lnTo>
                  <a:lnTo>
                    <a:pt x="1047750" y="261874"/>
                  </a:lnTo>
                </a:path>
                <a:path w="4191000" h="5181600">
                  <a:moveTo>
                    <a:pt x="3667125" y="523875"/>
                  </a:moveTo>
                  <a:lnTo>
                    <a:pt x="785876" y="523875"/>
                  </a:lnTo>
                </a:path>
                <a:path w="4191000" h="5181600">
                  <a:moveTo>
                    <a:pt x="261874" y="4657725"/>
                  </a:moveTo>
                  <a:lnTo>
                    <a:pt x="312892" y="4668017"/>
                  </a:lnTo>
                  <a:lnTo>
                    <a:pt x="354552" y="4696085"/>
                  </a:lnTo>
                  <a:lnTo>
                    <a:pt x="382639" y="4737717"/>
                  </a:lnTo>
                  <a:lnTo>
                    <a:pt x="392938" y="4788700"/>
                  </a:lnTo>
                  <a:lnTo>
                    <a:pt x="382639" y="4839675"/>
                  </a:lnTo>
                  <a:lnTo>
                    <a:pt x="354552" y="4881303"/>
                  </a:lnTo>
                  <a:lnTo>
                    <a:pt x="312892" y="4909370"/>
                  </a:lnTo>
                  <a:lnTo>
                    <a:pt x="261874" y="4919662"/>
                  </a:lnTo>
                  <a:lnTo>
                    <a:pt x="523875" y="4919662"/>
                  </a:lnTo>
                </a:path>
                <a:path w="4191000" h="5181600">
                  <a:moveTo>
                    <a:pt x="261874" y="5181598"/>
                  </a:moveTo>
                  <a:lnTo>
                    <a:pt x="308990" y="5177378"/>
                  </a:lnTo>
                  <a:lnTo>
                    <a:pt x="353327" y="5165211"/>
                  </a:lnTo>
                  <a:lnTo>
                    <a:pt x="394146" y="5145837"/>
                  </a:lnTo>
                  <a:lnTo>
                    <a:pt x="430711" y="5119995"/>
                  </a:lnTo>
                  <a:lnTo>
                    <a:pt x="462282" y="5088425"/>
                  </a:lnTo>
                  <a:lnTo>
                    <a:pt x="488122" y="5051867"/>
                  </a:lnTo>
                  <a:lnTo>
                    <a:pt x="507492" y="5011061"/>
                  </a:lnTo>
                  <a:lnTo>
                    <a:pt x="519656" y="4966746"/>
                  </a:lnTo>
                  <a:lnTo>
                    <a:pt x="523875" y="4919662"/>
                  </a:lnTo>
                  <a:lnTo>
                    <a:pt x="523875" y="4657725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8" name="object 18"/>
          <p:cNvSpPr txBox="1"/>
          <p:nvPr/>
        </p:nvSpPr>
        <p:spPr>
          <a:xfrm>
            <a:off x="2476880" y="3327349"/>
            <a:ext cx="2251075" cy="5473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055"/>
              </a:lnSpc>
              <a:spcBef>
                <a:spcPts val="100"/>
              </a:spcBef>
            </a:pPr>
            <a:r>
              <a:rPr dirty="0" sz="1800" b="1">
                <a:solidFill>
                  <a:srgbClr val="006FC0"/>
                </a:solidFill>
                <a:latin typeface="Calibri"/>
                <a:cs typeface="Calibri"/>
              </a:rPr>
              <a:t>«Прежде</a:t>
            </a:r>
            <a:r>
              <a:rPr dirty="0" sz="1800" spc="-35" b="1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Calibri"/>
                <a:cs typeface="Calibri"/>
              </a:rPr>
              <a:t>чем</a:t>
            </a:r>
            <a:r>
              <a:rPr dirty="0" sz="1800" spc="-35" b="1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Calibri"/>
                <a:cs typeface="Calibri"/>
              </a:rPr>
              <a:t>вводить</a:t>
            </a:r>
            <a:endParaRPr sz="1800">
              <a:latin typeface="Calibri"/>
              <a:cs typeface="Calibri"/>
            </a:endParaRPr>
          </a:p>
          <a:p>
            <a:pPr algn="ctr" marL="48260">
              <a:lnSpc>
                <a:spcPts val="2055"/>
              </a:lnSpc>
            </a:pPr>
            <a:r>
              <a:rPr dirty="0" sz="1800" spc="-5" b="1">
                <a:solidFill>
                  <a:srgbClr val="006FC0"/>
                </a:solidFill>
                <a:latin typeface="Calibri"/>
                <a:cs typeface="Calibri"/>
              </a:rPr>
              <a:t>новое</a:t>
            </a:r>
            <a:r>
              <a:rPr dirty="0" sz="1800" spc="-50" b="1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006FC0"/>
                </a:solidFill>
                <a:latin typeface="Calibri"/>
                <a:cs typeface="Calibri"/>
              </a:rPr>
              <a:t>знание,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2</a:t>
            </a:fld>
          </a:p>
        </p:txBody>
      </p:sp>
      <p:sp>
        <p:nvSpPr>
          <p:cNvPr id="19" name="object 19"/>
          <p:cNvSpPr txBox="1"/>
          <p:nvPr/>
        </p:nvSpPr>
        <p:spPr>
          <a:xfrm>
            <a:off x="2211704" y="3807967"/>
            <a:ext cx="2831465" cy="1136650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algn="ctr" marL="12065" marR="5080">
              <a:lnSpc>
                <a:spcPct val="92100"/>
              </a:lnSpc>
              <a:spcBef>
                <a:spcPts val="325"/>
              </a:spcBef>
            </a:pPr>
            <a:r>
              <a:rPr dirty="0" sz="1800" spc="-5" b="1">
                <a:solidFill>
                  <a:srgbClr val="006FC0"/>
                </a:solidFill>
                <a:latin typeface="Calibri"/>
                <a:cs typeface="Calibri"/>
              </a:rPr>
              <a:t>надо создать </a:t>
            </a:r>
            <a:r>
              <a:rPr dirty="0" sz="2400" spc="-5" b="1">
                <a:solidFill>
                  <a:srgbClr val="006FC0"/>
                </a:solidFill>
                <a:latin typeface="Calibri"/>
                <a:cs typeface="Calibri"/>
              </a:rPr>
              <a:t>ситуацию</a:t>
            </a:r>
            <a:r>
              <a:rPr dirty="0" sz="1800" spc="-5" b="1">
                <a:solidFill>
                  <a:srgbClr val="006FC0"/>
                </a:solidFill>
                <a:latin typeface="Calibri"/>
                <a:cs typeface="Calibri"/>
              </a:rPr>
              <a:t>… </a:t>
            </a:r>
            <a:r>
              <a:rPr dirty="0" sz="1800" spc="-395" b="1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Calibri"/>
                <a:cs typeface="Calibri"/>
              </a:rPr>
              <a:t>необходимости</a:t>
            </a:r>
            <a:endParaRPr sz="1800">
              <a:latin typeface="Calibri"/>
              <a:cs typeface="Calibri"/>
            </a:endParaRPr>
          </a:p>
          <a:p>
            <a:pPr algn="ctr" marL="3810">
              <a:lnSpc>
                <a:spcPts val="1835"/>
              </a:lnSpc>
            </a:pPr>
            <a:r>
              <a:rPr dirty="0" sz="1800" b="1">
                <a:solidFill>
                  <a:srgbClr val="006FC0"/>
                </a:solidFill>
                <a:latin typeface="Calibri"/>
                <a:cs typeface="Calibri"/>
              </a:rPr>
              <a:t>его</a:t>
            </a:r>
            <a:r>
              <a:rPr dirty="0" sz="1800" spc="-35" b="1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1800" spc="-5" b="1">
                <a:solidFill>
                  <a:srgbClr val="006FC0"/>
                </a:solidFill>
                <a:latin typeface="Calibri"/>
                <a:cs typeface="Calibri"/>
              </a:rPr>
              <a:t>появления».</a:t>
            </a:r>
            <a:endParaRPr sz="1800">
              <a:latin typeface="Calibri"/>
              <a:cs typeface="Calibri"/>
            </a:endParaRPr>
          </a:p>
          <a:p>
            <a:pPr algn="ctr">
              <a:lnSpc>
                <a:spcPts val="2050"/>
              </a:lnSpc>
            </a:pPr>
            <a:r>
              <a:rPr dirty="0" sz="1800" b="1">
                <a:solidFill>
                  <a:srgbClr val="006FC0"/>
                </a:solidFill>
                <a:latin typeface="Calibri"/>
                <a:cs typeface="Calibri"/>
              </a:rPr>
              <a:t>(Г.А.</a:t>
            </a:r>
            <a:r>
              <a:rPr dirty="0" sz="1800" spc="-55" b="1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1800" b="1">
                <a:solidFill>
                  <a:srgbClr val="006FC0"/>
                </a:solidFill>
                <a:latin typeface="Calibri"/>
                <a:cs typeface="Calibri"/>
              </a:rPr>
              <a:t>Цукерман)</a:t>
            </a:r>
            <a:endParaRPr sz="18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65531" y="310134"/>
            <a:ext cx="870331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15">
                <a:latin typeface="Calibri"/>
                <a:cs typeface="Calibri"/>
              </a:rPr>
              <a:t>Методические</a:t>
            </a:r>
            <a:r>
              <a:rPr dirty="0" sz="2800" spc="35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приемы</a:t>
            </a:r>
            <a:r>
              <a:rPr dirty="0" sz="2800">
                <a:latin typeface="Calibri"/>
                <a:cs typeface="Calibri"/>
              </a:rPr>
              <a:t> </a:t>
            </a:r>
            <a:r>
              <a:rPr dirty="0" sz="2800" spc="-10">
                <a:latin typeface="Calibri"/>
                <a:cs typeface="Calibri"/>
              </a:rPr>
              <a:t>создания</a:t>
            </a:r>
            <a:r>
              <a:rPr dirty="0" sz="2800" spc="20">
                <a:latin typeface="Calibri"/>
                <a:cs typeface="Calibri"/>
              </a:rPr>
              <a:t> </a:t>
            </a:r>
            <a:r>
              <a:rPr dirty="0" sz="2800" spc="-15">
                <a:latin typeface="Calibri"/>
                <a:cs typeface="Calibri"/>
              </a:rPr>
              <a:t>проблемной</a:t>
            </a:r>
            <a:r>
              <a:rPr dirty="0" sz="2800" spc="55">
                <a:latin typeface="Calibri"/>
                <a:cs typeface="Calibri"/>
              </a:rPr>
              <a:t> </a:t>
            </a:r>
            <a:r>
              <a:rPr dirty="0" sz="2800" spc="-5">
                <a:latin typeface="Calibri"/>
                <a:cs typeface="Calibri"/>
              </a:rPr>
              <a:t>ситуации</a:t>
            </a:r>
            <a:endParaRPr sz="28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2</a:t>
            </a:fld>
          </a:p>
        </p:txBody>
      </p:sp>
      <p:sp>
        <p:nvSpPr>
          <p:cNvPr id="3" name="object 3"/>
          <p:cNvSpPr txBox="1"/>
          <p:nvPr/>
        </p:nvSpPr>
        <p:spPr>
          <a:xfrm>
            <a:off x="1300988" y="1684146"/>
            <a:ext cx="8601710" cy="40500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241300" indent="-2286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241300" algn="l"/>
              </a:tabLst>
            </a:pP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Учитель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подводит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к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противоречию</a:t>
            </a:r>
            <a:r>
              <a:rPr dirty="0" sz="2400" spc="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предлагает его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разрешить</a:t>
            </a:r>
            <a:endParaRPr sz="2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Wingdings"/>
              <a:buChar char=""/>
              <a:tabLst>
                <a:tab pos="241300" algn="l"/>
                <a:tab pos="1407160" algn="l"/>
                <a:tab pos="2660015" algn="l"/>
                <a:tab pos="4216400" algn="l"/>
                <a:tab pos="5083175" algn="l"/>
                <a:tab pos="6141085" algn="l"/>
                <a:tab pos="6595109" algn="l"/>
                <a:tab pos="7387590" algn="l"/>
                <a:tab pos="7695565" algn="l"/>
                <a:tab pos="8230870" algn="l"/>
              </a:tabLst>
            </a:pP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Учитель	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излагает	различные	точки	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зрения	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на	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один	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и	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тот	</a:t>
            </a:r>
            <a:r>
              <a:rPr dirty="0" sz="2400" spc="-40">
                <a:solidFill>
                  <a:srgbClr val="006FC0"/>
                </a:solidFill>
                <a:latin typeface="Calibri"/>
                <a:cs typeface="Calibri"/>
              </a:rPr>
              <a:t>же</a:t>
            </a:r>
            <a:endParaRPr sz="2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вопрос</a:t>
            </a:r>
            <a:endParaRPr sz="2400">
              <a:latin typeface="Calibri"/>
              <a:cs typeface="Calibri"/>
            </a:endParaRPr>
          </a:p>
          <a:p>
            <a:pPr marL="241300" marR="6985" indent="-228600">
              <a:lnSpc>
                <a:spcPct val="100000"/>
              </a:lnSpc>
              <a:buClr>
                <a:srgbClr val="006FC0"/>
              </a:buClr>
              <a:buFont typeface="Wingdings"/>
              <a:buChar char=""/>
              <a:tabLst>
                <a:tab pos="377825" algn="l"/>
                <a:tab pos="378460" algn="l"/>
                <a:tab pos="1646555" algn="l"/>
                <a:tab pos="3348354" algn="l"/>
                <a:tab pos="5501005" algn="l"/>
                <a:tab pos="6822440" algn="l"/>
                <a:tab pos="7197090" algn="l"/>
              </a:tabLst>
            </a:pPr>
            <a:r>
              <a:rPr dirty="0"/>
              <a:t>	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Учитель	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предлагает	рассматривать	явление	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с	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различных</a:t>
            </a:r>
            <a:r>
              <a:rPr dirty="0" sz="2400" spc="-4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позиций</a:t>
            </a:r>
            <a:endParaRPr sz="2400">
              <a:latin typeface="Calibri"/>
              <a:cs typeface="Calibri"/>
            </a:endParaRPr>
          </a:p>
          <a:p>
            <a:pPr marL="241300" indent="-228600">
              <a:lnSpc>
                <a:spcPct val="100000"/>
              </a:lnSpc>
              <a:buFont typeface="Wingdings"/>
              <a:buChar char=""/>
              <a:tabLst>
                <a:tab pos="241300" algn="l"/>
                <a:tab pos="1534795" algn="l"/>
                <a:tab pos="3216275" algn="l"/>
                <a:tab pos="3629660" algn="l"/>
                <a:tab pos="5420360" algn="l"/>
                <a:tab pos="7340600" algn="l"/>
              </a:tabLst>
            </a:pP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Учитель	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побуждает	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к	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сравнению,	обобщению,	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выводам,</a:t>
            </a:r>
            <a:endParaRPr sz="2400">
              <a:latin typeface="Calibri"/>
              <a:cs typeface="Calibri"/>
            </a:endParaRPr>
          </a:p>
          <a:p>
            <a:pPr marL="241300">
              <a:lnSpc>
                <a:spcPct val="100000"/>
              </a:lnSpc>
              <a:spcBef>
                <a:spcPts val="5"/>
              </a:spcBef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постановке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проблемных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задач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вопросов</a:t>
            </a:r>
            <a:endParaRPr sz="2400">
              <a:latin typeface="Calibri"/>
              <a:cs typeface="Calibri"/>
            </a:endParaRPr>
          </a:p>
          <a:p>
            <a:pPr algn="just" marL="241300" marR="5080" indent="-228600">
              <a:lnSpc>
                <a:spcPct val="100000"/>
              </a:lnSpc>
              <a:buClr>
                <a:srgbClr val="006FC0"/>
              </a:buClr>
              <a:buFont typeface="Wingdings"/>
              <a:buChar char=""/>
              <a:tabLst>
                <a:tab pos="378460" algn="l"/>
              </a:tabLst>
            </a:pPr>
            <a:r>
              <a:rPr dirty="0"/>
              <a:t>	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Учитель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предъявляет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задачи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с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недостаточными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или 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избыточными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данными,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с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противоречивыми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данными,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с 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заведомо допущенными ошибками,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с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ограниченным временем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решения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870575" y="4269104"/>
            <a:ext cx="1271270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получение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794375" y="1376248"/>
            <a:ext cx="3500120" cy="3223895"/>
          </a:xfrm>
          <a:prstGeom prst="rect">
            <a:avLst/>
          </a:prstGeom>
        </p:spPr>
        <p:txBody>
          <a:bodyPr wrap="square" lIns="0" tIns="13335" rIns="0" bIns="0" rtlCol="0" vert="horz">
            <a:spAutoFit/>
          </a:bodyPr>
          <a:lstStyle/>
          <a:p>
            <a:pPr algn="just" marL="12700" marR="99695">
              <a:lnSpc>
                <a:spcPct val="100000"/>
              </a:lnSpc>
              <a:spcBef>
                <a:spcPts val="105"/>
              </a:spcBef>
              <a:tabLst>
                <a:tab pos="1913255" algn="l"/>
                <a:tab pos="3249295" algn="l"/>
              </a:tabLst>
            </a:pP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Спо</a:t>
            </a:r>
            <a:r>
              <a:rPr dirty="0" sz="2000" spc="15">
                <a:solidFill>
                  <a:srgbClr val="006FC0"/>
                </a:solidFill>
                <a:latin typeface="Microsoft Sans Serif"/>
                <a:cs typeface="Microsoft Sans Serif"/>
              </a:rPr>
              <a:t>с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о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б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	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ор</a:t>
            </a:r>
            <a:r>
              <a:rPr dirty="0" sz="2000" spc="-75">
                <a:solidFill>
                  <a:srgbClr val="006FC0"/>
                </a:solidFill>
                <a:latin typeface="Microsoft Sans Serif"/>
                <a:cs typeface="Microsoft Sans Serif"/>
              </a:rPr>
              <a:t>г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а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н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за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ц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и 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процесса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познания,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система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обучения,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при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которой 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обучающиеся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приобретают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знания 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и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умения 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в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процессе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п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лан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ро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в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ан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и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я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		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и  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выполнения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проектов.</a:t>
            </a:r>
            <a:endParaRPr sz="2000">
              <a:latin typeface="Microsoft Sans Serif"/>
              <a:cs typeface="Microsoft Sans Serif"/>
            </a:endParaRPr>
          </a:p>
          <a:p>
            <a:pPr>
              <a:lnSpc>
                <a:spcPct val="100000"/>
              </a:lnSpc>
            </a:pPr>
            <a:endParaRPr sz="2200">
              <a:latin typeface="Microsoft Sans Serif"/>
              <a:cs typeface="Microsoft Sans Serif"/>
            </a:endParaRPr>
          </a:p>
          <a:p>
            <a:pPr algn="r" marR="5080">
              <a:lnSpc>
                <a:spcPts val="2280"/>
              </a:lnSpc>
              <a:spcBef>
                <a:spcPts val="1325"/>
              </a:spcBef>
              <a:tabLst>
                <a:tab pos="1346835" algn="l"/>
                <a:tab pos="3116580" algn="l"/>
              </a:tabLst>
            </a:pP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Проект	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направлен	на</a:t>
            </a:r>
            <a:endParaRPr sz="2000">
              <a:latin typeface="Microsoft Sans Serif"/>
              <a:cs typeface="Microsoft Sans Serif"/>
            </a:endParaRPr>
          </a:p>
          <a:p>
            <a:pPr algn="r" marR="5080">
              <a:lnSpc>
                <a:spcPts val="2280"/>
              </a:lnSpc>
            </a:pPr>
            <a:r>
              <a:rPr dirty="0" sz="2000" spc="-40">
                <a:solidFill>
                  <a:srgbClr val="006FC0"/>
                </a:solidFill>
                <a:latin typeface="Microsoft Sans Serif"/>
                <a:cs typeface="Microsoft Sans Serif"/>
              </a:rPr>
              <a:t>конкретного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870575" y="4543425"/>
            <a:ext cx="3423285" cy="60515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marL="12700" marR="5080">
              <a:lnSpc>
                <a:spcPts val="2160"/>
              </a:lnSpc>
              <a:spcBef>
                <a:spcPts val="375"/>
              </a:spcBef>
              <a:tabLst>
                <a:tab pos="1750060" algn="l"/>
                <a:tab pos="3268345" algn="l"/>
              </a:tabLst>
            </a:pPr>
            <a:r>
              <a:rPr dirty="0" sz="2000" spc="-85">
                <a:solidFill>
                  <a:srgbClr val="006FC0"/>
                </a:solidFill>
                <a:latin typeface="Microsoft Sans Serif"/>
                <a:cs typeface="Microsoft Sans Serif"/>
              </a:rPr>
              <a:t>з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ад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у</a:t>
            </a:r>
            <a:r>
              <a:rPr dirty="0" sz="2000" spc="-60">
                <a:solidFill>
                  <a:srgbClr val="006FC0"/>
                </a:solidFill>
                <a:latin typeface="Microsoft Sans Serif"/>
                <a:cs typeface="Microsoft Sans Serif"/>
              </a:rPr>
              <a:t>м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ан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н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о</a:t>
            </a:r>
            <a:r>
              <a:rPr dirty="0" sz="2000" spc="-65">
                <a:solidFill>
                  <a:srgbClr val="006FC0"/>
                </a:solidFill>
                <a:latin typeface="Microsoft Sans Serif"/>
                <a:cs typeface="Microsoft Sans Serif"/>
              </a:rPr>
              <a:t>г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о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	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р</a:t>
            </a:r>
            <a:r>
              <a:rPr dirty="0" sz="2000" spc="-45">
                <a:solidFill>
                  <a:srgbClr val="006FC0"/>
                </a:solidFill>
                <a:latin typeface="Microsoft Sans Serif"/>
                <a:cs typeface="Microsoft Sans Serif"/>
              </a:rPr>
              <a:t>е</a:t>
            </a:r>
            <a:r>
              <a:rPr dirty="0" sz="2000" spc="-105">
                <a:solidFill>
                  <a:srgbClr val="006FC0"/>
                </a:solidFill>
                <a:latin typeface="Microsoft Sans Serif"/>
                <a:cs typeface="Microsoft Sans Serif"/>
              </a:rPr>
              <a:t>з</a:t>
            </a:r>
            <a:r>
              <a:rPr dirty="0" sz="2000" spc="-55">
                <a:solidFill>
                  <a:srgbClr val="006FC0"/>
                </a:solidFill>
                <a:latin typeface="Microsoft Sans Serif"/>
                <a:cs typeface="Microsoft Sans Serif"/>
              </a:rPr>
              <a:t>у</a:t>
            </a:r>
            <a:r>
              <a:rPr dirty="0" sz="2000" spc="20">
                <a:solidFill>
                  <a:srgbClr val="006FC0"/>
                </a:solidFill>
                <a:latin typeface="Microsoft Sans Serif"/>
                <a:cs typeface="Microsoft Sans Serif"/>
              </a:rPr>
              <a:t>л</a:t>
            </a:r>
            <a:r>
              <a:rPr dirty="0" sz="2000" spc="-170">
                <a:solidFill>
                  <a:srgbClr val="006FC0"/>
                </a:solidFill>
                <a:latin typeface="Microsoft Sans Serif"/>
                <a:cs typeface="Microsoft Sans Serif"/>
              </a:rPr>
              <a:t>ь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т</a:t>
            </a:r>
            <a:r>
              <a:rPr dirty="0" sz="2000" spc="-50">
                <a:solidFill>
                  <a:srgbClr val="006FC0"/>
                </a:solidFill>
                <a:latin typeface="Microsoft Sans Serif"/>
                <a:cs typeface="Microsoft Sans Serif"/>
              </a:rPr>
              <a:t>а</a:t>
            </a:r>
            <a:r>
              <a:rPr dirty="0" sz="2000" spc="-35">
                <a:solidFill>
                  <a:srgbClr val="006FC0"/>
                </a:solidFill>
                <a:latin typeface="Microsoft Sans Serif"/>
                <a:cs typeface="Microsoft Sans Serif"/>
              </a:rPr>
              <a:t>т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а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	</a:t>
            </a:r>
            <a:r>
              <a:rPr dirty="0" sz="2000" spc="495">
                <a:solidFill>
                  <a:srgbClr val="006FC0"/>
                </a:solidFill>
                <a:latin typeface="Microsoft Sans Serif"/>
                <a:cs typeface="Microsoft Sans Serif"/>
              </a:rPr>
              <a:t>–  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продукта,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647813" y="4817745"/>
            <a:ext cx="164528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обладающего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5870575" y="5092446"/>
            <a:ext cx="3424554" cy="879475"/>
          </a:xfrm>
          <a:prstGeom prst="rect">
            <a:avLst/>
          </a:prstGeom>
        </p:spPr>
        <p:txBody>
          <a:bodyPr wrap="square" lIns="0" tIns="47625" rIns="0" bIns="0" rtlCol="0" vert="horz">
            <a:spAutoFit/>
          </a:bodyPr>
          <a:lstStyle/>
          <a:p>
            <a:pPr algn="just" marL="12700" marR="5080">
              <a:lnSpc>
                <a:spcPts val="2160"/>
              </a:lnSpc>
              <a:spcBef>
                <a:spcPts val="375"/>
              </a:spcBef>
              <a:tabLst>
                <a:tab pos="1635760" algn="l"/>
              </a:tabLst>
            </a:pP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определенной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 системой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свойств 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и </a:t>
            </a:r>
            <a:r>
              <a:rPr dirty="0" sz="2000" spc="-30">
                <a:solidFill>
                  <a:srgbClr val="006FC0"/>
                </a:solidFill>
                <a:latin typeface="Microsoft Sans Serif"/>
                <a:cs typeface="Microsoft Sans Serif"/>
              </a:rPr>
              <a:t>предназначенного </a:t>
            </a:r>
            <a:r>
              <a:rPr dirty="0" sz="2000" spc="-520">
                <a:solidFill>
                  <a:srgbClr val="006FC0"/>
                </a:solidFill>
                <a:latin typeface="Microsoft Sans Serif"/>
                <a:cs typeface="Microsoft Sans Serif"/>
              </a:rPr>
              <a:t> </a:t>
            </a:r>
            <a:r>
              <a:rPr dirty="0" sz="2000">
                <a:solidFill>
                  <a:srgbClr val="006FC0"/>
                </a:solidFill>
                <a:latin typeface="Microsoft Sans Serif"/>
                <a:cs typeface="Microsoft Sans Serif"/>
              </a:rPr>
              <a:t>для	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определенного</a:t>
            </a:r>
            <a:endParaRPr sz="20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870575" y="5913831"/>
            <a:ext cx="1856105" cy="33083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исп</a:t>
            </a:r>
            <a:r>
              <a:rPr dirty="0" sz="2000" spc="-60">
                <a:solidFill>
                  <a:srgbClr val="006FC0"/>
                </a:solidFill>
                <a:latin typeface="Microsoft Sans Serif"/>
                <a:cs typeface="Microsoft Sans Serif"/>
              </a:rPr>
              <a:t>о</a:t>
            </a:r>
            <a:r>
              <a:rPr dirty="0" sz="2000" spc="-25">
                <a:solidFill>
                  <a:srgbClr val="006FC0"/>
                </a:solidFill>
                <a:latin typeface="Microsoft Sans Serif"/>
                <a:cs typeface="Microsoft Sans Serif"/>
              </a:rPr>
              <a:t>ль</a:t>
            </a:r>
            <a:r>
              <a:rPr dirty="0" sz="2000" spc="-45">
                <a:solidFill>
                  <a:srgbClr val="006FC0"/>
                </a:solidFill>
                <a:latin typeface="Microsoft Sans Serif"/>
                <a:cs typeface="Microsoft Sans Serif"/>
              </a:rPr>
              <a:t>з</a:t>
            </a:r>
            <a:r>
              <a:rPr dirty="0" sz="2000" spc="-5">
                <a:solidFill>
                  <a:srgbClr val="006FC0"/>
                </a:solidFill>
                <a:latin typeface="Microsoft Sans Serif"/>
                <a:cs typeface="Microsoft Sans Serif"/>
              </a:rPr>
              <a:t>о</a:t>
            </a:r>
            <a:r>
              <a:rPr dirty="0" sz="2000" spc="-20">
                <a:solidFill>
                  <a:srgbClr val="006FC0"/>
                </a:solidFill>
                <a:latin typeface="Microsoft Sans Serif"/>
                <a:cs typeface="Microsoft Sans Serif"/>
              </a:rPr>
              <a:t>в</a:t>
            </a:r>
            <a:r>
              <a:rPr dirty="0" sz="2000" spc="-10">
                <a:solidFill>
                  <a:srgbClr val="006FC0"/>
                </a:solidFill>
                <a:latin typeface="Microsoft Sans Serif"/>
                <a:cs typeface="Microsoft Sans Serif"/>
              </a:rPr>
              <a:t>ани</a:t>
            </a:r>
            <a:r>
              <a:rPr dirty="0" sz="2000" spc="-15">
                <a:solidFill>
                  <a:srgbClr val="006FC0"/>
                </a:solidFill>
                <a:latin typeface="Microsoft Sans Serif"/>
                <a:cs typeface="Microsoft Sans Serif"/>
              </a:rPr>
              <a:t>я</a:t>
            </a:r>
            <a:r>
              <a:rPr dirty="0" sz="1800">
                <a:solidFill>
                  <a:srgbClr val="006FC0"/>
                </a:solidFill>
                <a:latin typeface="Calibri"/>
                <a:cs typeface="Calibri"/>
              </a:rPr>
              <a:t>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1963292" y="328929"/>
            <a:ext cx="5909945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dirty="0" sz="2800" spc="-35"/>
              <a:t>Технология</a:t>
            </a:r>
            <a:r>
              <a:rPr dirty="0" sz="2800" spc="10"/>
              <a:t> </a:t>
            </a:r>
            <a:r>
              <a:rPr dirty="0" sz="2800" spc="-10"/>
              <a:t>проектного</a:t>
            </a:r>
            <a:r>
              <a:rPr dirty="0" sz="2800" spc="15"/>
              <a:t> </a:t>
            </a:r>
            <a:r>
              <a:rPr dirty="0" sz="2800" spc="-15"/>
              <a:t>обучения</a:t>
            </a:r>
            <a:endParaRPr sz="2800"/>
          </a:p>
        </p:txBody>
      </p:sp>
      <p:grpSp>
        <p:nvGrpSpPr>
          <p:cNvPr id="9" name="object 9"/>
          <p:cNvGrpSpPr/>
          <p:nvPr/>
        </p:nvGrpSpPr>
        <p:grpSpPr>
          <a:xfrm>
            <a:off x="1879092" y="3119627"/>
            <a:ext cx="3743325" cy="2752725"/>
            <a:chOff x="1879092" y="3119627"/>
            <a:chExt cx="3743325" cy="2752725"/>
          </a:xfrm>
        </p:grpSpPr>
        <p:sp>
          <p:nvSpPr>
            <p:cNvPr id="10" name="object 10"/>
            <p:cNvSpPr/>
            <p:nvPr/>
          </p:nvSpPr>
          <p:spPr>
            <a:xfrm>
              <a:off x="2055114" y="3124199"/>
              <a:ext cx="3562350" cy="2743200"/>
            </a:xfrm>
            <a:custGeom>
              <a:avLst/>
              <a:gdLst/>
              <a:ahLst/>
              <a:cxnLst/>
              <a:rect l="l" t="t" r="r" b="b"/>
              <a:pathLst>
                <a:path w="3562350" h="2743200">
                  <a:moveTo>
                    <a:pt x="3390900" y="0"/>
                  </a:moveTo>
                  <a:lnTo>
                    <a:pt x="342900" y="0"/>
                  </a:lnTo>
                  <a:lnTo>
                    <a:pt x="297303" y="6120"/>
                  </a:lnTo>
                  <a:lnTo>
                    <a:pt x="256342" y="23396"/>
                  </a:lnTo>
                  <a:lnTo>
                    <a:pt x="221646" y="50196"/>
                  </a:lnTo>
                  <a:lnTo>
                    <a:pt x="194846" y="84892"/>
                  </a:lnTo>
                  <a:lnTo>
                    <a:pt x="177570" y="125853"/>
                  </a:lnTo>
                  <a:lnTo>
                    <a:pt x="171450" y="171450"/>
                  </a:lnTo>
                  <a:lnTo>
                    <a:pt x="171450" y="2400300"/>
                  </a:lnTo>
                  <a:lnTo>
                    <a:pt x="0" y="2400300"/>
                  </a:lnTo>
                  <a:lnTo>
                    <a:pt x="33379" y="2407032"/>
                  </a:lnTo>
                  <a:lnTo>
                    <a:pt x="60626" y="2425398"/>
                  </a:lnTo>
                  <a:lnTo>
                    <a:pt x="78992" y="2452645"/>
                  </a:lnTo>
                  <a:lnTo>
                    <a:pt x="85725" y="2486025"/>
                  </a:lnTo>
                  <a:lnTo>
                    <a:pt x="78992" y="2519393"/>
                  </a:lnTo>
                  <a:lnTo>
                    <a:pt x="60626" y="2546642"/>
                  </a:lnTo>
                  <a:lnTo>
                    <a:pt x="33379" y="2565013"/>
                  </a:lnTo>
                  <a:lnTo>
                    <a:pt x="0" y="2571750"/>
                  </a:lnTo>
                  <a:lnTo>
                    <a:pt x="171450" y="2571750"/>
                  </a:lnTo>
                  <a:lnTo>
                    <a:pt x="165329" y="2617328"/>
                  </a:lnTo>
                  <a:lnTo>
                    <a:pt x="148053" y="2658284"/>
                  </a:lnTo>
                  <a:lnTo>
                    <a:pt x="121253" y="2692984"/>
                  </a:lnTo>
                  <a:lnTo>
                    <a:pt x="86557" y="2719792"/>
                  </a:lnTo>
                  <a:lnTo>
                    <a:pt x="45596" y="2737075"/>
                  </a:lnTo>
                  <a:lnTo>
                    <a:pt x="0" y="2743200"/>
                  </a:lnTo>
                  <a:lnTo>
                    <a:pt x="3048000" y="2743200"/>
                  </a:lnTo>
                  <a:lnTo>
                    <a:pt x="3093596" y="2737075"/>
                  </a:lnTo>
                  <a:lnTo>
                    <a:pt x="3134557" y="2719792"/>
                  </a:lnTo>
                  <a:lnTo>
                    <a:pt x="3169253" y="2692984"/>
                  </a:lnTo>
                  <a:lnTo>
                    <a:pt x="3196053" y="2658284"/>
                  </a:lnTo>
                  <a:lnTo>
                    <a:pt x="3213329" y="2617328"/>
                  </a:lnTo>
                  <a:lnTo>
                    <a:pt x="3219450" y="2571750"/>
                  </a:lnTo>
                  <a:lnTo>
                    <a:pt x="3219450" y="342900"/>
                  </a:lnTo>
                  <a:lnTo>
                    <a:pt x="342900" y="342900"/>
                  </a:lnTo>
                  <a:lnTo>
                    <a:pt x="309520" y="336167"/>
                  </a:lnTo>
                  <a:lnTo>
                    <a:pt x="282273" y="317801"/>
                  </a:lnTo>
                  <a:lnTo>
                    <a:pt x="263907" y="290554"/>
                  </a:lnTo>
                  <a:lnTo>
                    <a:pt x="257175" y="257175"/>
                  </a:lnTo>
                  <a:lnTo>
                    <a:pt x="263907" y="223795"/>
                  </a:lnTo>
                  <a:lnTo>
                    <a:pt x="282273" y="196548"/>
                  </a:lnTo>
                  <a:lnTo>
                    <a:pt x="309520" y="178182"/>
                  </a:lnTo>
                  <a:lnTo>
                    <a:pt x="342900" y="171450"/>
                  </a:lnTo>
                  <a:lnTo>
                    <a:pt x="3562350" y="171450"/>
                  </a:lnTo>
                  <a:lnTo>
                    <a:pt x="3556229" y="125853"/>
                  </a:lnTo>
                  <a:lnTo>
                    <a:pt x="3538953" y="84892"/>
                  </a:lnTo>
                  <a:lnTo>
                    <a:pt x="3512153" y="50196"/>
                  </a:lnTo>
                  <a:lnTo>
                    <a:pt x="3477457" y="23396"/>
                  </a:lnTo>
                  <a:lnTo>
                    <a:pt x="3436496" y="6120"/>
                  </a:lnTo>
                  <a:lnTo>
                    <a:pt x="3390900" y="0"/>
                  </a:lnTo>
                  <a:close/>
                </a:path>
                <a:path w="3562350" h="2743200">
                  <a:moveTo>
                    <a:pt x="3562350" y="171450"/>
                  </a:moveTo>
                  <a:lnTo>
                    <a:pt x="514350" y="171450"/>
                  </a:lnTo>
                  <a:lnTo>
                    <a:pt x="508229" y="217046"/>
                  </a:lnTo>
                  <a:lnTo>
                    <a:pt x="490953" y="258007"/>
                  </a:lnTo>
                  <a:lnTo>
                    <a:pt x="464153" y="292703"/>
                  </a:lnTo>
                  <a:lnTo>
                    <a:pt x="429457" y="319503"/>
                  </a:lnTo>
                  <a:lnTo>
                    <a:pt x="388496" y="336779"/>
                  </a:lnTo>
                  <a:lnTo>
                    <a:pt x="342900" y="342900"/>
                  </a:lnTo>
                  <a:lnTo>
                    <a:pt x="3390900" y="342900"/>
                  </a:lnTo>
                  <a:lnTo>
                    <a:pt x="3436496" y="336779"/>
                  </a:lnTo>
                  <a:lnTo>
                    <a:pt x="3477457" y="319503"/>
                  </a:lnTo>
                  <a:lnTo>
                    <a:pt x="3512153" y="292703"/>
                  </a:lnTo>
                  <a:lnTo>
                    <a:pt x="3538953" y="258007"/>
                  </a:lnTo>
                  <a:lnTo>
                    <a:pt x="3556229" y="217046"/>
                  </a:lnTo>
                  <a:lnTo>
                    <a:pt x="3562350" y="17145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1" name="object 11"/>
            <p:cNvSpPr/>
            <p:nvPr/>
          </p:nvSpPr>
          <p:spPr>
            <a:xfrm>
              <a:off x="1883664" y="3295649"/>
              <a:ext cx="685800" cy="2571750"/>
            </a:xfrm>
            <a:custGeom>
              <a:avLst/>
              <a:gdLst/>
              <a:ahLst/>
              <a:cxnLst/>
              <a:rect l="l" t="t" r="r" b="b"/>
              <a:pathLst>
                <a:path w="685800" h="2571750">
                  <a:moveTo>
                    <a:pt x="685800" y="0"/>
                  </a:moveTo>
                  <a:lnTo>
                    <a:pt x="514350" y="0"/>
                  </a:lnTo>
                  <a:lnTo>
                    <a:pt x="480970" y="6732"/>
                  </a:lnTo>
                  <a:lnTo>
                    <a:pt x="453723" y="25098"/>
                  </a:lnTo>
                  <a:lnTo>
                    <a:pt x="435357" y="52345"/>
                  </a:lnTo>
                  <a:lnTo>
                    <a:pt x="428625" y="85725"/>
                  </a:lnTo>
                  <a:lnTo>
                    <a:pt x="435357" y="119104"/>
                  </a:lnTo>
                  <a:lnTo>
                    <a:pt x="453723" y="146351"/>
                  </a:lnTo>
                  <a:lnTo>
                    <a:pt x="480970" y="164717"/>
                  </a:lnTo>
                  <a:lnTo>
                    <a:pt x="514350" y="171450"/>
                  </a:lnTo>
                  <a:lnTo>
                    <a:pt x="559946" y="165329"/>
                  </a:lnTo>
                  <a:lnTo>
                    <a:pt x="600907" y="148053"/>
                  </a:lnTo>
                  <a:lnTo>
                    <a:pt x="635603" y="121253"/>
                  </a:lnTo>
                  <a:lnTo>
                    <a:pt x="662403" y="86557"/>
                  </a:lnTo>
                  <a:lnTo>
                    <a:pt x="679679" y="45596"/>
                  </a:lnTo>
                  <a:lnTo>
                    <a:pt x="685800" y="0"/>
                  </a:lnTo>
                  <a:close/>
                </a:path>
                <a:path w="685800" h="2571750">
                  <a:moveTo>
                    <a:pt x="171450" y="2228850"/>
                  </a:moveTo>
                  <a:lnTo>
                    <a:pt x="125853" y="2234974"/>
                  </a:lnTo>
                  <a:lnTo>
                    <a:pt x="84892" y="2252257"/>
                  </a:lnTo>
                  <a:lnTo>
                    <a:pt x="50196" y="2279065"/>
                  </a:lnTo>
                  <a:lnTo>
                    <a:pt x="23396" y="2313765"/>
                  </a:lnTo>
                  <a:lnTo>
                    <a:pt x="6120" y="2354721"/>
                  </a:lnTo>
                  <a:lnTo>
                    <a:pt x="0" y="2400300"/>
                  </a:lnTo>
                  <a:lnTo>
                    <a:pt x="6120" y="2445878"/>
                  </a:lnTo>
                  <a:lnTo>
                    <a:pt x="23396" y="2486834"/>
                  </a:lnTo>
                  <a:lnTo>
                    <a:pt x="50196" y="2521534"/>
                  </a:lnTo>
                  <a:lnTo>
                    <a:pt x="84892" y="2548342"/>
                  </a:lnTo>
                  <a:lnTo>
                    <a:pt x="125853" y="2565625"/>
                  </a:lnTo>
                  <a:lnTo>
                    <a:pt x="171450" y="2571750"/>
                  </a:lnTo>
                  <a:lnTo>
                    <a:pt x="217046" y="2565625"/>
                  </a:lnTo>
                  <a:lnTo>
                    <a:pt x="258007" y="2548342"/>
                  </a:lnTo>
                  <a:lnTo>
                    <a:pt x="292703" y="2521534"/>
                  </a:lnTo>
                  <a:lnTo>
                    <a:pt x="319503" y="2486834"/>
                  </a:lnTo>
                  <a:lnTo>
                    <a:pt x="336779" y="2445878"/>
                  </a:lnTo>
                  <a:lnTo>
                    <a:pt x="342900" y="2400300"/>
                  </a:lnTo>
                  <a:lnTo>
                    <a:pt x="171450" y="2400300"/>
                  </a:lnTo>
                  <a:lnTo>
                    <a:pt x="204829" y="2393563"/>
                  </a:lnTo>
                  <a:lnTo>
                    <a:pt x="232076" y="2375192"/>
                  </a:lnTo>
                  <a:lnTo>
                    <a:pt x="250442" y="2347943"/>
                  </a:lnTo>
                  <a:lnTo>
                    <a:pt x="257175" y="2314575"/>
                  </a:lnTo>
                  <a:lnTo>
                    <a:pt x="250442" y="2281195"/>
                  </a:lnTo>
                  <a:lnTo>
                    <a:pt x="232076" y="2253948"/>
                  </a:lnTo>
                  <a:lnTo>
                    <a:pt x="204829" y="2235582"/>
                  </a:lnTo>
                  <a:lnTo>
                    <a:pt x="171450" y="2228850"/>
                  </a:lnTo>
                  <a:close/>
                </a:path>
              </a:pathLst>
            </a:custGeom>
            <a:solidFill>
              <a:srgbClr val="C3C3C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12" name="object 12"/>
            <p:cNvSpPr/>
            <p:nvPr/>
          </p:nvSpPr>
          <p:spPr>
            <a:xfrm>
              <a:off x="1883664" y="3124199"/>
              <a:ext cx="3733800" cy="2743200"/>
            </a:xfrm>
            <a:custGeom>
              <a:avLst/>
              <a:gdLst/>
              <a:ahLst/>
              <a:cxnLst/>
              <a:rect l="l" t="t" r="r" b="b"/>
              <a:pathLst>
                <a:path w="3733800" h="2743200">
                  <a:moveTo>
                    <a:pt x="342900" y="2400300"/>
                  </a:moveTo>
                  <a:lnTo>
                    <a:pt x="342900" y="171450"/>
                  </a:lnTo>
                  <a:lnTo>
                    <a:pt x="349020" y="125853"/>
                  </a:lnTo>
                  <a:lnTo>
                    <a:pt x="366296" y="84892"/>
                  </a:lnTo>
                  <a:lnTo>
                    <a:pt x="393096" y="50196"/>
                  </a:lnTo>
                  <a:lnTo>
                    <a:pt x="427792" y="23396"/>
                  </a:lnTo>
                  <a:lnTo>
                    <a:pt x="468753" y="6120"/>
                  </a:lnTo>
                  <a:lnTo>
                    <a:pt x="514350" y="0"/>
                  </a:lnTo>
                  <a:lnTo>
                    <a:pt x="3562350" y="0"/>
                  </a:lnTo>
                  <a:lnTo>
                    <a:pt x="3607946" y="6120"/>
                  </a:lnTo>
                  <a:lnTo>
                    <a:pt x="3648907" y="23396"/>
                  </a:lnTo>
                  <a:lnTo>
                    <a:pt x="3683603" y="50196"/>
                  </a:lnTo>
                  <a:lnTo>
                    <a:pt x="3710403" y="84892"/>
                  </a:lnTo>
                  <a:lnTo>
                    <a:pt x="3727679" y="125853"/>
                  </a:lnTo>
                  <a:lnTo>
                    <a:pt x="3733800" y="171450"/>
                  </a:lnTo>
                  <a:lnTo>
                    <a:pt x="3727679" y="217046"/>
                  </a:lnTo>
                  <a:lnTo>
                    <a:pt x="3710403" y="258007"/>
                  </a:lnTo>
                  <a:lnTo>
                    <a:pt x="3683603" y="292703"/>
                  </a:lnTo>
                  <a:lnTo>
                    <a:pt x="3648907" y="319503"/>
                  </a:lnTo>
                  <a:lnTo>
                    <a:pt x="3607946" y="336779"/>
                  </a:lnTo>
                  <a:lnTo>
                    <a:pt x="3562350" y="342900"/>
                  </a:lnTo>
                  <a:lnTo>
                    <a:pt x="3390900" y="342900"/>
                  </a:lnTo>
                  <a:lnTo>
                    <a:pt x="3390900" y="2571750"/>
                  </a:lnTo>
                  <a:lnTo>
                    <a:pt x="3384779" y="2617328"/>
                  </a:lnTo>
                  <a:lnTo>
                    <a:pt x="3367503" y="2658284"/>
                  </a:lnTo>
                  <a:lnTo>
                    <a:pt x="3340703" y="2692984"/>
                  </a:lnTo>
                  <a:lnTo>
                    <a:pt x="3306007" y="2719792"/>
                  </a:lnTo>
                  <a:lnTo>
                    <a:pt x="3265046" y="2737075"/>
                  </a:lnTo>
                  <a:lnTo>
                    <a:pt x="3219450" y="2743200"/>
                  </a:lnTo>
                  <a:lnTo>
                    <a:pt x="171450" y="2743200"/>
                  </a:lnTo>
                  <a:lnTo>
                    <a:pt x="125853" y="2737075"/>
                  </a:lnTo>
                  <a:lnTo>
                    <a:pt x="84892" y="2719792"/>
                  </a:lnTo>
                  <a:lnTo>
                    <a:pt x="50196" y="2692984"/>
                  </a:lnTo>
                  <a:lnTo>
                    <a:pt x="23396" y="2658284"/>
                  </a:lnTo>
                  <a:lnTo>
                    <a:pt x="6120" y="2617328"/>
                  </a:lnTo>
                  <a:lnTo>
                    <a:pt x="0" y="2571750"/>
                  </a:lnTo>
                  <a:lnTo>
                    <a:pt x="6120" y="2526171"/>
                  </a:lnTo>
                  <a:lnTo>
                    <a:pt x="23396" y="2485215"/>
                  </a:lnTo>
                  <a:lnTo>
                    <a:pt x="50196" y="2450515"/>
                  </a:lnTo>
                  <a:lnTo>
                    <a:pt x="84892" y="2423707"/>
                  </a:lnTo>
                  <a:lnTo>
                    <a:pt x="125853" y="2406424"/>
                  </a:lnTo>
                  <a:lnTo>
                    <a:pt x="171450" y="2400300"/>
                  </a:lnTo>
                  <a:lnTo>
                    <a:pt x="342900" y="2400300"/>
                  </a:lnTo>
                  <a:close/>
                </a:path>
                <a:path w="3733800" h="2743200">
                  <a:moveTo>
                    <a:pt x="514350" y="0"/>
                  </a:moveTo>
                  <a:lnTo>
                    <a:pt x="559946" y="6120"/>
                  </a:lnTo>
                  <a:lnTo>
                    <a:pt x="600907" y="23396"/>
                  </a:lnTo>
                  <a:lnTo>
                    <a:pt x="635603" y="50196"/>
                  </a:lnTo>
                  <a:lnTo>
                    <a:pt x="662403" y="84892"/>
                  </a:lnTo>
                  <a:lnTo>
                    <a:pt x="679679" y="125853"/>
                  </a:lnTo>
                  <a:lnTo>
                    <a:pt x="685800" y="171450"/>
                  </a:lnTo>
                  <a:lnTo>
                    <a:pt x="679679" y="217046"/>
                  </a:lnTo>
                  <a:lnTo>
                    <a:pt x="662403" y="258007"/>
                  </a:lnTo>
                  <a:lnTo>
                    <a:pt x="635603" y="292703"/>
                  </a:lnTo>
                  <a:lnTo>
                    <a:pt x="600907" y="319503"/>
                  </a:lnTo>
                  <a:lnTo>
                    <a:pt x="559946" y="336779"/>
                  </a:lnTo>
                  <a:lnTo>
                    <a:pt x="514350" y="342900"/>
                  </a:lnTo>
                  <a:lnTo>
                    <a:pt x="480970" y="336167"/>
                  </a:lnTo>
                  <a:lnTo>
                    <a:pt x="453723" y="317801"/>
                  </a:lnTo>
                  <a:lnTo>
                    <a:pt x="435357" y="290554"/>
                  </a:lnTo>
                  <a:lnTo>
                    <a:pt x="428625" y="257175"/>
                  </a:lnTo>
                  <a:lnTo>
                    <a:pt x="435357" y="223795"/>
                  </a:lnTo>
                  <a:lnTo>
                    <a:pt x="453723" y="196548"/>
                  </a:lnTo>
                  <a:lnTo>
                    <a:pt x="480970" y="178182"/>
                  </a:lnTo>
                  <a:lnTo>
                    <a:pt x="514350" y="171450"/>
                  </a:lnTo>
                  <a:lnTo>
                    <a:pt x="685800" y="171450"/>
                  </a:lnTo>
                </a:path>
                <a:path w="3733800" h="2743200">
                  <a:moveTo>
                    <a:pt x="3390900" y="342900"/>
                  </a:moveTo>
                  <a:lnTo>
                    <a:pt x="514350" y="34290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3" name="object 1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050542" y="5519927"/>
              <a:ext cx="180594" cy="180594"/>
            </a:xfrm>
            <a:prstGeom prst="rect">
              <a:avLst/>
            </a:prstGeom>
          </p:spPr>
        </p:pic>
        <p:sp>
          <p:nvSpPr>
            <p:cNvPr id="14" name="object 14"/>
            <p:cNvSpPr/>
            <p:nvPr/>
          </p:nvSpPr>
          <p:spPr>
            <a:xfrm>
              <a:off x="2055114" y="5524500"/>
              <a:ext cx="171450" cy="342900"/>
            </a:xfrm>
            <a:custGeom>
              <a:avLst/>
              <a:gdLst/>
              <a:ahLst/>
              <a:cxnLst/>
              <a:rect l="l" t="t" r="r" b="b"/>
              <a:pathLst>
                <a:path w="171450" h="342900">
                  <a:moveTo>
                    <a:pt x="0" y="342900"/>
                  </a:moveTo>
                  <a:lnTo>
                    <a:pt x="45596" y="336775"/>
                  </a:lnTo>
                  <a:lnTo>
                    <a:pt x="86557" y="319492"/>
                  </a:lnTo>
                  <a:lnTo>
                    <a:pt x="121253" y="292684"/>
                  </a:lnTo>
                  <a:lnTo>
                    <a:pt x="148053" y="257984"/>
                  </a:lnTo>
                  <a:lnTo>
                    <a:pt x="165329" y="217028"/>
                  </a:lnTo>
                  <a:lnTo>
                    <a:pt x="171450" y="171450"/>
                  </a:lnTo>
                  <a:lnTo>
                    <a:pt x="171450" y="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5" name="object 15"/>
          <p:cNvSpPr txBox="1"/>
          <p:nvPr/>
        </p:nvSpPr>
        <p:spPr>
          <a:xfrm>
            <a:off x="2701544" y="3952494"/>
            <a:ext cx="2100580" cy="1245870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dirty="0" u="heavy" sz="2000" spc="-10" b="1" i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Триада</a:t>
            </a:r>
            <a:r>
              <a:rPr dirty="0" u="heavy" sz="2000" spc="-60" b="1" i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 </a:t>
            </a:r>
            <a:r>
              <a:rPr dirty="0" u="heavy" sz="2000" b="1" i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проекта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000" b="1" i="1">
                <a:solidFill>
                  <a:srgbClr val="006FC0"/>
                </a:solidFill>
                <a:latin typeface="Arial"/>
                <a:cs typeface="Arial"/>
              </a:rPr>
              <a:t>-замысел-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2000" b="1" i="1">
                <a:solidFill>
                  <a:srgbClr val="006FC0"/>
                </a:solidFill>
                <a:latin typeface="Arial"/>
                <a:cs typeface="Arial"/>
              </a:rPr>
              <a:t>-реализация-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000" b="1" i="1">
                <a:solidFill>
                  <a:srgbClr val="006FC0"/>
                </a:solidFill>
                <a:latin typeface="Arial"/>
                <a:cs typeface="Arial"/>
              </a:rPr>
              <a:t>-продукт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2168651" y="1338084"/>
            <a:ext cx="3216910" cy="1139190"/>
            <a:chOff x="2168651" y="1338084"/>
            <a:chExt cx="3216910" cy="1139190"/>
          </a:xfrm>
        </p:grpSpPr>
        <p:sp>
          <p:nvSpPr>
            <p:cNvPr id="17" name="object 17"/>
            <p:cNvSpPr/>
            <p:nvPr/>
          </p:nvSpPr>
          <p:spPr>
            <a:xfrm>
              <a:off x="2226563" y="1370076"/>
              <a:ext cx="3048000" cy="984885"/>
            </a:xfrm>
            <a:custGeom>
              <a:avLst/>
              <a:gdLst/>
              <a:ahLst/>
              <a:cxnLst/>
              <a:rect l="l" t="t" r="r" b="b"/>
              <a:pathLst>
                <a:path w="3048000" h="984885">
                  <a:moveTo>
                    <a:pt x="0" y="984503"/>
                  </a:moveTo>
                  <a:lnTo>
                    <a:pt x="3048000" y="984503"/>
                  </a:lnTo>
                  <a:lnTo>
                    <a:pt x="3048000" y="0"/>
                  </a:lnTo>
                  <a:lnTo>
                    <a:pt x="0" y="0"/>
                  </a:lnTo>
                  <a:lnTo>
                    <a:pt x="0" y="984503"/>
                  </a:lnTo>
                  <a:close/>
                </a:path>
              </a:pathLst>
            </a:custGeom>
            <a:ln w="12192">
              <a:solidFill>
                <a:srgbClr val="5B9BD4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18" name="object 1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2168651" y="1338084"/>
              <a:ext cx="3216402" cy="511289"/>
            </a:xfrm>
            <a:prstGeom prst="rect">
              <a:avLst/>
            </a:prstGeom>
          </p:spPr>
        </p:pic>
        <p:pic>
          <p:nvPicPr>
            <p:cNvPr id="19" name="object 19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2378963" y="1607820"/>
              <a:ext cx="2798826" cy="564641"/>
            </a:xfrm>
            <a:prstGeom prst="rect">
              <a:avLst/>
            </a:prstGeom>
          </p:spPr>
        </p:pic>
        <p:pic>
          <p:nvPicPr>
            <p:cNvPr id="20" name="object 20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3182111" y="1912619"/>
              <a:ext cx="1136141" cy="564641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2309876" y="1388109"/>
            <a:ext cx="2881630" cy="90868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ctr">
              <a:lnSpc>
                <a:spcPts val="2155"/>
              </a:lnSpc>
              <a:spcBef>
                <a:spcPts val="100"/>
              </a:spcBef>
            </a:pPr>
            <a:r>
              <a:rPr dirty="0" sz="1800" spc="-5">
                <a:solidFill>
                  <a:srgbClr val="5B9BD4"/>
                </a:solidFill>
                <a:latin typeface="Calibri"/>
                <a:cs typeface="Calibri"/>
              </a:rPr>
              <a:t>Лозунг</a:t>
            </a:r>
            <a:r>
              <a:rPr dirty="0" sz="1800" spc="-15">
                <a:solidFill>
                  <a:srgbClr val="5B9BD4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5B9BD4"/>
                </a:solidFill>
                <a:latin typeface="Calibri"/>
                <a:cs typeface="Calibri"/>
              </a:rPr>
              <a:t>проектного</a:t>
            </a:r>
            <a:r>
              <a:rPr dirty="0" sz="1800">
                <a:solidFill>
                  <a:srgbClr val="5B9BD4"/>
                </a:solidFill>
                <a:latin typeface="Calibri"/>
                <a:cs typeface="Calibri"/>
              </a:rPr>
              <a:t> </a:t>
            </a:r>
            <a:r>
              <a:rPr dirty="0" sz="1800" spc="-5">
                <a:solidFill>
                  <a:srgbClr val="5B9BD4"/>
                </a:solidFill>
                <a:latin typeface="Calibri"/>
                <a:cs typeface="Calibri"/>
              </a:rPr>
              <a:t>обучения:</a:t>
            </a:r>
            <a:endParaRPr sz="1800">
              <a:latin typeface="Calibri"/>
              <a:cs typeface="Calibri"/>
            </a:endParaRPr>
          </a:p>
          <a:p>
            <a:pPr algn="ctr" marL="635">
              <a:lnSpc>
                <a:spcPts val="2395"/>
              </a:lnSpc>
            </a:pPr>
            <a:r>
              <a:rPr dirty="0" sz="2000" b="1">
                <a:solidFill>
                  <a:srgbClr val="5B9BD4"/>
                </a:solidFill>
                <a:latin typeface="Calibri"/>
                <a:cs typeface="Calibri"/>
              </a:rPr>
              <a:t>Все</a:t>
            </a:r>
            <a:r>
              <a:rPr dirty="0" sz="2000" spc="-25" b="1">
                <a:solidFill>
                  <a:srgbClr val="5B9BD4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5B9BD4"/>
                </a:solidFill>
                <a:latin typeface="Calibri"/>
                <a:cs typeface="Calibri"/>
              </a:rPr>
              <a:t>из</a:t>
            </a:r>
            <a:r>
              <a:rPr dirty="0" sz="2000" spc="-20" b="1">
                <a:solidFill>
                  <a:srgbClr val="5B9BD4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5B9BD4"/>
                </a:solidFill>
                <a:latin typeface="Calibri"/>
                <a:cs typeface="Calibri"/>
              </a:rPr>
              <a:t>жизни,</a:t>
            </a:r>
            <a:r>
              <a:rPr dirty="0" sz="2000" spc="-40" b="1">
                <a:solidFill>
                  <a:srgbClr val="5B9BD4"/>
                </a:solidFill>
                <a:latin typeface="Calibri"/>
                <a:cs typeface="Calibri"/>
              </a:rPr>
              <a:t> </a:t>
            </a:r>
            <a:r>
              <a:rPr dirty="0" sz="2000" b="1">
                <a:solidFill>
                  <a:srgbClr val="5B9BD4"/>
                </a:solidFill>
                <a:latin typeface="Calibri"/>
                <a:cs typeface="Calibri"/>
              </a:rPr>
              <a:t>все</a:t>
            </a:r>
            <a:r>
              <a:rPr dirty="0" sz="2000" spc="-20" b="1">
                <a:solidFill>
                  <a:srgbClr val="5B9BD4"/>
                </a:solidFill>
                <a:latin typeface="Calibri"/>
                <a:cs typeface="Calibri"/>
              </a:rPr>
              <a:t> </a:t>
            </a:r>
            <a:r>
              <a:rPr dirty="0" sz="2000" spc="-5" b="1">
                <a:solidFill>
                  <a:srgbClr val="5B9BD4"/>
                </a:solidFill>
                <a:latin typeface="Calibri"/>
                <a:cs typeface="Calibri"/>
              </a:rPr>
              <a:t>для</a:t>
            </a:r>
            <a:endParaRPr sz="2000">
              <a:latin typeface="Calibri"/>
              <a:cs typeface="Calibri"/>
            </a:endParaRPr>
          </a:p>
          <a:p>
            <a:pPr algn="ctr" marL="2540">
              <a:lnSpc>
                <a:spcPct val="100000"/>
              </a:lnSpc>
            </a:pPr>
            <a:r>
              <a:rPr dirty="0" sz="2000" spc="-5" b="1">
                <a:solidFill>
                  <a:srgbClr val="5B9BD4"/>
                </a:solidFill>
                <a:latin typeface="Calibri"/>
                <a:cs typeface="Calibri"/>
              </a:rPr>
              <a:t>жизни!</a:t>
            </a:r>
            <a:endParaRPr sz="2000">
              <a:latin typeface="Calibri"/>
              <a:cs typeface="Calibri"/>
            </a:endParaRPr>
          </a:p>
        </p:txBody>
      </p:sp>
      <p:sp>
        <p:nvSpPr>
          <p:cNvPr id="22" name="object 22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2</a:t>
            </a:fld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476883" y="1308861"/>
            <a:ext cx="7553325" cy="4050029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algn="just" marL="354965" marR="429895" indent="-342900">
              <a:lnSpc>
                <a:spcPct val="100000"/>
              </a:lnSpc>
              <a:spcBef>
                <a:spcPts val="100"/>
              </a:spcBef>
              <a:buFont typeface="Wingdings"/>
              <a:buChar char=""/>
              <a:tabLst>
                <a:tab pos="355600" algn="l"/>
              </a:tabLst>
            </a:pP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процесс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обучения строится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на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логике деятельности,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имеющей</a:t>
            </a:r>
            <a:r>
              <a:rPr dirty="0" sz="2400" spc="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личностный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смысл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для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ученика;</a:t>
            </a:r>
            <a:endParaRPr sz="2400">
              <a:latin typeface="Calibri"/>
              <a:cs typeface="Calibri"/>
            </a:endParaRPr>
          </a:p>
          <a:p>
            <a:pPr algn="just" marL="355600" indent="-342900">
              <a:lnSpc>
                <a:spcPct val="100000"/>
              </a:lnSpc>
              <a:buFont typeface="Wingdings"/>
              <a:buChar char=""/>
              <a:tabLst>
                <a:tab pos="355600" algn="l"/>
              </a:tabLst>
            </a:pP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в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процессе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работы</a:t>
            </a:r>
            <a:r>
              <a:rPr dirty="0" sz="2400" spc="-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над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учебным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проектом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ученик</a:t>
            </a:r>
            <a:endParaRPr sz="2400">
              <a:latin typeface="Calibri"/>
              <a:cs typeface="Calibri"/>
            </a:endParaRPr>
          </a:p>
          <a:p>
            <a:pPr algn="just" marL="354965" marR="135255">
              <a:lnSpc>
                <a:spcPct val="100000"/>
              </a:lnSpc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постигает реальные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жизненные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проблемы,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процессы,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объекты;</a:t>
            </a:r>
            <a:endParaRPr sz="2400">
              <a:latin typeface="Calibri"/>
              <a:cs typeface="Calibri"/>
            </a:endParaRPr>
          </a:p>
          <a:p>
            <a:pPr algn="just" marL="355600" indent="-342900">
              <a:lnSpc>
                <a:spcPct val="100000"/>
              </a:lnSpc>
              <a:buFont typeface="Wingdings"/>
              <a:buChar char=""/>
              <a:tabLst>
                <a:tab pos="355600" algn="l"/>
              </a:tabLst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реализация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технологии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способствует</a:t>
            </a:r>
            <a:r>
              <a:rPr dirty="0" sz="2400" spc="-4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развитию</a:t>
            </a:r>
            <a:endParaRPr sz="2400">
              <a:latin typeface="Calibri"/>
              <a:cs typeface="Calibri"/>
            </a:endParaRPr>
          </a:p>
          <a:p>
            <a:pPr algn="just" marL="354965" marR="440055">
              <a:lnSpc>
                <a:spcPct val="100000"/>
              </a:lnSpc>
              <a:spcBef>
                <a:spcPts val="5"/>
              </a:spcBef>
            </a:pP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самостоятельности,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инициативности,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способности к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творчеству;</a:t>
            </a:r>
            <a:endParaRPr sz="2400">
              <a:latin typeface="Calibri"/>
              <a:cs typeface="Calibri"/>
            </a:endParaRPr>
          </a:p>
          <a:p>
            <a:pPr algn="just" marL="354965" marR="5080" indent="-342900">
              <a:lnSpc>
                <a:spcPct val="100000"/>
              </a:lnSpc>
              <a:buFont typeface="Wingdings"/>
              <a:buChar char=""/>
              <a:tabLst>
                <a:tab pos="355600" algn="l"/>
              </a:tabLst>
            </a:pP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оценка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проектной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деятельности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обучающихся 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входит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в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систему оценки достижения планируемых 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результатов 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освоения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программы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основного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общего</a:t>
            </a:r>
            <a:r>
              <a:rPr dirty="0" sz="2400" spc="-3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образования.</a:t>
            </a:r>
            <a:endParaRPr sz="2400">
              <a:latin typeface="Calibri"/>
              <a:cs typeface="Calibri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2</a:t>
            </a:fld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136394" y="328929"/>
            <a:ext cx="6324600" cy="45212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  <a:tabLst>
                <a:tab pos="2551430" algn="l"/>
              </a:tabLst>
            </a:pPr>
            <a:r>
              <a:rPr dirty="0" sz="2800" spc="-10"/>
              <a:t>Особенности	</a:t>
            </a:r>
            <a:r>
              <a:rPr dirty="0" sz="2800" spc="-15"/>
              <a:t>проектного</a:t>
            </a:r>
            <a:r>
              <a:rPr dirty="0" sz="2800" spc="30"/>
              <a:t> </a:t>
            </a:r>
            <a:r>
              <a:rPr dirty="0" sz="2800" spc="-15"/>
              <a:t>обучения</a:t>
            </a:r>
            <a:endParaRPr sz="28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64817" y="175971"/>
            <a:ext cx="6235065" cy="878840"/>
          </a:xfrm>
          <a:prstGeom prst="rect"/>
        </p:spPr>
        <p:txBody>
          <a:bodyPr wrap="square" lIns="0" tIns="12065" rIns="0" bIns="0" rtlCol="0" vert="horz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dirty="0" sz="2800" spc="-35"/>
              <a:t>Технология</a:t>
            </a:r>
            <a:r>
              <a:rPr dirty="0" sz="2800" spc="-5"/>
              <a:t> развития</a:t>
            </a:r>
            <a:r>
              <a:rPr dirty="0" sz="2800" spc="20"/>
              <a:t> </a:t>
            </a:r>
            <a:r>
              <a:rPr dirty="0" sz="2800" spc="-15"/>
              <a:t>критического </a:t>
            </a:r>
            <a:r>
              <a:rPr dirty="0" sz="2800" spc="-765"/>
              <a:t> </a:t>
            </a:r>
            <a:r>
              <a:rPr dirty="0" sz="2800" spc="-10"/>
              <a:t>мышления</a:t>
            </a:r>
            <a:endParaRPr sz="2800"/>
          </a:p>
        </p:txBody>
      </p:sp>
      <p:graphicFrame>
        <p:nvGraphicFramePr>
          <p:cNvPr id="3" name="object 3"/>
          <p:cNvGraphicFramePr>
            <a:graphicFrameLocks noGrp="1"/>
          </p:cNvGraphicFramePr>
          <p:nvPr/>
        </p:nvGraphicFramePr>
        <p:xfrm>
          <a:off x="5486400" y="1670050"/>
          <a:ext cx="4178300" cy="46767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378585"/>
                <a:gridCol w="2780665"/>
              </a:tblGrid>
              <a:tr h="2011933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15"/>
                        </a:spcBef>
                      </a:pP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1.</a:t>
                      </a:r>
                      <a:r>
                        <a:rPr dirty="0" sz="18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Стадия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800" spc="-2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вызова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 indent="-140335">
                        <a:lnSpc>
                          <a:spcPct val="100000"/>
                        </a:lnSpc>
                        <a:spcBef>
                          <a:spcPts val="315"/>
                        </a:spcBef>
                        <a:buChar char="-"/>
                        <a:tabLst>
                          <a:tab pos="232410" algn="l"/>
                        </a:tabLst>
                      </a:pP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актуализация знаний;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232410" indent="-140335">
                        <a:lnSpc>
                          <a:spcPct val="100000"/>
                        </a:lnSpc>
                        <a:buChar char="-"/>
                        <a:tabLst>
                          <a:tab pos="232410" algn="l"/>
                        </a:tabLst>
                      </a:pP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мотивация</a:t>
                      </a:r>
                      <a:r>
                        <a:rPr dirty="0" sz="1800" spc="-3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14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к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2075" marR="799465">
                        <a:lnSpc>
                          <a:spcPct val="100000"/>
                        </a:lnSpc>
                      </a:pPr>
                      <a:r>
                        <a:rPr dirty="0" sz="18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получению</a:t>
                      </a: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новых </a:t>
                      </a:r>
                      <a:r>
                        <a:rPr dirty="0" sz="1800" spc="-46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знаний;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2075" marR="612140">
                        <a:lnSpc>
                          <a:spcPct val="100000"/>
                        </a:lnSpc>
                        <a:buChar char="-"/>
                        <a:tabLst>
                          <a:tab pos="232410" algn="l"/>
                        </a:tabLst>
                      </a:pP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постановка </a:t>
                      </a:r>
                      <a:r>
                        <a:rPr dirty="0" sz="18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собственных</a:t>
                      </a: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целей </a:t>
                      </a:r>
                      <a:r>
                        <a:rPr dirty="0" sz="1800" spc="-459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обучения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0005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463294">
                <a:tc>
                  <a:txBody>
                    <a:bodyPr/>
                    <a:lstStyle/>
                    <a:p>
                      <a:pPr marL="92075" marR="24574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2.</a:t>
                      </a:r>
                      <a:r>
                        <a:rPr dirty="0" sz="1800" spc="-6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Стадия </a:t>
                      </a:r>
                      <a:r>
                        <a:rPr dirty="0" sz="1800" spc="-46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новых </a:t>
                      </a: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знаний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703580">
                        <a:lnSpc>
                          <a:spcPct val="100000"/>
                        </a:lnSpc>
                        <a:spcBef>
                          <a:spcPts val="320"/>
                        </a:spcBef>
                        <a:buChar char="-"/>
                        <a:tabLst>
                          <a:tab pos="232410" algn="l"/>
                        </a:tabLst>
                      </a:pPr>
                      <a:r>
                        <a:rPr dirty="0" sz="18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получение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новых </a:t>
                      </a:r>
                      <a:r>
                        <a:rPr dirty="0" sz="1800" spc="-46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знаний;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2075" marR="375285">
                        <a:lnSpc>
                          <a:spcPct val="100000"/>
                        </a:lnSpc>
                        <a:buChar char="-"/>
                        <a:tabLst>
                          <a:tab pos="232410" algn="l"/>
                        </a:tabLst>
                      </a:pPr>
                      <a:r>
                        <a:rPr dirty="0" sz="18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первичное усвоение </a:t>
                      </a:r>
                      <a:r>
                        <a:rPr dirty="0" sz="1800" spc="-46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новых</a:t>
                      </a:r>
                      <a:r>
                        <a:rPr dirty="0" sz="1800" spc="2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знаний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  <a:tr h="1188847"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320"/>
                        </a:spcBef>
                      </a:pP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3.</a:t>
                      </a:r>
                      <a:r>
                        <a:rPr dirty="0" sz="1800" spc="-1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Стадия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рефлексии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232410" indent="-140335">
                        <a:lnSpc>
                          <a:spcPct val="100000"/>
                        </a:lnSpc>
                        <a:spcBef>
                          <a:spcPts val="320"/>
                        </a:spcBef>
                        <a:buChar char="-"/>
                        <a:tabLst>
                          <a:tab pos="232410" algn="l"/>
                        </a:tabLst>
                      </a:pP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осмысление </a:t>
                      </a: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новых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2075">
                        <a:lnSpc>
                          <a:spcPct val="100000"/>
                        </a:lnSpc>
                      </a:pP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знаний;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  <a:p>
                      <a:pPr marL="92075" marR="622935">
                        <a:lnSpc>
                          <a:spcPct val="100000"/>
                        </a:lnSpc>
                        <a:buChar char="-"/>
                        <a:tabLst>
                          <a:tab pos="232410" algn="l"/>
                        </a:tabLst>
                      </a:pP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постановка</a:t>
                      </a:r>
                      <a:r>
                        <a:rPr dirty="0" sz="1800" spc="-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1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новых </a:t>
                      </a:r>
                      <a:r>
                        <a:rPr dirty="0" sz="1800" spc="-465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целей</a:t>
                      </a:r>
                      <a:r>
                        <a:rPr dirty="0" sz="180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 </a:t>
                      </a:r>
                      <a:r>
                        <a:rPr dirty="0" sz="1800" spc="-20">
                          <a:solidFill>
                            <a:srgbClr val="0071BB"/>
                          </a:solidFill>
                          <a:latin typeface="Microsoft Sans Serif"/>
                          <a:cs typeface="Microsoft Sans Serif"/>
                        </a:rPr>
                        <a:t>обучения</a:t>
                      </a:r>
                      <a:endParaRPr sz="1800">
                        <a:latin typeface="Microsoft Sans Serif"/>
                        <a:cs typeface="Microsoft Sans Serif"/>
                      </a:endParaRPr>
                    </a:p>
                  </a:txBody>
                  <a:tcPr marL="0" marR="0" marB="0" marT="4064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pSp>
        <p:nvGrpSpPr>
          <p:cNvPr id="4" name="object 4"/>
          <p:cNvGrpSpPr/>
          <p:nvPr/>
        </p:nvGrpSpPr>
        <p:grpSpPr>
          <a:xfrm>
            <a:off x="1976627" y="1671827"/>
            <a:ext cx="3362325" cy="4672965"/>
            <a:chOff x="1976627" y="1671827"/>
            <a:chExt cx="3362325" cy="4672965"/>
          </a:xfrm>
        </p:grpSpPr>
        <p:sp>
          <p:nvSpPr>
            <p:cNvPr id="5" name="object 5"/>
            <p:cNvSpPr/>
            <p:nvPr/>
          </p:nvSpPr>
          <p:spPr>
            <a:xfrm>
              <a:off x="2190750" y="1676399"/>
              <a:ext cx="3143250" cy="4663440"/>
            </a:xfrm>
            <a:custGeom>
              <a:avLst/>
              <a:gdLst/>
              <a:ahLst/>
              <a:cxnLst/>
              <a:rect l="l" t="t" r="r" b="b"/>
              <a:pathLst>
                <a:path w="3143250" h="4663440">
                  <a:moveTo>
                    <a:pt x="2933700" y="0"/>
                  </a:moveTo>
                  <a:lnTo>
                    <a:pt x="419100" y="0"/>
                  </a:lnTo>
                  <a:lnTo>
                    <a:pt x="371062" y="5536"/>
                  </a:lnTo>
                  <a:lnTo>
                    <a:pt x="326960" y="21304"/>
                  </a:lnTo>
                  <a:lnTo>
                    <a:pt x="288051" y="46046"/>
                  </a:lnTo>
                  <a:lnTo>
                    <a:pt x="255596" y="78501"/>
                  </a:lnTo>
                  <a:lnTo>
                    <a:pt x="230854" y="117410"/>
                  </a:lnTo>
                  <a:lnTo>
                    <a:pt x="215086" y="161512"/>
                  </a:lnTo>
                  <a:lnTo>
                    <a:pt x="209550" y="209550"/>
                  </a:lnTo>
                  <a:lnTo>
                    <a:pt x="209550" y="4244340"/>
                  </a:lnTo>
                  <a:lnTo>
                    <a:pt x="0" y="4244340"/>
                  </a:lnTo>
                  <a:lnTo>
                    <a:pt x="40802" y="4252574"/>
                  </a:lnTo>
                  <a:lnTo>
                    <a:pt x="74104" y="4275029"/>
                  </a:lnTo>
                  <a:lnTo>
                    <a:pt x="96547" y="4308333"/>
                  </a:lnTo>
                  <a:lnTo>
                    <a:pt x="104775" y="4349115"/>
                  </a:lnTo>
                  <a:lnTo>
                    <a:pt x="96547" y="4389896"/>
                  </a:lnTo>
                  <a:lnTo>
                    <a:pt x="74104" y="4423200"/>
                  </a:lnTo>
                  <a:lnTo>
                    <a:pt x="40802" y="4445655"/>
                  </a:lnTo>
                  <a:lnTo>
                    <a:pt x="0" y="4453890"/>
                  </a:lnTo>
                  <a:lnTo>
                    <a:pt x="209550" y="4453890"/>
                  </a:lnTo>
                  <a:lnTo>
                    <a:pt x="204013" y="4501939"/>
                  </a:lnTo>
                  <a:lnTo>
                    <a:pt x="188245" y="4546046"/>
                  </a:lnTo>
                  <a:lnTo>
                    <a:pt x="163503" y="4584954"/>
                  </a:lnTo>
                  <a:lnTo>
                    <a:pt x="131048" y="4617405"/>
                  </a:lnTo>
                  <a:lnTo>
                    <a:pt x="92139" y="4642141"/>
                  </a:lnTo>
                  <a:lnTo>
                    <a:pt x="48037" y="4657905"/>
                  </a:lnTo>
                  <a:lnTo>
                    <a:pt x="0" y="4663440"/>
                  </a:lnTo>
                  <a:lnTo>
                    <a:pt x="2514600" y="4663440"/>
                  </a:lnTo>
                  <a:lnTo>
                    <a:pt x="2562637" y="4657905"/>
                  </a:lnTo>
                  <a:lnTo>
                    <a:pt x="2606739" y="4642141"/>
                  </a:lnTo>
                  <a:lnTo>
                    <a:pt x="2645648" y="4617405"/>
                  </a:lnTo>
                  <a:lnTo>
                    <a:pt x="2678103" y="4584954"/>
                  </a:lnTo>
                  <a:lnTo>
                    <a:pt x="2702845" y="4546046"/>
                  </a:lnTo>
                  <a:lnTo>
                    <a:pt x="2718613" y="4501939"/>
                  </a:lnTo>
                  <a:lnTo>
                    <a:pt x="2724150" y="4453890"/>
                  </a:lnTo>
                  <a:lnTo>
                    <a:pt x="2724150" y="419100"/>
                  </a:lnTo>
                  <a:lnTo>
                    <a:pt x="419100" y="419100"/>
                  </a:lnTo>
                  <a:lnTo>
                    <a:pt x="378297" y="410872"/>
                  </a:lnTo>
                  <a:lnTo>
                    <a:pt x="344995" y="388429"/>
                  </a:lnTo>
                  <a:lnTo>
                    <a:pt x="322552" y="355127"/>
                  </a:lnTo>
                  <a:lnTo>
                    <a:pt x="314325" y="314325"/>
                  </a:lnTo>
                  <a:lnTo>
                    <a:pt x="322552" y="273522"/>
                  </a:lnTo>
                  <a:lnTo>
                    <a:pt x="344995" y="240220"/>
                  </a:lnTo>
                  <a:lnTo>
                    <a:pt x="378297" y="217777"/>
                  </a:lnTo>
                  <a:lnTo>
                    <a:pt x="419100" y="209550"/>
                  </a:lnTo>
                  <a:lnTo>
                    <a:pt x="3143250" y="209550"/>
                  </a:lnTo>
                  <a:lnTo>
                    <a:pt x="3137713" y="161512"/>
                  </a:lnTo>
                  <a:lnTo>
                    <a:pt x="3121945" y="117410"/>
                  </a:lnTo>
                  <a:lnTo>
                    <a:pt x="3097203" y="78501"/>
                  </a:lnTo>
                  <a:lnTo>
                    <a:pt x="3064748" y="46046"/>
                  </a:lnTo>
                  <a:lnTo>
                    <a:pt x="3025839" y="21304"/>
                  </a:lnTo>
                  <a:lnTo>
                    <a:pt x="2981737" y="5536"/>
                  </a:lnTo>
                  <a:lnTo>
                    <a:pt x="2933700" y="0"/>
                  </a:lnTo>
                  <a:close/>
                </a:path>
                <a:path w="3143250" h="4663440">
                  <a:moveTo>
                    <a:pt x="3143250" y="209550"/>
                  </a:moveTo>
                  <a:lnTo>
                    <a:pt x="628650" y="209550"/>
                  </a:lnTo>
                  <a:lnTo>
                    <a:pt x="623113" y="257587"/>
                  </a:lnTo>
                  <a:lnTo>
                    <a:pt x="607345" y="301689"/>
                  </a:lnTo>
                  <a:lnTo>
                    <a:pt x="582603" y="340598"/>
                  </a:lnTo>
                  <a:lnTo>
                    <a:pt x="550148" y="373053"/>
                  </a:lnTo>
                  <a:lnTo>
                    <a:pt x="511239" y="397795"/>
                  </a:lnTo>
                  <a:lnTo>
                    <a:pt x="467137" y="413563"/>
                  </a:lnTo>
                  <a:lnTo>
                    <a:pt x="419100" y="419100"/>
                  </a:lnTo>
                  <a:lnTo>
                    <a:pt x="2933700" y="419100"/>
                  </a:lnTo>
                  <a:lnTo>
                    <a:pt x="2981737" y="413563"/>
                  </a:lnTo>
                  <a:lnTo>
                    <a:pt x="3025839" y="397795"/>
                  </a:lnTo>
                  <a:lnTo>
                    <a:pt x="3064748" y="373053"/>
                  </a:lnTo>
                  <a:lnTo>
                    <a:pt x="3097203" y="340598"/>
                  </a:lnTo>
                  <a:lnTo>
                    <a:pt x="3121945" y="301689"/>
                  </a:lnTo>
                  <a:lnTo>
                    <a:pt x="3137713" y="257587"/>
                  </a:lnTo>
                  <a:lnTo>
                    <a:pt x="3143250" y="20955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6" name="object 6"/>
            <p:cNvSpPr/>
            <p:nvPr/>
          </p:nvSpPr>
          <p:spPr>
            <a:xfrm>
              <a:off x="1981199" y="1885950"/>
              <a:ext cx="838200" cy="4453890"/>
            </a:xfrm>
            <a:custGeom>
              <a:avLst/>
              <a:gdLst/>
              <a:ahLst/>
              <a:cxnLst/>
              <a:rect l="l" t="t" r="r" b="b"/>
              <a:pathLst>
                <a:path w="838200" h="4453890">
                  <a:moveTo>
                    <a:pt x="838200" y="0"/>
                  </a:moveTo>
                  <a:lnTo>
                    <a:pt x="628650" y="0"/>
                  </a:lnTo>
                  <a:lnTo>
                    <a:pt x="587847" y="8227"/>
                  </a:lnTo>
                  <a:lnTo>
                    <a:pt x="554545" y="30670"/>
                  </a:lnTo>
                  <a:lnTo>
                    <a:pt x="532102" y="63972"/>
                  </a:lnTo>
                  <a:lnTo>
                    <a:pt x="523875" y="104775"/>
                  </a:lnTo>
                  <a:lnTo>
                    <a:pt x="532102" y="145577"/>
                  </a:lnTo>
                  <a:lnTo>
                    <a:pt x="554545" y="178879"/>
                  </a:lnTo>
                  <a:lnTo>
                    <a:pt x="587847" y="201322"/>
                  </a:lnTo>
                  <a:lnTo>
                    <a:pt x="628650" y="209550"/>
                  </a:lnTo>
                  <a:lnTo>
                    <a:pt x="676687" y="204013"/>
                  </a:lnTo>
                  <a:lnTo>
                    <a:pt x="720789" y="188245"/>
                  </a:lnTo>
                  <a:lnTo>
                    <a:pt x="759698" y="163503"/>
                  </a:lnTo>
                  <a:lnTo>
                    <a:pt x="792153" y="131048"/>
                  </a:lnTo>
                  <a:lnTo>
                    <a:pt x="816895" y="92139"/>
                  </a:lnTo>
                  <a:lnTo>
                    <a:pt x="832663" y="48037"/>
                  </a:lnTo>
                  <a:lnTo>
                    <a:pt x="838200" y="0"/>
                  </a:lnTo>
                  <a:close/>
                </a:path>
                <a:path w="838200" h="4453890">
                  <a:moveTo>
                    <a:pt x="209550" y="4034790"/>
                  </a:moveTo>
                  <a:lnTo>
                    <a:pt x="161512" y="4040324"/>
                  </a:lnTo>
                  <a:lnTo>
                    <a:pt x="117410" y="4056088"/>
                  </a:lnTo>
                  <a:lnTo>
                    <a:pt x="78501" y="4080824"/>
                  </a:lnTo>
                  <a:lnTo>
                    <a:pt x="46046" y="4113275"/>
                  </a:lnTo>
                  <a:lnTo>
                    <a:pt x="21304" y="4152183"/>
                  </a:lnTo>
                  <a:lnTo>
                    <a:pt x="5536" y="4196290"/>
                  </a:lnTo>
                  <a:lnTo>
                    <a:pt x="0" y="4244340"/>
                  </a:lnTo>
                  <a:lnTo>
                    <a:pt x="5536" y="4292389"/>
                  </a:lnTo>
                  <a:lnTo>
                    <a:pt x="21304" y="4336496"/>
                  </a:lnTo>
                  <a:lnTo>
                    <a:pt x="46046" y="4375404"/>
                  </a:lnTo>
                  <a:lnTo>
                    <a:pt x="78501" y="4407855"/>
                  </a:lnTo>
                  <a:lnTo>
                    <a:pt x="117410" y="4432591"/>
                  </a:lnTo>
                  <a:lnTo>
                    <a:pt x="161512" y="4448355"/>
                  </a:lnTo>
                  <a:lnTo>
                    <a:pt x="209550" y="4453890"/>
                  </a:lnTo>
                  <a:lnTo>
                    <a:pt x="257587" y="4448355"/>
                  </a:lnTo>
                  <a:lnTo>
                    <a:pt x="301689" y="4432591"/>
                  </a:lnTo>
                  <a:lnTo>
                    <a:pt x="340598" y="4407855"/>
                  </a:lnTo>
                  <a:lnTo>
                    <a:pt x="373053" y="4375404"/>
                  </a:lnTo>
                  <a:lnTo>
                    <a:pt x="397795" y="4336496"/>
                  </a:lnTo>
                  <a:lnTo>
                    <a:pt x="413563" y="4292389"/>
                  </a:lnTo>
                  <a:lnTo>
                    <a:pt x="419100" y="4244340"/>
                  </a:lnTo>
                  <a:lnTo>
                    <a:pt x="209550" y="4244340"/>
                  </a:lnTo>
                  <a:lnTo>
                    <a:pt x="250352" y="4236105"/>
                  </a:lnTo>
                  <a:lnTo>
                    <a:pt x="283654" y="4213650"/>
                  </a:lnTo>
                  <a:lnTo>
                    <a:pt x="306097" y="4180346"/>
                  </a:lnTo>
                  <a:lnTo>
                    <a:pt x="314325" y="4139565"/>
                  </a:lnTo>
                  <a:lnTo>
                    <a:pt x="306097" y="4098783"/>
                  </a:lnTo>
                  <a:lnTo>
                    <a:pt x="283654" y="4065479"/>
                  </a:lnTo>
                  <a:lnTo>
                    <a:pt x="250352" y="4043024"/>
                  </a:lnTo>
                  <a:lnTo>
                    <a:pt x="209550" y="4034790"/>
                  </a:lnTo>
                  <a:close/>
                </a:path>
              </a:pathLst>
            </a:custGeom>
            <a:solidFill>
              <a:srgbClr val="C3C3C3"/>
            </a:solidFill>
          </p:spPr>
          <p:txBody>
            <a:bodyPr wrap="square" lIns="0" tIns="0" rIns="0" bIns="0" rtlCol="0"/>
            <a:lstStyle/>
            <a:p/>
          </p:txBody>
        </p:sp>
        <p:sp>
          <p:nvSpPr>
            <p:cNvPr id="7" name="object 7"/>
            <p:cNvSpPr/>
            <p:nvPr/>
          </p:nvSpPr>
          <p:spPr>
            <a:xfrm>
              <a:off x="1981199" y="1676399"/>
              <a:ext cx="3352800" cy="4663440"/>
            </a:xfrm>
            <a:custGeom>
              <a:avLst/>
              <a:gdLst/>
              <a:ahLst/>
              <a:cxnLst/>
              <a:rect l="l" t="t" r="r" b="b"/>
              <a:pathLst>
                <a:path w="3352800" h="4663440">
                  <a:moveTo>
                    <a:pt x="419100" y="4244340"/>
                  </a:moveTo>
                  <a:lnTo>
                    <a:pt x="419100" y="209550"/>
                  </a:lnTo>
                  <a:lnTo>
                    <a:pt x="424636" y="161512"/>
                  </a:lnTo>
                  <a:lnTo>
                    <a:pt x="440404" y="117410"/>
                  </a:lnTo>
                  <a:lnTo>
                    <a:pt x="465146" y="78501"/>
                  </a:lnTo>
                  <a:lnTo>
                    <a:pt x="497601" y="46046"/>
                  </a:lnTo>
                  <a:lnTo>
                    <a:pt x="536510" y="21304"/>
                  </a:lnTo>
                  <a:lnTo>
                    <a:pt x="580612" y="5536"/>
                  </a:lnTo>
                  <a:lnTo>
                    <a:pt x="628650" y="0"/>
                  </a:lnTo>
                  <a:lnTo>
                    <a:pt x="3143250" y="0"/>
                  </a:lnTo>
                  <a:lnTo>
                    <a:pt x="3191287" y="5536"/>
                  </a:lnTo>
                  <a:lnTo>
                    <a:pt x="3235389" y="21304"/>
                  </a:lnTo>
                  <a:lnTo>
                    <a:pt x="3274298" y="46046"/>
                  </a:lnTo>
                  <a:lnTo>
                    <a:pt x="3306753" y="78501"/>
                  </a:lnTo>
                  <a:lnTo>
                    <a:pt x="3331495" y="117410"/>
                  </a:lnTo>
                  <a:lnTo>
                    <a:pt x="3347263" y="161512"/>
                  </a:lnTo>
                  <a:lnTo>
                    <a:pt x="3352800" y="209550"/>
                  </a:lnTo>
                  <a:lnTo>
                    <a:pt x="3347263" y="257587"/>
                  </a:lnTo>
                  <a:lnTo>
                    <a:pt x="3331495" y="301689"/>
                  </a:lnTo>
                  <a:lnTo>
                    <a:pt x="3306753" y="340598"/>
                  </a:lnTo>
                  <a:lnTo>
                    <a:pt x="3274298" y="373053"/>
                  </a:lnTo>
                  <a:lnTo>
                    <a:pt x="3235389" y="397795"/>
                  </a:lnTo>
                  <a:lnTo>
                    <a:pt x="3191287" y="413563"/>
                  </a:lnTo>
                  <a:lnTo>
                    <a:pt x="3143250" y="419100"/>
                  </a:lnTo>
                  <a:lnTo>
                    <a:pt x="2933700" y="419100"/>
                  </a:lnTo>
                  <a:lnTo>
                    <a:pt x="2933700" y="4453890"/>
                  </a:lnTo>
                  <a:lnTo>
                    <a:pt x="2928163" y="4501939"/>
                  </a:lnTo>
                  <a:lnTo>
                    <a:pt x="2912395" y="4546046"/>
                  </a:lnTo>
                  <a:lnTo>
                    <a:pt x="2887653" y="4584954"/>
                  </a:lnTo>
                  <a:lnTo>
                    <a:pt x="2855198" y="4617405"/>
                  </a:lnTo>
                  <a:lnTo>
                    <a:pt x="2816289" y="4642141"/>
                  </a:lnTo>
                  <a:lnTo>
                    <a:pt x="2772187" y="4657905"/>
                  </a:lnTo>
                  <a:lnTo>
                    <a:pt x="2724150" y="4663440"/>
                  </a:lnTo>
                  <a:lnTo>
                    <a:pt x="209550" y="4663440"/>
                  </a:lnTo>
                  <a:lnTo>
                    <a:pt x="161512" y="4657905"/>
                  </a:lnTo>
                  <a:lnTo>
                    <a:pt x="117410" y="4642141"/>
                  </a:lnTo>
                  <a:lnTo>
                    <a:pt x="78501" y="4617405"/>
                  </a:lnTo>
                  <a:lnTo>
                    <a:pt x="46046" y="4584954"/>
                  </a:lnTo>
                  <a:lnTo>
                    <a:pt x="21304" y="4546046"/>
                  </a:lnTo>
                  <a:lnTo>
                    <a:pt x="5536" y="4501939"/>
                  </a:lnTo>
                  <a:lnTo>
                    <a:pt x="0" y="4453890"/>
                  </a:lnTo>
                  <a:lnTo>
                    <a:pt x="5536" y="4405840"/>
                  </a:lnTo>
                  <a:lnTo>
                    <a:pt x="21304" y="4361733"/>
                  </a:lnTo>
                  <a:lnTo>
                    <a:pt x="46046" y="4322825"/>
                  </a:lnTo>
                  <a:lnTo>
                    <a:pt x="78501" y="4290374"/>
                  </a:lnTo>
                  <a:lnTo>
                    <a:pt x="117410" y="4265638"/>
                  </a:lnTo>
                  <a:lnTo>
                    <a:pt x="161512" y="4249874"/>
                  </a:lnTo>
                  <a:lnTo>
                    <a:pt x="209550" y="4244340"/>
                  </a:lnTo>
                  <a:lnTo>
                    <a:pt x="419100" y="4244340"/>
                  </a:lnTo>
                  <a:close/>
                </a:path>
                <a:path w="3352800" h="4663440">
                  <a:moveTo>
                    <a:pt x="628650" y="0"/>
                  </a:moveTo>
                  <a:lnTo>
                    <a:pt x="676687" y="5536"/>
                  </a:lnTo>
                  <a:lnTo>
                    <a:pt x="720789" y="21304"/>
                  </a:lnTo>
                  <a:lnTo>
                    <a:pt x="759698" y="46046"/>
                  </a:lnTo>
                  <a:lnTo>
                    <a:pt x="792153" y="78501"/>
                  </a:lnTo>
                  <a:lnTo>
                    <a:pt x="816895" y="117410"/>
                  </a:lnTo>
                  <a:lnTo>
                    <a:pt x="832663" y="161512"/>
                  </a:lnTo>
                  <a:lnTo>
                    <a:pt x="838200" y="209550"/>
                  </a:lnTo>
                  <a:lnTo>
                    <a:pt x="832663" y="257587"/>
                  </a:lnTo>
                  <a:lnTo>
                    <a:pt x="816895" y="301689"/>
                  </a:lnTo>
                  <a:lnTo>
                    <a:pt x="792153" y="340598"/>
                  </a:lnTo>
                  <a:lnTo>
                    <a:pt x="759698" y="373053"/>
                  </a:lnTo>
                  <a:lnTo>
                    <a:pt x="720789" y="397795"/>
                  </a:lnTo>
                  <a:lnTo>
                    <a:pt x="676687" y="413563"/>
                  </a:lnTo>
                  <a:lnTo>
                    <a:pt x="628650" y="419100"/>
                  </a:lnTo>
                  <a:lnTo>
                    <a:pt x="587847" y="410872"/>
                  </a:lnTo>
                  <a:lnTo>
                    <a:pt x="554545" y="388429"/>
                  </a:lnTo>
                  <a:lnTo>
                    <a:pt x="532102" y="355127"/>
                  </a:lnTo>
                  <a:lnTo>
                    <a:pt x="523875" y="314325"/>
                  </a:lnTo>
                  <a:lnTo>
                    <a:pt x="532102" y="273522"/>
                  </a:lnTo>
                  <a:lnTo>
                    <a:pt x="554545" y="240220"/>
                  </a:lnTo>
                  <a:lnTo>
                    <a:pt x="587847" y="217777"/>
                  </a:lnTo>
                  <a:lnTo>
                    <a:pt x="628650" y="209550"/>
                  </a:lnTo>
                  <a:lnTo>
                    <a:pt x="838200" y="209550"/>
                  </a:lnTo>
                </a:path>
                <a:path w="3352800" h="4663440">
                  <a:moveTo>
                    <a:pt x="2933700" y="419100"/>
                  </a:moveTo>
                  <a:lnTo>
                    <a:pt x="628650" y="41910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  <p:pic>
          <p:nvPicPr>
            <p:cNvPr id="8" name="object 8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2186177" y="5916168"/>
              <a:ext cx="218694" cy="218694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2190750" y="5920739"/>
              <a:ext cx="209550" cy="419100"/>
            </a:xfrm>
            <a:custGeom>
              <a:avLst/>
              <a:gdLst/>
              <a:ahLst/>
              <a:cxnLst/>
              <a:rect l="l" t="t" r="r" b="b"/>
              <a:pathLst>
                <a:path w="209550" h="419100">
                  <a:moveTo>
                    <a:pt x="0" y="419100"/>
                  </a:moveTo>
                  <a:lnTo>
                    <a:pt x="48037" y="413565"/>
                  </a:lnTo>
                  <a:lnTo>
                    <a:pt x="92139" y="397801"/>
                  </a:lnTo>
                  <a:lnTo>
                    <a:pt x="131048" y="373065"/>
                  </a:lnTo>
                  <a:lnTo>
                    <a:pt x="163503" y="340614"/>
                  </a:lnTo>
                  <a:lnTo>
                    <a:pt x="188245" y="301706"/>
                  </a:lnTo>
                  <a:lnTo>
                    <a:pt x="204013" y="257599"/>
                  </a:lnTo>
                  <a:lnTo>
                    <a:pt x="209550" y="209550"/>
                  </a:lnTo>
                  <a:lnTo>
                    <a:pt x="209550" y="0"/>
                  </a:lnTo>
                </a:path>
              </a:pathLst>
            </a:custGeom>
            <a:ln w="9144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/>
          </p:txBody>
        </p:sp>
      </p:grpSp>
      <p:sp>
        <p:nvSpPr>
          <p:cNvPr id="10" name="object 10"/>
          <p:cNvSpPr txBox="1"/>
          <p:nvPr/>
        </p:nvSpPr>
        <p:spPr>
          <a:xfrm>
            <a:off x="2478404" y="2801239"/>
            <a:ext cx="2357120" cy="2599055"/>
          </a:xfrm>
          <a:prstGeom prst="rect">
            <a:avLst/>
          </a:prstGeom>
        </p:spPr>
        <p:txBody>
          <a:bodyPr wrap="square" lIns="0" tIns="12700" rIns="0" bIns="0" rtlCol="0" vert="horz">
            <a:spAutoFit/>
          </a:bodyPr>
          <a:lstStyle/>
          <a:p>
            <a:pPr marL="120650" marR="111760" indent="252729">
              <a:lnSpc>
                <a:spcPct val="100000"/>
              </a:lnSpc>
              <a:spcBef>
                <a:spcPts val="100"/>
              </a:spcBef>
            </a:pPr>
            <a:r>
              <a:rPr dirty="0" sz="2400" spc="-25" b="1">
                <a:solidFill>
                  <a:srgbClr val="0071BB"/>
                </a:solidFill>
                <a:latin typeface="Calibri"/>
                <a:cs typeface="Calibri"/>
              </a:rPr>
              <a:t>Трехфазная </a:t>
            </a:r>
            <a:r>
              <a:rPr dirty="0" sz="2400" spc="-20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2400" spc="-5" b="1">
                <a:solidFill>
                  <a:srgbClr val="0071BB"/>
                </a:solidFill>
                <a:latin typeface="Calibri"/>
                <a:cs typeface="Calibri"/>
              </a:rPr>
              <a:t>структура</a:t>
            </a:r>
            <a:r>
              <a:rPr dirty="0" sz="2400" spc="-90" b="1">
                <a:solidFill>
                  <a:srgbClr val="0071BB"/>
                </a:solidFill>
                <a:latin typeface="Calibri"/>
                <a:cs typeface="Calibri"/>
              </a:rPr>
              <a:t> </a:t>
            </a:r>
            <a:r>
              <a:rPr dirty="0" sz="2400" spc="-10" b="1">
                <a:solidFill>
                  <a:srgbClr val="0071BB"/>
                </a:solidFill>
                <a:latin typeface="Calibri"/>
                <a:cs typeface="Calibri"/>
              </a:rPr>
              <a:t>урока</a:t>
            </a:r>
            <a:endParaRPr sz="2400">
              <a:latin typeface="Calibri"/>
              <a:cs typeface="Calibri"/>
            </a:endParaRPr>
          </a:p>
          <a:p>
            <a:pPr algn="ctr" marL="2540">
              <a:lnSpc>
                <a:spcPct val="100000"/>
              </a:lnSpc>
              <a:spcBef>
                <a:spcPts val="95"/>
              </a:spcBef>
            </a:pPr>
            <a:r>
              <a:rPr dirty="0" u="heavy" sz="2400" spc="-15" b="1" i="1">
                <a:solidFill>
                  <a:srgbClr val="006FC0"/>
                </a:solidFill>
                <a:uFill>
                  <a:solidFill>
                    <a:srgbClr val="006FC0"/>
                  </a:solidFill>
                </a:uFill>
                <a:latin typeface="Arial"/>
                <a:cs typeface="Arial"/>
              </a:rPr>
              <a:t>Триада</a:t>
            </a:r>
            <a:endParaRPr sz="2400">
              <a:latin typeface="Arial"/>
              <a:cs typeface="Arial"/>
            </a:endParaRPr>
          </a:p>
          <a:p>
            <a:pPr>
              <a:lnSpc>
                <a:spcPct val="100000"/>
              </a:lnSpc>
              <a:spcBef>
                <a:spcPts val="5"/>
              </a:spcBef>
            </a:pPr>
            <a:endParaRPr sz="25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400" spc="-10" b="1" i="1">
                <a:solidFill>
                  <a:srgbClr val="006FC0"/>
                </a:solidFill>
                <a:latin typeface="Arial"/>
                <a:cs typeface="Arial"/>
              </a:rPr>
              <a:t>-вызов-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dirty="0" sz="2400" b="1" i="1">
                <a:solidFill>
                  <a:srgbClr val="006FC0"/>
                </a:solidFill>
                <a:latin typeface="Arial"/>
                <a:cs typeface="Arial"/>
              </a:rPr>
              <a:t>-новые</a:t>
            </a:r>
            <a:r>
              <a:rPr dirty="0" sz="2400" spc="-70" b="1" i="1">
                <a:solidFill>
                  <a:srgbClr val="006FC0"/>
                </a:solidFill>
                <a:latin typeface="Arial"/>
                <a:cs typeface="Arial"/>
              </a:rPr>
              <a:t> </a:t>
            </a:r>
            <a:r>
              <a:rPr dirty="0" sz="2400" spc="-5" b="1" i="1">
                <a:solidFill>
                  <a:srgbClr val="006FC0"/>
                </a:solidFill>
                <a:latin typeface="Arial"/>
                <a:cs typeface="Arial"/>
              </a:rPr>
              <a:t>знания-</a:t>
            </a:r>
            <a:endParaRPr sz="24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  <a:spcBef>
                <a:spcPts val="5"/>
              </a:spcBef>
            </a:pPr>
            <a:r>
              <a:rPr dirty="0" sz="2400" spc="-5" b="1" i="1">
                <a:solidFill>
                  <a:srgbClr val="006FC0"/>
                </a:solidFill>
                <a:latin typeface="Arial"/>
                <a:cs typeface="Arial"/>
              </a:rPr>
              <a:t>-рефлексия-</a:t>
            </a:r>
            <a:endParaRPr sz="2400">
              <a:latin typeface="Arial"/>
              <a:cs typeface="Arial"/>
            </a:endParaRP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2</a:t>
            </a:fld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3444" y="152400"/>
            <a:ext cx="11280775" cy="838200"/>
          </a:xfrm>
          <a:custGeom>
            <a:avLst/>
            <a:gdLst/>
            <a:ahLst/>
            <a:cxnLst/>
            <a:rect l="l" t="t" r="r" b="b"/>
            <a:pathLst>
              <a:path w="11280775" h="838200">
                <a:moveTo>
                  <a:pt x="11280648" y="0"/>
                </a:moveTo>
                <a:lnTo>
                  <a:pt x="0" y="0"/>
                </a:lnTo>
                <a:lnTo>
                  <a:pt x="0" y="838200"/>
                </a:lnTo>
                <a:lnTo>
                  <a:pt x="11280648" y="838200"/>
                </a:lnTo>
                <a:lnTo>
                  <a:pt x="11280648" y="0"/>
                </a:lnTo>
                <a:close/>
              </a:path>
            </a:pathLst>
          </a:custGeom>
          <a:solidFill>
            <a:srgbClr val="FFFFFF"/>
          </a:solid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201879" y="134823"/>
            <a:ext cx="9963150" cy="797560"/>
          </a:xfrm>
          <a:prstGeom prst="rect"/>
        </p:spPr>
        <p:txBody>
          <a:bodyPr wrap="square" lIns="0" tIns="67945" rIns="0" bIns="0" rtlCol="0" vert="horz">
            <a:spAutoFit/>
          </a:bodyPr>
          <a:lstStyle/>
          <a:p>
            <a:pPr marL="12700" marR="5080">
              <a:lnSpc>
                <a:spcPts val="2830"/>
              </a:lnSpc>
              <a:spcBef>
                <a:spcPts val="535"/>
              </a:spcBef>
            </a:pPr>
            <a:r>
              <a:rPr dirty="0" spc="-20"/>
              <a:t>Методические</a:t>
            </a:r>
            <a:r>
              <a:rPr dirty="0" spc="35"/>
              <a:t> </a:t>
            </a:r>
            <a:r>
              <a:rPr dirty="0" spc="-10"/>
              <a:t>приемы </a:t>
            </a:r>
            <a:r>
              <a:rPr dirty="0" spc="-25"/>
              <a:t>технологии</a:t>
            </a:r>
            <a:r>
              <a:rPr dirty="0" spc="40"/>
              <a:t> </a:t>
            </a:r>
            <a:r>
              <a:rPr dirty="0" spc="-5"/>
              <a:t>развития</a:t>
            </a:r>
            <a:r>
              <a:rPr dirty="0" spc="50"/>
              <a:t> </a:t>
            </a:r>
            <a:r>
              <a:rPr dirty="0" spc="-15"/>
              <a:t>критического </a:t>
            </a:r>
            <a:r>
              <a:rPr dirty="0" spc="-735"/>
              <a:t> </a:t>
            </a:r>
            <a:r>
              <a:rPr dirty="0" spc="-10"/>
              <a:t>мышления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38100">
              <a:lnSpc>
                <a:spcPts val="1425"/>
              </a:lnSpc>
            </a:pPr>
            <a:fld id="{81D60167-4931-47E6-BA6A-407CBD079E47}" type="slidenum">
              <a:rPr dirty="0" spc="-5"/>
              <a:t>2</a:t>
            </a:fld>
          </a:p>
        </p:txBody>
      </p:sp>
      <p:sp>
        <p:nvSpPr>
          <p:cNvPr id="4" name="object 4"/>
          <p:cNvSpPr txBox="1"/>
          <p:nvPr/>
        </p:nvSpPr>
        <p:spPr>
          <a:xfrm>
            <a:off x="1828545" y="1434972"/>
            <a:ext cx="7950834" cy="4791075"/>
          </a:xfrm>
          <a:prstGeom prst="rect">
            <a:avLst/>
          </a:prstGeom>
        </p:spPr>
        <p:txBody>
          <a:bodyPr wrap="square" lIns="0" tIns="78740" rIns="0" bIns="0" rtlCol="0" vert="horz">
            <a:spAutoFit/>
          </a:bodyPr>
          <a:lstStyle/>
          <a:p>
            <a:pPr algn="just" marL="184785" indent="-172720">
              <a:lnSpc>
                <a:spcPct val="100000"/>
              </a:lnSpc>
              <a:spcBef>
                <a:spcPts val="620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Мозговой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штурм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(парная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групповая)</a:t>
            </a:r>
            <a:endParaRPr sz="2400">
              <a:latin typeface="Calibri"/>
              <a:cs typeface="Calibri"/>
            </a:endParaRPr>
          </a:p>
          <a:p>
            <a:pPr algn="just" marL="184785" indent="-172720">
              <a:lnSpc>
                <a:spcPct val="100000"/>
              </a:lnSpc>
              <a:spcBef>
                <a:spcPts val="515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Кластеры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(выделение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смысловых</a:t>
            </a: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единиц текста)</a:t>
            </a:r>
            <a:endParaRPr sz="2400">
              <a:latin typeface="Calibri"/>
              <a:cs typeface="Calibri"/>
            </a:endParaRPr>
          </a:p>
          <a:p>
            <a:pPr algn="just" marL="184785" marR="158750" indent="-172720">
              <a:lnSpc>
                <a:spcPts val="2590"/>
              </a:lnSpc>
              <a:spcBef>
                <a:spcPts val="844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ИНСЕРТ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(маркировка текста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значками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по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мере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его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чтения)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(«√»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-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уже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знал,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«+» новое, «--» думал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иначе,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«?»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не понял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вопрос)</a:t>
            </a:r>
            <a:endParaRPr sz="2400">
              <a:latin typeface="Calibri"/>
              <a:cs typeface="Calibri"/>
            </a:endParaRPr>
          </a:p>
          <a:p>
            <a:pPr marL="184785" marR="1085215" indent="-172720">
              <a:lnSpc>
                <a:spcPts val="2590"/>
              </a:lnSpc>
              <a:spcBef>
                <a:spcPts val="800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Дерево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предсказаний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по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теме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(ствол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тема,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ветви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- </a:t>
            </a:r>
            <a:r>
              <a:rPr dirty="0" sz="2400" spc="-5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предположения,</a:t>
            </a:r>
            <a:r>
              <a:rPr dirty="0" sz="2400" spc="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листья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-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обоснования,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аргументы)</a:t>
            </a:r>
            <a:endParaRPr sz="24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480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Чтение</a:t>
            </a:r>
            <a:r>
              <a:rPr dirty="0" sz="2400" spc="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с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остановками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(задать</a:t>
            </a:r>
            <a:r>
              <a:rPr dirty="0" sz="2400" spc="-3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вопрос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к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блоку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материала)</a:t>
            </a:r>
            <a:endParaRPr sz="2400">
              <a:latin typeface="Calibri"/>
              <a:cs typeface="Calibri"/>
            </a:endParaRPr>
          </a:p>
          <a:p>
            <a:pPr marL="184785" indent="-172720">
              <a:lnSpc>
                <a:spcPts val="2740"/>
              </a:lnSpc>
              <a:spcBef>
                <a:spcPts val="515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25">
                <a:solidFill>
                  <a:srgbClr val="006FC0"/>
                </a:solidFill>
                <a:latin typeface="Calibri"/>
                <a:cs typeface="Calibri"/>
              </a:rPr>
              <a:t>Графическое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отображение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полученной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информации</a:t>
            </a:r>
            <a:r>
              <a:rPr dirty="0" sz="2400" spc="2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(схема</a:t>
            </a:r>
            <a:endParaRPr sz="2400">
              <a:latin typeface="Calibri"/>
              <a:cs typeface="Calibri"/>
            </a:endParaRPr>
          </a:p>
          <a:p>
            <a:pPr marL="184785">
              <a:lnSpc>
                <a:spcPts val="2740"/>
              </a:lnSpc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«Фишбоун»,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концептуальная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таблица,</a:t>
            </a:r>
            <a:r>
              <a:rPr dirty="0" sz="2400" spc="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денотатный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граф)</a:t>
            </a:r>
            <a:endParaRPr sz="24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505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Двойной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дневник;</a:t>
            </a:r>
            <a:r>
              <a:rPr dirty="0" sz="2400" spc="-2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за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>
                <a:solidFill>
                  <a:srgbClr val="006FC0"/>
                </a:solidFill>
                <a:latin typeface="Calibri"/>
                <a:cs typeface="Calibri"/>
              </a:rPr>
              <a:t>и</a:t>
            </a:r>
            <a:r>
              <a:rPr dirty="0" sz="2400" spc="-15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10">
                <a:solidFill>
                  <a:srgbClr val="006FC0"/>
                </a:solidFill>
                <a:latin typeface="Calibri"/>
                <a:cs typeface="Calibri"/>
              </a:rPr>
              <a:t>против</a:t>
            </a:r>
            <a:endParaRPr sz="2400">
              <a:latin typeface="Calibri"/>
              <a:cs typeface="Calibri"/>
            </a:endParaRPr>
          </a:p>
          <a:p>
            <a:pPr marL="184785" indent="-172720">
              <a:lnSpc>
                <a:spcPct val="100000"/>
              </a:lnSpc>
              <a:spcBef>
                <a:spcPts val="515"/>
              </a:spcBef>
              <a:buFont typeface="Wingdings"/>
              <a:buChar char=""/>
              <a:tabLst>
                <a:tab pos="185420" algn="l"/>
              </a:tabLst>
            </a:pP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Синквейн,</a:t>
            </a:r>
            <a:r>
              <a:rPr dirty="0" sz="2400" spc="-30">
                <a:solidFill>
                  <a:srgbClr val="006FC0"/>
                </a:solidFill>
                <a:latin typeface="Calibri"/>
                <a:cs typeface="Calibri"/>
              </a:rPr>
              <a:t> </a:t>
            </a:r>
            <a:r>
              <a:rPr dirty="0" sz="2400" spc="-5">
                <a:solidFill>
                  <a:srgbClr val="006FC0"/>
                </a:solidFill>
                <a:latin typeface="Calibri"/>
                <a:cs typeface="Calibri"/>
              </a:rPr>
              <a:t>даймонд</a:t>
            </a:r>
            <a:endParaRPr sz="24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Светлана Ефимовна Мансурова</dc:creator>
  <dc:title>Презентация PowerPoint</dc:title>
  <dcterms:created xsi:type="dcterms:W3CDTF">2022-04-10T14:44:35Z</dcterms:created>
  <dcterms:modified xsi:type="dcterms:W3CDTF">2022-04-10T14:44:35Z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2021-12-29T00:00:00Z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2022-04-10T00:00:00Z</vt:filetime>
  </property>
</Properties>
</file>